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3"/>
  </p:notesMasterIdLst>
  <p:sldIdLst>
    <p:sldId id="256" r:id="rId3"/>
    <p:sldId id="554" r:id="rId4"/>
    <p:sldId id="555" r:id="rId5"/>
    <p:sldId id="658" r:id="rId6"/>
    <p:sldId id="657" r:id="rId7"/>
    <p:sldId id="556" r:id="rId8"/>
    <p:sldId id="557" r:id="rId9"/>
    <p:sldId id="558" r:id="rId10"/>
    <p:sldId id="559" r:id="rId11"/>
    <p:sldId id="560" r:id="rId12"/>
    <p:sldId id="561" r:id="rId13"/>
    <p:sldId id="258" r:id="rId14"/>
    <p:sldId id="562" r:id="rId15"/>
    <p:sldId id="659" r:id="rId16"/>
    <p:sldId id="642" r:id="rId17"/>
    <p:sldId id="259" r:id="rId18"/>
    <p:sldId id="641" r:id="rId19"/>
    <p:sldId id="564" r:id="rId20"/>
    <p:sldId id="260" r:id="rId21"/>
    <p:sldId id="261" r:id="rId22"/>
    <p:sldId id="274" r:id="rId23"/>
    <p:sldId id="603" r:id="rId24"/>
    <p:sldId id="276" r:id="rId25"/>
    <p:sldId id="277" r:id="rId26"/>
    <p:sldId id="604" r:id="rId27"/>
    <p:sldId id="275" r:id="rId28"/>
    <p:sldId id="483" r:id="rId29"/>
    <p:sldId id="279" r:id="rId30"/>
    <p:sldId id="608" r:id="rId31"/>
    <p:sldId id="610" r:id="rId32"/>
    <p:sldId id="643" r:id="rId33"/>
    <p:sldId id="611" r:id="rId34"/>
    <p:sldId id="644" r:id="rId35"/>
    <p:sldId id="482" r:id="rId36"/>
    <p:sldId id="485" r:id="rId37"/>
    <p:sldId id="487" r:id="rId38"/>
    <p:sldId id="521" r:id="rId39"/>
    <p:sldId id="522" r:id="rId40"/>
    <p:sldId id="524" r:id="rId41"/>
    <p:sldId id="577" r:id="rId42"/>
    <p:sldId id="527" r:id="rId43"/>
    <p:sldId id="584" r:id="rId44"/>
    <p:sldId id="528" r:id="rId45"/>
    <p:sldId id="529" r:id="rId46"/>
    <p:sldId id="492" r:id="rId47"/>
    <p:sldId id="532" r:id="rId48"/>
    <p:sldId id="533" r:id="rId49"/>
    <p:sldId id="566" r:id="rId50"/>
    <p:sldId id="534" r:id="rId51"/>
    <p:sldId id="538" r:id="rId52"/>
    <p:sldId id="495" r:id="rId53"/>
    <p:sldId id="496" r:id="rId54"/>
    <p:sldId id="497" r:id="rId55"/>
    <p:sldId id="498" r:id="rId56"/>
    <p:sldId id="519" r:id="rId57"/>
    <p:sldId id="517" r:id="rId58"/>
    <p:sldId id="501" r:id="rId59"/>
    <p:sldId id="502" r:id="rId60"/>
    <p:sldId id="616" r:id="rId61"/>
    <p:sldId id="617" r:id="rId62"/>
    <p:sldId id="618" r:id="rId63"/>
    <p:sldId id="503" r:id="rId64"/>
    <p:sldId id="622" r:id="rId65"/>
    <p:sldId id="623" r:id="rId66"/>
    <p:sldId id="582" r:id="rId67"/>
    <p:sldId id="509" r:id="rId68"/>
    <p:sldId id="661" r:id="rId69"/>
    <p:sldId id="624" r:id="rId70"/>
    <p:sldId id="625" r:id="rId71"/>
    <p:sldId id="626" r:id="rId72"/>
    <p:sldId id="627" r:id="rId73"/>
    <p:sldId id="628" r:id="rId74"/>
    <p:sldId id="662" r:id="rId75"/>
    <p:sldId id="663" r:id="rId76"/>
    <p:sldId id="730" r:id="rId77"/>
    <p:sldId id="322" r:id="rId78"/>
    <p:sldId id="731" r:id="rId79"/>
    <p:sldId id="732" r:id="rId80"/>
    <p:sldId id="733" r:id="rId81"/>
    <p:sldId id="735" r:id="rId82"/>
    <p:sldId id="736" r:id="rId83"/>
    <p:sldId id="737" r:id="rId84"/>
    <p:sldId id="746" r:id="rId85"/>
    <p:sldId id="738" r:id="rId86"/>
    <p:sldId id="739" r:id="rId87"/>
    <p:sldId id="740" r:id="rId88"/>
    <p:sldId id="741" r:id="rId89"/>
    <p:sldId id="742" r:id="rId90"/>
    <p:sldId id="744" r:id="rId91"/>
    <p:sldId id="743" r:id="rId92"/>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sz="2400" b="0" i="0" u="none" kern="1200" baseline="-25000">
        <a:solidFill>
          <a:schemeClr val="bg1"/>
        </a:solidFill>
        <a:latin typeface="宋体" panose="02010600030101010101" pitchFamily="2" charset="-122"/>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25000">
        <a:solidFill>
          <a:schemeClr val="bg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sz="2400" b="0" i="0" u="none" kern="1200" baseline="-25000">
        <a:solidFill>
          <a:schemeClr val="bg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25000">
        <a:solidFill>
          <a:schemeClr val="bg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sz="2400" b="0" i="0" u="none" kern="1200" baseline="-25000">
        <a:solidFill>
          <a:schemeClr val="bg1"/>
        </a:solidFill>
        <a:latin typeface="宋体" panose="02010600030101010101" pitchFamily="2" charset="-122"/>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sz="2400" b="0" i="0" u="none" kern="1200" baseline="-25000">
        <a:solidFill>
          <a:schemeClr val="bg1"/>
        </a:solidFill>
        <a:latin typeface="宋体" panose="02010600030101010101" pitchFamily="2" charset="-122"/>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sz="2400" b="0" i="0" u="none" kern="1200" baseline="-25000">
        <a:solidFill>
          <a:schemeClr val="bg1"/>
        </a:solidFill>
        <a:latin typeface="宋体" panose="02010600030101010101" pitchFamily="2" charset="-122"/>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sz="2400" b="0" i="0" u="none" kern="1200" baseline="-25000">
        <a:solidFill>
          <a:schemeClr val="bg1"/>
        </a:solidFill>
        <a:latin typeface="宋体" panose="02010600030101010101" pitchFamily="2" charset="-122"/>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sz="2400" b="0" i="0" u="none" kern="1200" baseline="-25000">
        <a:solidFill>
          <a:schemeClr val="bg1"/>
        </a:solidFill>
        <a:latin typeface="宋体" panose="02010600030101010101" pitchFamily="2" charset="-122"/>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208"/>
    <p:restoredTop sz="95501"/>
  </p:normalViewPr>
  <p:slideViewPr>
    <p:cSldViewPr showGuides="1">
      <p:cViewPr varScale="1">
        <p:scale>
          <a:sx n="102" d="100"/>
          <a:sy n="102" d="100"/>
        </p:scale>
        <p:origin x="246" y="114"/>
      </p:cViewPr>
      <p:guideLst>
        <p:guide orient="horz" pos="2213"/>
        <p:guide pos="2832"/>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126"/>
    </p:cViewPr>
  </p:sorterViewPr>
  <p:gridSpacing cx="72008" cy="72008"/>
</p:viewPr>
</file>

<file path=ppt/_rels/presentation.xml.rels><?xml version="1.0" encoding="UTF-8" standalone="yes"?>
<Relationships xmlns="http://schemas.openxmlformats.org/package/2006/relationships"><Relationship Id="rId96" Type="http://schemas.openxmlformats.org/officeDocument/2006/relationships/tableStyles" Target="tableStyles.xml"/><Relationship Id="rId95" Type="http://schemas.openxmlformats.org/officeDocument/2006/relationships/viewProps" Target="viewProps.xml"/><Relationship Id="rId94" Type="http://schemas.openxmlformats.org/officeDocument/2006/relationships/presProps" Target="presProps.xml"/><Relationship Id="rId93" Type="http://schemas.openxmlformats.org/officeDocument/2006/relationships/notesMaster" Target="notesMasters/notesMaster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17.wmf"/><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lnSpc>
                <a:spcPct val="100000"/>
              </a:lnSpc>
              <a:spcBef>
                <a:spcPct val="0"/>
              </a:spcBef>
              <a:defRPr sz="1200" baseline="0">
                <a:solidFill>
                  <a:schemeClr val="tx1"/>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lnSpc>
                <a:spcPct val="100000"/>
              </a:lnSpc>
              <a:spcBef>
                <a:spcPct val="0"/>
              </a:spcBef>
              <a:defRPr sz="1200" baseline="0">
                <a:solidFill>
                  <a:schemeClr val="tx1"/>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6" name="Rectangle 4"/>
          <p:cNvSpPr>
            <a:spLocks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1" fontAlgn="base" latinLnBrk="0" hangingPunct="1">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1" fontAlgn="base" latinLnBrk="0" hangingPunct="1">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1" fontAlgn="base" latinLnBrk="0" hangingPunct="1">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1" fontAlgn="base" latinLnBrk="0" hangingPunct="1">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lnSpc>
                <a:spcPct val="100000"/>
              </a:lnSpc>
              <a:spcBef>
                <a:spcPct val="0"/>
              </a:spcBef>
              <a:defRPr sz="1200" baseline="0">
                <a:solidFill>
                  <a:schemeClr val="tx1"/>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lnSpc>
                <a:spcPct val="100000"/>
              </a:lnSpc>
              <a:spcBef>
                <a:spcPct val="0"/>
              </a:spcBef>
              <a:defRPr sz="1200" baseline="0">
                <a:solidFill>
                  <a:schemeClr val="tx1"/>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4DA62B4-4F41-4C33-9C25-7D31C49203BB}" type="slidenum">
              <a:rPr kumimoji="1"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单击以编辑母版副标题样式</a:t>
            </a:r>
            <a:endParaRPr lang="zh-CN" altLang="en-US" strike="noStrike"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00BF0EC-2A18-479D-BA15-5C569E96C589}"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hasCustomPrompt="1"/>
          </p:nvPr>
        </p:nvSpPr>
        <p:spPr/>
        <p:txBody>
          <a:bodyPr vert="eaVert"/>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00BF0EC-2A18-479D-BA15-5C569E96C589}"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228600"/>
            <a:ext cx="1943100" cy="60960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hasCustomPrompt="1"/>
          </p:nvPr>
        </p:nvSpPr>
        <p:spPr>
          <a:xfrm>
            <a:off x="685800" y="228600"/>
            <a:ext cx="5676900" cy="6096000"/>
          </a:xfrm>
        </p:spPr>
        <p:txBody>
          <a:bodyPr vert="eaVert"/>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00BF0EC-2A18-479D-BA15-5C569E96C589}"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hasCustomPrompt="1"/>
          </p:nvPr>
        </p:nvSpPr>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00BF0EC-2A18-479D-BA15-5C569E96C589}"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smtClean="0"/>
              <a:t>编辑母版文本样式</a:t>
            </a:r>
            <a:endParaRPr lang="zh-CN" altLang="en-US" strike="noStrike"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00BF0EC-2A18-479D-BA15-5C569E96C589}"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hasCustomPrompt="1"/>
          </p:nvPr>
        </p:nvSpPr>
        <p:spPr>
          <a:xfrm>
            <a:off x="685800" y="1371600"/>
            <a:ext cx="3810000" cy="4953000"/>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hasCustomPrompt="1"/>
          </p:nvPr>
        </p:nvSpPr>
        <p:spPr>
          <a:xfrm>
            <a:off x="4648200" y="1371600"/>
            <a:ext cx="3810000" cy="4953000"/>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00BF0EC-2A18-479D-BA15-5C569E96C589}"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编辑母版文本样式</a:t>
            </a:r>
            <a:endParaRPr lang="zh-CN" altLang="en-US" strike="noStrike" noProof="1" smtClean="0"/>
          </a:p>
        </p:txBody>
      </p:sp>
      <p:sp>
        <p:nvSpPr>
          <p:cNvPr id="4" name="内容占位符 3"/>
          <p:cNvSpPr>
            <a:spLocks noGrp="1"/>
          </p:cNvSpPr>
          <p:nvPr>
            <p:ph sz="half" idx="2" hasCustomPrompt="1"/>
          </p:nvPr>
        </p:nvSpPr>
        <p:spPr>
          <a:xfrm>
            <a:off x="630238" y="2505075"/>
            <a:ext cx="3868737" cy="3684588"/>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编辑母版文本样式</a:t>
            </a:r>
            <a:endParaRPr lang="zh-CN" altLang="en-US" strike="noStrike" noProof="1" smtClean="0"/>
          </a:p>
        </p:txBody>
      </p:sp>
      <p:sp>
        <p:nvSpPr>
          <p:cNvPr id="6" name="内容占位符 5"/>
          <p:cNvSpPr>
            <a:spLocks noGrp="1"/>
          </p:cNvSpPr>
          <p:nvPr>
            <p:ph sz="quarter" idx="4" hasCustomPrompt="1"/>
          </p:nvPr>
        </p:nvSpPr>
        <p:spPr>
          <a:xfrm>
            <a:off x="4629150" y="2505075"/>
            <a:ext cx="3887788" cy="3684588"/>
          </a:xfrm>
        </p:spPr>
        <p:txBody>
          <a:body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00BF0EC-2A18-479D-BA15-5C569E96C589}"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00BF0EC-2A18-479D-BA15-5C569E96C589}"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00BF0EC-2A18-479D-BA15-5C569E96C589}"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hasCustomPrompt="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编辑母版文本样式</a:t>
            </a:r>
            <a:endParaRPr lang="zh-CN" altLang="en-US" strike="noStrike"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00BF0EC-2A18-479D-BA15-5C569E96C589}"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1" lang="zh-CN" altLang="en-US" sz="3200" b="0" i="0" u="none" strike="noStrike" kern="1200" cap="none" spc="0" normalizeH="0" baseline="0" noProof="0" smtClean="0">
              <a:ln>
                <a:noFill/>
              </a:ln>
              <a:solidFill>
                <a:schemeClr val="bg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编辑母版文本样式</a:t>
            </a:r>
            <a:endParaRPr lang="zh-CN" altLang="en-US" strike="noStrike"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00BF0EC-2A18-479D-BA15-5C569E96C589}"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99CC"/>
            </a:gs>
            <a:gs pos="100000">
              <a:srgbClr val="000306"/>
            </a:gs>
          </a:gsLst>
          <a:path path="rect">
            <a:fillToRect l="100000" b="100000"/>
          </a:path>
          <a:tileRect/>
        </a:gradFill>
        <a:effectLst/>
      </p:bgPr>
    </p:bg>
    <p:spTree>
      <p:nvGrpSpPr>
        <p:cNvPr id="1" name=""/>
        <p:cNvGrpSpPr/>
        <p:nvPr/>
      </p:nvGrpSpPr>
      <p:grpSpPr/>
      <p:sp>
        <p:nvSpPr>
          <p:cNvPr id="425986" name="Rectangle 2"/>
          <p:cNvSpPr>
            <a:spLocks noGrp="1" noChangeArrowheads="1"/>
          </p:cNvSpPr>
          <p:nvPr>
            <p:ph type="title"/>
          </p:nvPr>
        </p:nvSpPr>
        <p:spPr bwMode="auto">
          <a:xfrm>
            <a:off x="685800" y="2286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fontAlgn="base"/>
            <a:r>
              <a:rPr lang="zh-CN" altLang="en-US" strike="noStrike" noProof="1" smtClean="0"/>
              <a:t>单击此处编辑母版标题样式</a:t>
            </a:r>
            <a:endParaRPr lang="zh-CN" altLang="en-US" strike="noStrike" noProof="1" smtClean="0"/>
          </a:p>
        </p:txBody>
      </p:sp>
      <p:sp>
        <p:nvSpPr>
          <p:cNvPr id="1027" name="Rectangle 3"/>
          <p:cNvSpPr>
            <a:spLocks noGrp="1"/>
          </p:cNvSpPr>
          <p:nvPr>
            <p:ph type="body"/>
          </p:nvPr>
        </p:nvSpPr>
        <p:spPr>
          <a:xfrm>
            <a:off x="685800" y="1371600"/>
            <a:ext cx="7772400" cy="49530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25988" name="Rectangle 4"/>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lnSpc>
                <a:spcPct val="100000"/>
              </a:lnSpc>
              <a:spcBef>
                <a:spcPct val="0"/>
              </a:spcBef>
              <a:defRPr sz="1400" baseline="0">
                <a:solidFill>
                  <a:schemeClr val="tx1"/>
                </a:solidFill>
                <a:latin typeface="+mn-lt"/>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00BF0EC-2A18-479D-BA15-5C569E96C589}"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1029" name="Line 5"/>
          <p:cNvSpPr/>
          <p:nvPr/>
        </p:nvSpPr>
        <p:spPr>
          <a:xfrm>
            <a:off x="609600" y="1219200"/>
            <a:ext cx="7924800" cy="0"/>
          </a:xfrm>
          <a:prstGeom prst="line">
            <a:avLst/>
          </a:prstGeom>
          <a:ln w="57150" cap="rnd" cmpd="thinThick">
            <a:solidFill>
              <a:srgbClr val="FFCC00"/>
            </a:solidFill>
            <a:prstDash val="sysDot"/>
            <a:round/>
            <a:headEnd type="none" w="med" len="med"/>
            <a:tailEnd type="none" w="med" len="med"/>
          </a:ln>
        </p:spPr>
      </p:sp>
      <p:pic>
        <p:nvPicPr>
          <p:cNvPr id="1030" name="Picture 6" descr="hhu-1"/>
          <p:cNvPicPr>
            <a:picLocks noChangeAspect="1"/>
          </p:cNvPicPr>
          <p:nvPr/>
        </p:nvPicPr>
        <p:blipFill>
          <a:blip r:embed="rId12"/>
          <a:stretch>
            <a:fillRect/>
          </a:stretch>
        </p:blipFill>
        <p:spPr>
          <a:xfrm>
            <a:off x="228600" y="4495800"/>
            <a:ext cx="406400" cy="18383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fontAlgn="base">
        <a:spcBef>
          <a:spcPct val="0"/>
        </a:spcBef>
        <a:spcAft>
          <a:spcPct val="0"/>
        </a:spcAft>
        <a:defRPr kumimoji="1" sz="4400" kern="1200">
          <a:solidFill>
            <a:srgbClr val="FFCC00"/>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kumimoji="1" sz="4400">
          <a:solidFill>
            <a:srgbClr val="FFCC00"/>
          </a:solidFill>
          <a:effectLst>
            <a:outerShdw blurRad="38100" dist="38100" dir="2700000" algn="tl">
              <a:srgbClr val="000000"/>
            </a:outerShdw>
          </a:effectLst>
          <a:latin typeface="Times New Roman" panose="02020603050405020304" pitchFamily="18" charset="0"/>
          <a:ea typeface="隶书" panose="02010509060101010101" pitchFamily="49" charset="-122"/>
        </a:defRPr>
      </a:lvl2pPr>
      <a:lvl3pPr algn="ctr" rtl="0" fontAlgn="base">
        <a:spcBef>
          <a:spcPct val="0"/>
        </a:spcBef>
        <a:spcAft>
          <a:spcPct val="0"/>
        </a:spcAft>
        <a:defRPr kumimoji="1" sz="4400">
          <a:solidFill>
            <a:srgbClr val="FFCC00"/>
          </a:solidFill>
          <a:effectLst>
            <a:outerShdw blurRad="38100" dist="38100" dir="2700000" algn="tl">
              <a:srgbClr val="000000"/>
            </a:outerShdw>
          </a:effectLst>
          <a:latin typeface="Times New Roman" panose="02020603050405020304" pitchFamily="18" charset="0"/>
          <a:ea typeface="隶书" panose="02010509060101010101" pitchFamily="49" charset="-122"/>
        </a:defRPr>
      </a:lvl3pPr>
      <a:lvl4pPr algn="ctr" rtl="0" fontAlgn="base">
        <a:spcBef>
          <a:spcPct val="0"/>
        </a:spcBef>
        <a:spcAft>
          <a:spcPct val="0"/>
        </a:spcAft>
        <a:defRPr kumimoji="1" sz="4400">
          <a:solidFill>
            <a:srgbClr val="FFCC00"/>
          </a:solidFill>
          <a:effectLst>
            <a:outerShdw blurRad="38100" dist="38100" dir="2700000" algn="tl">
              <a:srgbClr val="000000"/>
            </a:outerShdw>
          </a:effectLst>
          <a:latin typeface="Times New Roman" panose="02020603050405020304" pitchFamily="18" charset="0"/>
          <a:ea typeface="隶书" panose="02010509060101010101" pitchFamily="49" charset="-122"/>
        </a:defRPr>
      </a:lvl4pPr>
      <a:lvl5pPr algn="ctr" rtl="0" fontAlgn="base">
        <a:spcBef>
          <a:spcPct val="0"/>
        </a:spcBef>
        <a:spcAft>
          <a:spcPct val="0"/>
        </a:spcAft>
        <a:defRPr kumimoji="1" sz="4400">
          <a:solidFill>
            <a:srgbClr val="FFCC00"/>
          </a:solidFill>
          <a:effectLst>
            <a:outerShdw blurRad="38100" dist="38100" dir="2700000" algn="tl">
              <a:srgbClr val="000000"/>
            </a:outerShdw>
          </a:effectLst>
          <a:latin typeface="Times New Roman" panose="02020603050405020304" pitchFamily="18" charset="0"/>
          <a:ea typeface="隶书" panose="02010509060101010101" pitchFamily="49" charset="-122"/>
        </a:defRPr>
      </a:lvl5pPr>
      <a:lvl6pPr marL="457200" algn="ctr" rtl="0" fontAlgn="base">
        <a:spcBef>
          <a:spcPct val="0"/>
        </a:spcBef>
        <a:spcAft>
          <a:spcPct val="0"/>
        </a:spcAft>
        <a:defRPr kumimoji="1" sz="4400">
          <a:solidFill>
            <a:srgbClr val="FFCC00"/>
          </a:solidFill>
          <a:effectLst>
            <a:outerShdw blurRad="38100" dist="38100" dir="2700000" algn="tl">
              <a:srgbClr val="000000"/>
            </a:outerShdw>
          </a:effectLst>
          <a:latin typeface="Times New Roman" panose="02020603050405020304" pitchFamily="18" charset="0"/>
          <a:ea typeface="隶书" panose="02010509060101010101" pitchFamily="49" charset="-122"/>
        </a:defRPr>
      </a:lvl6pPr>
      <a:lvl7pPr marL="914400" algn="ctr" rtl="0" fontAlgn="base">
        <a:spcBef>
          <a:spcPct val="0"/>
        </a:spcBef>
        <a:spcAft>
          <a:spcPct val="0"/>
        </a:spcAft>
        <a:defRPr kumimoji="1" sz="4400">
          <a:solidFill>
            <a:srgbClr val="FFCC00"/>
          </a:solidFill>
          <a:effectLst>
            <a:outerShdw blurRad="38100" dist="38100" dir="2700000" algn="tl">
              <a:srgbClr val="000000"/>
            </a:outerShdw>
          </a:effectLst>
          <a:latin typeface="Times New Roman" panose="02020603050405020304" pitchFamily="18" charset="0"/>
          <a:ea typeface="隶书" panose="02010509060101010101" pitchFamily="49" charset="-122"/>
        </a:defRPr>
      </a:lvl7pPr>
      <a:lvl8pPr marL="1371600" algn="ctr" rtl="0" fontAlgn="base">
        <a:spcBef>
          <a:spcPct val="0"/>
        </a:spcBef>
        <a:spcAft>
          <a:spcPct val="0"/>
        </a:spcAft>
        <a:defRPr kumimoji="1" sz="4400">
          <a:solidFill>
            <a:srgbClr val="FFCC00"/>
          </a:solidFill>
          <a:effectLst>
            <a:outerShdw blurRad="38100" dist="38100" dir="2700000" algn="tl">
              <a:srgbClr val="000000"/>
            </a:outerShdw>
          </a:effectLst>
          <a:latin typeface="Times New Roman" panose="02020603050405020304" pitchFamily="18" charset="0"/>
          <a:ea typeface="隶书" panose="02010509060101010101" pitchFamily="49" charset="-122"/>
        </a:defRPr>
      </a:lvl8pPr>
      <a:lvl9pPr marL="1828800" algn="ctr" rtl="0" fontAlgn="base">
        <a:spcBef>
          <a:spcPct val="0"/>
        </a:spcBef>
        <a:spcAft>
          <a:spcPct val="0"/>
        </a:spcAft>
        <a:defRPr kumimoji="1" sz="4400">
          <a:solidFill>
            <a:srgbClr val="FFCC00"/>
          </a:solidFill>
          <a:effectLst>
            <a:outerShdw blurRad="38100" dist="38100" dir="2700000" algn="tl">
              <a:srgbClr val="000000"/>
            </a:outerShdw>
          </a:effectLst>
          <a:latin typeface="Times New Roman" panose="02020603050405020304" pitchFamily="18" charset="0"/>
          <a:ea typeface="隶书" panose="02010509060101010101" pitchFamily="49" charset="-122"/>
        </a:defRPr>
      </a:lvl9pPr>
    </p:titleStyle>
    <p:bodyStyle>
      <a:lvl1pPr marL="342900" indent="-342900" algn="l" rtl="0" fontAlgn="base">
        <a:spcBef>
          <a:spcPct val="20000"/>
        </a:spcBef>
        <a:spcAft>
          <a:spcPct val="0"/>
        </a:spcAft>
        <a:buChar char="•"/>
        <a:defRPr kumimoji="1" sz="3200" kern="1200">
          <a:solidFill>
            <a:schemeClr val="bg1"/>
          </a:solidFill>
          <a:latin typeface="+mn-lt"/>
          <a:ea typeface="+mn-ea"/>
          <a:cs typeface="+mn-cs"/>
        </a:defRPr>
      </a:lvl1pPr>
      <a:lvl2pPr marL="742950" indent="-285750" algn="l" rtl="0" fontAlgn="base">
        <a:spcBef>
          <a:spcPct val="20000"/>
        </a:spcBef>
        <a:spcAft>
          <a:spcPct val="0"/>
        </a:spcAft>
        <a:buChar char="–"/>
        <a:defRPr kumimoji="1" sz="2800" kern="1200">
          <a:solidFill>
            <a:schemeClr val="bg1"/>
          </a:solidFill>
          <a:latin typeface="+mn-lt"/>
          <a:ea typeface="+mn-ea"/>
          <a:cs typeface="+mn-cs"/>
        </a:defRPr>
      </a:lvl2pPr>
      <a:lvl3pPr marL="1143000" indent="-228600" algn="l" rtl="0" fontAlgn="base">
        <a:spcBef>
          <a:spcPct val="20000"/>
        </a:spcBef>
        <a:spcAft>
          <a:spcPct val="0"/>
        </a:spcAft>
        <a:buChar char="•"/>
        <a:defRPr kumimoji="1" sz="2400" kern="1200">
          <a:solidFill>
            <a:schemeClr val="bg1"/>
          </a:solidFill>
          <a:latin typeface="+mn-lt"/>
          <a:ea typeface="+mn-ea"/>
          <a:cs typeface="+mn-cs"/>
        </a:defRPr>
      </a:lvl3pPr>
      <a:lvl4pPr marL="1600200" indent="-228600" algn="l" rtl="0" fontAlgn="base">
        <a:spcBef>
          <a:spcPct val="20000"/>
        </a:spcBef>
        <a:spcAft>
          <a:spcPct val="0"/>
        </a:spcAft>
        <a:buChar char="–"/>
        <a:defRPr kumimoji="1" sz="2000" kern="1200">
          <a:solidFill>
            <a:schemeClr val="bg1"/>
          </a:solidFill>
          <a:latin typeface="+mn-lt"/>
          <a:ea typeface="+mn-ea"/>
          <a:cs typeface="+mn-cs"/>
        </a:defRPr>
      </a:lvl4pPr>
      <a:lvl5pPr marL="2057400" indent="-228600" algn="l" rtl="0" fontAlgn="base">
        <a:spcBef>
          <a:spcPct val="20000"/>
        </a:spcBef>
        <a:spcAft>
          <a:spcPct val="0"/>
        </a:spcAft>
        <a:buChar char="»"/>
        <a:defRPr kumimoji="1"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2.xml"/><Relationship Id="rId7" Type="http://schemas.openxmlformats.org/officeDocument/2006/relationships/oleObject" Target="../embeddings/oleObject5.bin"/><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image" Target="../media/image9.wmf"/><Relationship Id="rId3" Type="http://schemas.openxmlformats.org/officeDocument/2006/relationships/oleObject" Target="../embeddings/oleObject2.bin"/><Relationship Id="rId2" Type="http://schemas.openxmlformats.org/officeDocument/2006/relationships/image" Target="../media/image8.wmf"/><Relationship Id="rId1"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11.wmf"/><Relationship Id="rId3" Type="http://schemas.openxmlformats.org/officeDocument/2006/relationships/oleObject" Target="../embeddings/oleObject7.bin"/><Relationship Id="rId2" Type="http://schemas.openxmlformats.org/officeDocument/2006/relationships/image" Target="../media/image10.wmf"/><Relationship Id="rId1" Type="http://schemas.openxmlformats.org/officeDocument/2006/relationships/oleObject" Target="../embeddings/oleObject6.bin"/></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7.wmf"/><Relationship Id="rId7" Type="http://schemas.openxmlformats.org/officeDocument/2006/relationships/oleObject" Target="../embeddings/oleObject11.bin"/><Relationship Id="rId6" Type="http://schemas.openxmlformats.org/officeDocument/2006/relationships/image" Target="../media/image16.wmf"/><Relationship Id="rId5" Type="http://schemas.openxmlformats.org/officeDocument/2006/relationships/oleObject" Target="../embeddings/oleObject10.bin"/><Relationship Id="rId4" Type="http://schemas.openxmlformats.org/officeDocument/2006/relationships/image" Target="../media/image15.wmf"/><Relationship Id="rId3" Type="http://schemas.openxmlformats.org/officeDocument/2006/relationships/oleObject" Target="../embeddings/oleObject9.bin"/><Relationship Id="rId2" Type="http://schemas.openxmlformats.org/officeDocument/2006/relationships/image" Target="../media/image14.wmf"/><Relationship Id="rId10" Type="http://schemas.openxmlformats.org/officeDocument/2006/relationships/vmlDrawing" Target="../drawings/vmlDrawing3.vml"/><Relationship Id="rId1" Type="http://schemas.openxmlformats.org/officeDocument/2006/relationships/oleObject" Target="../embeddings/oleObject8.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20.wmf"/><Relationship Id="rId1" Type="http://schemas.openxmlformats.org/officeDocument/2006/relationships/oleObject" Target="../embeddings/oleObject12.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audio1.wav"/><Relationship Id="rId1"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30.wmf"/><Relationship Id="rId2" Type="http://schemas.openxmlformats.org/officeDocument/2006/relationships/oleObject" Target="../embeddings/oleObject13.bin"/><Relationship Id="rId1" Type="http://schemas.openxmlformats.org/officeDocument/2006/relationships/tags" Target="../tags/tag1.xml"/></Relationships>
</file>

<file path=ppt/slides/_rels/slide67.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oleObject" Target="../embeddings/oleObject14.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oleObject" Target="../embeddings/oleObject15.bin"/><Relationship Id="rId1" Type="http://schemas.openxmlformats.org/officeDocument/2006/relationships/tags" Target="../tags/tag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oleObject" Target="../embeddings/oleObject16.bin"/></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oleObject" Target="../embeddings/oleObject17.bin"/></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FAA51F53-A6DF-4A9D-BE36-3B2C70031BA1}"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050" name="Rectangle 2"/>
          <p:cNvSpPr>
            <a:spLocks noGrp="1" noChangeArrowheads="1"/>
          </p:cNvSpPr>
          <p:nvPr>
            <p:ph type="title"/>
          </p:nvPr>
        </p:nvSpPr>
        <p:spPr>
          <a:xfrm>
            <a:off x="468313" y="0"/>
            <a:ext cx="8077200" cy="12954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第</a:t>
            </a:r>
            <a:r>
              <a:rPr kumimoji="1" lang="en-US" altLang="zh-CN"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6</a:t>
            </a: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章 实体几何造型基础</a:t>
            </a:r>
            <a:endParaRPr kumimoji="1" lang="zh-CN" altLang="en-US" sz="36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4099" name="Rectangle 3"/>
          <p:cNvSpPr>
            <a:spLocks noGrp="1"/>
          </p:cNvSpPr>
          <p:nvPr>
            <p:ph idx="1" hasCustomPrompt="1"/>
          </p:nvPr>
        </p:nvSpPr>
        <p:spPr>
          <a:xfrm>
            <a:off x="2057400" y="1524000"/>
            <a:ext cx="6762750" cy="5073650"/>
          </a:xfrm>
        </p:spPr>
        <p:txBody>
          <a:bodyPr wrap="square" lIns="91440" tIns="45720" rIns="91440" bIns="45720" anchor="t" anchorCtr="0"/>
          <a:p>
            <a:pPr eaLnBrk="1" hangingPunct="1"/>
            <a:r>
              <a:rPr lang="zh-CN" altLang="en-US" sz="2400" dirty="0">
                <a:latin typeface="宋体" panose="02010600030101010101" pitchFamily="2" charset="-122"/>
                <a:ea typeface="宋体" panose="02010600030101010101" pitchFamily="2" charset="-122"/>
              </a:rPr>
              <a:t>表示形体的两种模型</a:t>
            </a:r>
            <a:endParaRPr lang="zh-CN" altLang="en-US" sz="2400" dirty="0">
              <a:latin typeface="宋体" panose="02010600030101010101" pitchFamily="2" charset="-122"/>
              <a:ea typeface="宋体" panose="02010600030101010101" pitchFamily="2" charset="-122"/>
            </a:endParaRPr>
          </a:p>
          <a:p>
            <a:pPr eaLnBrk="1" hangingPunct="1"/>
            <a:r>
              <a:rPr lang="zh-CN" altLang="en-US" sz="2400" dirty="0">
                <a:latin typeface="宋体" panose="02010600030101010101" pitchFamily="2" charset="-122"/>
                <a:ea typeface="宋体" panose="02010600030101010101" pitchFamily="2" charset="-122"/>
              </a:rPr>
              <a:t>实体的定义</a:t>
            </a:r>
            <a:endParaRPr lang="zh-CN" altLang="en-US" sz="2400" dirty="0">
              <a:latin typeface="宋体" panose="02010600030101010101" pitchFamily="2" charset="-122"/>
              <a:ea typeface="宋体" panose="02010600030101010101" pitchFamily="2" charset="-122"/>
            </a:endParaRPr>
          </a:p>
          <a:p>
            <a:pPr eaLnBrk="1" hangingPunct="1"/>
            <a:r>
              <a:rPr lang="zh-CN" altLang="en-US" sz="2400" dirty="0">
                <a:latin typeface="宋体" panose="02010600030101010101" pitchFamily="2" charset="-122"/>
                <a:ea typeface="宋体" panose="02010600030101010101" pitchFamily="2" charset="-122"/>
              </a:rPr>
              <a:t>正则集合运算</a:t>
            </a:r>
            <a:endParaRPr lang="zh-CN" altLang="en-US" sz="2400" dirty="0">
              <a:latin typeface="宋体" panose="02010600030101010101" pitchFamily="2" charset="-122"/>
              <a:ea typeface="宋体" panose="02010600030101010101" pitchFamily="2" charset="-122"/>
            </a:endParaRPr>
          </a:p>
          <a:p>
            <a:pPr eaLnBrk="1" hangingPunct="1"/>
            <a:r>
              <a:rPr lang="zh-CN" altLang="en-US" sz="2400" dirty="0">
                <a:latin typeface="宋体" panose="02010600030101010101" pitchFamily="2" charset="-122"/>
                <a:ea typeface="宋体" panose="02010600030101010101" pitchFamily="2" charset="-122"/>
              </a:rPr>
              <a:t>特征表示</a:t>
            </a:r>
            <a:endParaRPr lang="zh-CN" altLang="en-US" sz="2400" dirty="0">
              <a:latin typeface="宋体" panose="02010600030101010101" pitchFamily="2" charset="-122"/>
              <a:ea typeface="宋体" panose="02010600030101010101" pitchFamily="2" charset="-122"/>
            </a:endParaRPr>
          </a:p>
          <a:p>
            <a:pPr eaLnBrk="1" hangingPunct="1"/>
            <a:r>
              <a:rPr lang="zh-CN" altLang="en-US" sz="2400" dirty="0">
                <a:latin typeface="宋体" panose="02010600030101010101" pitchFamily="2" charset="-122"/>
                <a:ea typeface="宋体" panose="02010600030101010101" pitchFamily="2" charset="-122"/>
              </a:rPr>
              <a:t>空间分割表示</a:t>
            </a:r>
            <a:endParaRPr lang="zh-CN" altLang="en-US" sz="2400" dirty="0">
              <a:latin typeface="宋体" panose="02010600030101010101" pitchFamily="2" charset="-122"/>
              <a:ea typeface="宋体" panose="02010600030101010101" pitchFamily="2" charset="-122"/>
            </a:endParaRPr>
          </a:p>
          <a:p>
            <a:pPr eaLnBrk="1" hangingPunct="1"/>
            <a:r>
              <a:rPr lang="zh-CN" altLang="en-US" sz="2400" dirty="0">
                <a:latin typeface="宋体" panose="02010600030101010101" pitchFamily="2" charset="-122"/>
                <a:ea typeface="宋体" panose="02010600030101010101" pitchFamily="2" charset="-122"/>
              </a:rPr>
              <a:t>推移表示</a:t>
            </a:r>
            <a:endParaRPr lang="zh-CN" altLang="en-US" sz="2400" dirty="0">
              <a:latin typeface="宋体" panose="02010600030101010101" pitchFamily="2" charset="-122"/>
              <a:ea typeface="宋体" panose="02010600030101010101" pitchFamily="2" charset="-122"/>
            </a:endParaRPr>
          </a:p>
          <a:p>
            <a:pPr eaLnBrk="1" hangingPunct="1"/>
            <a:r>
              <a:rPr lang="zh-CN" altLang="en-US" sz="2400" dirty="0">
                <a:latin typeface="宋体" panose="02010600030101010101" pitchFamily="2" charset="-122"/>
                <a:ea typeface="宋体" panose="02010600030101010101" pitchFamily="2" charset="-122"/>
              </a:rPr>
              <a:t>边界表示</a:t>
            </a:r>
            <a:endParaRPr lang="zh-CN" altLang="en-US" sz="2400" dirty="0">
              <a:latin typeface="宋体" panose="02010600030101010101" pitchFamily="2" charset="-122"/>
              <a:ea typeface="宋体" panose="02010600030101010101" pitchFamily="2" charset="-122"/>
            </a:endParaRPr>
          </a:p>
          <a:p>
            <a:pPr eaLnBrk="1" hangingPunct="1"/>
            <a:r>
              <a:rPr lang="zh-CN" altLang="en-US" sz="2400" dirty="0">
                <a:latin typeface="宋体" panose="02010600030101010101" pitchFamily="2" charset="-122"/>
                <a:ea typeface="宋体" panose="02010600030101010101" pitchFamily="2" charset="-122"/>
              </a:rPr>
              <a:t>构造实体几何表示</a:t>
            </a:r>
            <a:endParaRPr lang="zh-CN" altLang="en-US" sz="2400" dirty="0">
              <a:latin typeface="宋体" panose="02010600030101010101" pitchFamily="2" charset="-122"/>
              <a:ea typeface="宋体" panose="02010600030101010101" pitchFamily="2" charset="-122"/>
            </a:endParaRPr>
          </a:p>
          <a:p>
            <a:pPr eaLnBrk="1" hangingPunct="1"/>
            <a:r>
              <a:rPr lang="zh-CN" altLang="en-US" sz="2400" dirty="0">
                <a:latin typeface="宋体" panose="02010600030101010101" pitchFamily="2" charset="-122"/>
                <a:ea typeface="宋体" panose="02010600030101010101" pitchFamily="2" charset="-122"/>
              </a:rPr>
              <a:t>不规则形体的建模方法</a:t>
            </a:r>
            <a:endParaRPr lang="zh-CN" altLang="en-US" sz="2400" dirty="0">
              <a:latin typeface="宋体" panose="02010600030101010101" pitchFamily="2" charset="-122"/>
              <a:ea typeface="宋体" panose="02010600030101010101" pitchFamily="2" charset="-122"/>
            </a:endParaRPr>
          </a:p>
          <a:p>
            <a:pPr eaLnBrk="1" hangingPunct="1"/>
            <a:endParaRPr lang="zh-CN" altLang="en-US" sz="2400" dirty="0">
              <a:latin typeface="宋体" panose="02010600030101010101" pitchFamily="2" charset="-122"/>
              <a:ea typeface="宋体" panose="02010600030101010101" pitchFamily="2" charset="-122"/>
            </a:endParaRPr>
          </a:p>
          <a:p>
            <a:pPr eaLnBrk="1" hangingPunct="1">
              <a:buNone/>
            </a:pPr>
            <a:endParaRPr lang="en-US" altLang="zh-CN" sz="2400" dirty="0">
              <a:latin typeface="宋体" panose="02010600030101010101" pitchFamily="2" charset="-122"/>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338DDECD-CA12-42D8-B082-A6995DBA8AC0}"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20514"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形  体</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13315" name="Rectangle 3"/>
          <p:cNvSpPr>
            <a:spLocks noGrp="1"/>
          </p:cNvSpPr>
          <p:nvPr>
            <p:ph idx="1" hasCustomPrompt="1"/>
          </p:nvPr>
        </p:nvSpPr>
        <p:spPr>
          <a:xfrm>
            <a:off x="685800" y="1219200"/>
            <a:ext cx="7772400" cy="4876800"/>
          </a:xfrm>
        </p:spPr>
        <p:txBody>
          <a:bodyPr wrap="square" lIns="91440" tIns="45720" rIns="91440" bIns="45720" anchor="t" anchorCtr="0"/>
          <a:p>
            <a:pPr eaLnBrk="1" hangingPunct="1">
              <a:lnSpc>
                <a:spcPct val="130000"/>
              </a:lnSpc>
            </a:pPr>
            <a:r>
              <a:rPr lang="zh-CN" altLang="en-US" sz="2400" dirty="0">
                <a:latin typeface="宋体" panose="02010600030101010101" pitchFamily="2" charset="-122"/>
                <a:ea typeface="宋体" panose="02010600030101010101" pitchFamily="2" charset="-122"/>
              </a:rPr>
              <a:t>点</a:t>
            </a:r>
            <a:br>
              <a:rPr lang="zh-CN" altLang="en-US" sz="2400" dirty="0">
                <a:latin typeface="宋体" panose="02010600030101010101" pitchFamily="2" charset="-122"/>
                <a:ea typeface="宋体" panose="02010600030101010101" pitchFamily="2" charset="-122"/>
              </a:rPr>
            </a:br>
            <a:r>
              <a:rPr lang="zh-CN" altLang="en-US" sz="2400" dirty="0">
                <a:latin typeface="宋体" panose="02010600030101010101" pitchFamily="2" charset="-122"/>
                <a:ea typeface="宋体" panose="02010600030101010101" pitchFamily="2" charset="-122"/>
              </a:rPr>
              <a:t>  边的端点称为点，点不能出现在边的内部，也不能孤立地位于物体内、物体外或面内，顶点又是∂</a:t>
            </a:r>
            <a:r>
              <a:rPr lang="en-US" altLang="zh-CN" sz="2400" dirty="0">
                <a:latin typeface="宋体" panose="02010600030101010101" pitchFamily="2" charset="-122"/>
                <a:ea typeface="宋体" panose="02010600030101010101" pitchFamily="2" charset="-122"/>
              </a:rPr>
              <a:t>F(</a:t>
            </a:r>
            <a:r>
              <a:rPr lang="zh-CN" altLang="en-US" sz="2400" dirty="0">
                <a:latin typeface="宋体" panose="02010600030101010101" pitchFamily="2" charset="-122"/>
                <a:ea typeface="宋体" panose="02010600030101010101" pitchFamily="2" charset="-122"/>
              </a:rPr>
              <a:t>面边界</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中两条不共线的线段的交点。</a:t>
            </a:r>
            <a:endParaRPr lang="zh-CN" altLang="en-US" sz="2400" dirty="0">
              <a:latin typeface="宋体" panose="02010600030101010101" pitchFamily="2" charset="-122"/>
              <a:ea typeface="宋体" panose="02010600030101010101" pitchFamily="2" charset="-122"/>
            </a:endParaRPr>
          </a:p>
        </p:txBody>
      </p:sp>
      <p:grpSp>
        <p:nvGrpSpPr>
          <p:cNvPr id="13316" name="Group 4"/>
          <p:cNvGrpSpPr/>
          <p:nvPr/>
        </p:nvGrpSpPr>
        <p:grpSpPr>
          <a:xfrm>
            <a:off x="6096000" y="304800"/>
            <a:ext cx="1752600" cy="1295400"/>
            <a:chOff x="3264" y="912"/>
            <a:chExt cx="1104" cy="816"/>
          </a:xfrm>
        </p:grpSpPr>
        <p:sp>
          <p:nvSpPr>
            <p:cNvPr id="13317" name="Rectangle 5"/>
            <p:cNvSpPr/>
            <p:nvPr/>
          </p:nvSpPr>
          <p:spPr>
            <a:xfrm>
              <a:off x="3264" y="1056"/>
              <a:ext cx="672" cy="624"/>
            </a:xfrm>
            <a:prstGeom prst="rect">
              <a:avLst/>
            </a:prstGeom>
            <a:solidFill>
              <a:srgbClr val="CCFFCC"/>
            </a:solidFill>
            <a:ln w="9525"/>
            <a:scene3d>
              <a:camera prst="legacyObliqueTopRight">
                <a:rot lat="0" lon="0" rev="0"/>
              </a:camera>
              <a:lightRig rig="legacyFlat3" dir="r"/>
            </a:scene3d>
            <a:sp3d extrusionH="887400" prstMaterial="legacyMatte">
              <a:bevelT w="13500" h="13500" prst="angle"/>
              <a:bevelB w="13500" h="13500" prst="angle"/>
              <a:extrusionClr>
                <a:srgbClr val="CCFFCC"/>
              </a:extrusionClr>
            </a:sp3d>
          </p:spPr>
          <p:txBody>
            <a:bodyPr wrap="none" lIns="92075" tIns="46038" rIns="92075" bIns="46038" anchor="ctr" anchorCtr="0">
              <a:flatTx/>
            </a:bodyPr>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13318" name="Line 6"/>
            <p:cNvSpPr/>
            <p:nvPr/>
          </p:nvSpPr>
          <p:spPr>
            <a:xfrm flipV="1">
              <a:off x="3936" y="1056"/>
              <a:ext cx="0" cy="624"/>
            </a:xfrm>
            <a:prstGeom prst="line">
              <a:avLst/>
            </a:prstGeom>
            <a:ln w="28575" cap="flat" cmpd="sng">
              <a:solidFill>
                <a:srgbClr val="FFFF00"/>
              </a:solidFill>
              <a:prstDash val="solid"/>
              <a:round/>
              <a:headEnd type="none" w="med" len="med"/>
              <a:tailEnd type="triangle" w="med" len="med"/>
            </a:ln>
          </p:spPr>
        </p:sp>
        <p:sp>
          <p:nvSpPr>
            <p:cNvPr id="13319" name="Text Box 7"/>
            <p:cNvSpPr txBox="1"/>
            <p:nvPr/>
          </p:nvSpPr>
          <p:spPr>
            <a:xfrm>
              <a:off x="3696" y="912"/>
              <a:ext cx="43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solidFill>
                    <a:schemeClr val="bg2"/>
                  </a:solidFill>
                  <a:latin typeface="Arial" panose="020B0604020202020204" pitchFamily="34" charset="0"/>
                  <a:ea typeface="黑体" panose="02010609060101010101" pitchFamily="49" charset="-122"/>
                </a:rPr>
                <a:t>v</a:t>
              </a:r>
              <a:r>
                <a:rPr lang="en-US" altLang="zh-CN" sz="2000" b="1" baseline="-12000" dirty="0">
                  <a:solidFill>
                    <a:schemeClr val="bg2"/>
                  </a:solidFill>
                  <a:latin typeface="Arial" panose="020B0604020202020204" pitchFamily="34" charset="0"/>
                  <a:ea typeface="黑体" panose="02010609060101010101" pitchFamily="49" charset="-122"/>
                </a:rPr>
                <a:t>1</a:t>
              </a:r>
              <a:endParaRPr lang="en-US" altLang="zh-CN" sz="2000" b="1" baseline="-12000" dirty="0">
                <a:solidFill>
                  <a:schemeClr val="bg2"/>
                </a:solidFill>
                <a:latin typeface="Arial" panose="020B0604020202020204" pitchFamily="34" charset="0"/>
                <a:ea typeface="黑体" panose="02010609060101010101" pitchFamily="49" charset="-122"/>
              </a:endParaRPr>
            </a:p>
          </p:txBody>
        </p:sp>
        <p:sp>
          <p:nvSpPr>
            <p:cNvPr id="13320" name="Text Box 8"/>
            <p:cNvSpPr txBox="1"/>
            <p:nvPr/>
          </p:nvSpPr>
          <p:spPr>
            <a:xfrm>
              <a:off x="3696" y="1478"/>
              <a:ext cx="43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solidFill>
                    <a:schemeClr val="bg2"/>
                  </a:solidFill>
                  <a:latin typeface="Arial" panose="020B0604020202020204" pitchFamily="34" charset="0"/>
                  <a:ea typeface="黑体" panose="02010609060101010101" pitchFamily="49" charset="-122"/>
                </a:rPr>
                <a:t>v</a:t>
              </a:r>
              <a:r>
                <a:rPr lang="en-US" altLang="zh-CN" sz="2000" b="1" baseline="-12000" dirty="0">
                  <a:solidFill>
                    <a:schemeClr val="bg2"/>
                  </a:solidFill>
                  <a:latin typeface="Arial" panose="020B0604020202020204" pitchFamily="34" charset="0"/>
                  <a:ea typeface="黑体" panose="02010609060101010101" pitchFamily="49" charset="-122"/>
                </a:rPr>
                <a:t>2</a:t>
              </a:r>
              <a:endParaRPr lang="en-US" altLang="zh-CN" sz="2000" b="1" baseline="-12000" dirty="0">
                <a:solidFill>
                  <a:schemeClr val="bg2"/>
                </a:solidFill>
                <a:latin typeface="Arial" panose="020B0604020202020204" pitchFamily="34" charset="0"/>
                <a:ea typeface="黑体" panose="02010609060101010101" pitchFamily="49" charset="-122"/>
              </a:endParaRPr>
            </a:p>
          </p:txBody>
        </p:sp>
        <p:sp>
          <p:nvSpPr>
            <p:cNvPr id="13321" name="Text Box 9"/>
            <p:cNvSpPr txBox="1"/>
            <p:nvPr/>
          </p:nvSpPr>
          <p:spPr>
            <a:xfrm>
              <a:off x="3696" y="1200"/>
              <a:ext cx="43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solidFill>
                    <a:schemeClr val="bg2"/>
                  </a:solidFill>
                  <a:latin typeface="Arial" panose="020B0604020202020204" pitchFamily="34" charset="0"/>
                  <a:ea typeface="黑体" panose="02010609060101010101" pitchFamily="49" charset="-122"/>
                </a:rPr>
                <a:t>e</a:t>
              </a:r>
              <a:endParaRPr lang="en-US" altLang="zh-CN" sz="2000" b="1" baseline="-12000" dirty="0">
                <a:solidFill>
                  <a:schemeClr val="bg2"/>
                </a:solidFill>
                <a:latin typeface="Arial" panose="020B0604020202020204" pitchFamily="34" charset="0"/>
                <a:ea typeface="黑体" panose="02010609060101010101" pitchFamily="49" charset="-122"/>
              </a:endParaRPr>
            </a:p>
          </p:txBody>
        </p:sp>
        <p:sp>
          <p:nvSpPr>
            <p:cNvPr id="13322" name="Text Box 10"/>
            <p:cNvSpPr txBox="1"/>
            <p:nvPr/>
          </p:nvSpPr>
          <p:spPr>
            <a:xfrm>
              <a:off x="3456" y="1248"/>
              <a:ext cx="43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solidFill>
                    <a:schemeClr val="bg2"/>
                  </a:solidFill>
                  <a:latin typeface="Arial" panose="020B0604020202020204" pitchFamily="34" charset="0"/>
                  <a:ea typeface="黑体" panose="02010609060101010101" pitchFamily="49" charset="-122"/>
                </a:rPr>
                <a:t>f</a:t>
              </a:r>
              <a:r>
                <a:rPr lang="en-US" altLang="zh-CN" sz="2000" b="1" baseline="-12000" dirty="0">
                  <a:solidFill>
                    <a:schemeClr val="bg2"/>
                  </a:solidFill>
                  <a:latin typeface="Arial" panose="020B0604020202020204" pitchFamily="34" charset="0"/>
                  <a:ea typeface="黑体" panose="02010609060101010101" pitchFamily="49" charset="-122"/>
                </a:rPr>
                <a:t>1</a:t>
              </a:r>
              <a:endParaRPr lang="en-US" altLang="zh-CN" sz="2000" b="1" baseline="-12000" dirty="0">
                <a:solidFill>
                  <a:schemeClr val="bg2"/>
                </a:solidFill>
                <a:latin typeface="Arial" panose="020B0604020202020204" pitchFamily="34" charset="0"/>
                <a:ea typeface="黑体" panose="02010609060101010101" pitchFamily="49" charset="-122"/>
              </a:endParaRPr>
            </a:p>
          </p:txBody>
        </p:sp>
        <p:sp>
          <p:nvSpPr>
            <p:cNvPr id="13323" name="Text Box 11"/>
            <p:cNvSpPr txBox="1"/>
            <p:nvPr/>
          </p:nvSpPr>
          <p:spPr>
            <a:xfrm>
              <a:off x="3936" y="1152"/>
              <a:ext cx="43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solidFill>
                    <a:schemeClr val="bg2"/>
                  </a:solidFill>
                  <a:latin typeface="Arial" panose="020B0604020202020204" pitchFamily="34" charset="0"/>
                  <a:ea typeface="黑体" panose="02010609060101010101" pitchFamily="49" charset="-122"/>
                </a:rPr>
                <a:t>f</a:t>
              </a:r>
              <a:r>
                <a:rPr lang="en-US" altLang="zh-CN" sz="2000" b="1" baseline="-12000" dirty="0">
                  <a:solidFill>
                    <a:schemeClr val="bg2"/>
                  </a:solidFill>
                  <a:latin typeface="Arial" panose="020B0604020202020204" pitchFamily="34" charset="0"/>
                  <a:ea typeface="黑体" panose="02010609060101010101" pitchFamily="49" charset="-122"/>
                </a:rPr>
                <a:t>2</a:t>
              </a:r>
              <a:endParaRPr lang="en-US" altLang="zh-CN" sz="2000" b="1" baseline="-12000" dirty="0">
                <a:solidFill>
                  <a:schemeClr val="bg2"/>
                </a:solidFill>
                <a:latin typeface="Arial" panose="020B0604020202020204" pitchFamily="34" charset="0"/>
                <a:ea typeface="黑体" panose="02010609060101010101" pitchFamily="49"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92F91172-B149-47DE-BE4C-ECA504886945}"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21538" name="Rectangle 1026"/>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形  体</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14339" name="Rectangle 1027"/>
          <p:cNvSpPr>
            <a:spLocks noGrp="1"/>
          </p:cNvSpPr>
          <p:nvPr>
            <p:ph idx="1" hasCustomPrompt="1"/>
          </p:nvPr>
        </p:nvSpPr>
        <p:spPr>
          <a:xfrm>
            <a:off x="685800" y="1219200"/>
            <a:ext cx="7772400" cy="4876800"/>
          </a:xfrm>
        </p:spPr>
        <p:txBody>
          <a:bodyPr wrap="square" lIns="91440" tIns="45720" rIns="91440" bIns="45720" anchor="t" anchorCtr="0"/>
          <a:p>
            <a:pPr eaLnBrk="1" hangingPunct="1">
              <a:lnSpc>
                <a:spcPct val="110000"/>
              </a:lnSpc>
            </a:pPr>
            <a:r>
              <a:rPr lang="zh-CN" altLang="en-US" sz="2000" dirty="0">
                <a:solidFill>
                  <a:srgbClr val="FFFF00"/>
                </a:solidFill>
                <a:latin typeface="宋体" panose="02010600030101010101" pitchFamily="2" charset="-122"/>
                <a:ea typeface="宋体" panose="02010600030101010101" pitchFamily="2" charset="-122"/>
              </a:rPr>
              <a:t>体素</a:t>
            </a:r>
            <a:br>
              <a:rPr lang="zh-CN" altLang="en-US" sz="2000" dirty="0">
                <a:solidFill>
                  <a:srgbClr val="FFFF00"/>
                </a:solidFill>
                <a:latin typeface="宋体" panose="02010600030101010101" pitchFamily="2" charset="-122"/>
                <a:ea typeface="宋体" panose="02010600030101010101" pitchFamily="2" charset="-122"/>
              </a:rPr>
            </a:br>
            <a:r>
              <a:rPr lang="zh-CN" altLang="en-US" sz="2000" dirty="0">
                <a:solidFill>
                  <a:srgbClr val="FFFF00"/>
                </a:solidFill>
                <a:latin typeface="宋体" panose="02010600030101010101" pitchFamily="2" charset="-122"/>
                <a:ea typeface="宋体" panose="02010600030101010101" pitchFamily="2" charset="-122"/>
              </a:rPr>
              <a:t>  具有有限个参数定义，且简单</a:t>
            </a:r>
            <a:br>
              <a:rPr lang="zh-CN" altLang="en-US" sz="2000" dirty="0">
                <a:solidFill>
                  <a:srgbClr val="FFFF00"/>
                </a:solidFill>
                <a:latin typeface="宋体" panose="02010600030101010101" pitchFamily="2" charset="-122"/>
                <a:ea typeface="宋体" panose="02010600030101010101" pitchFamily="2" charset="-122"/>
              </a:rPr>
            </a:br>
            <a:r>
              <a:rPr lang="zh-CN" altLang="en-US" sz="2000" dirty="0">
                <a:solidFill>
                  <a:srgbClr val="FFFF00"/>
                </a:solidFill>
                <a:latin typeface="宋体" panose="02010600030101010101" pitchFamily="2" charset="-122"/>
                <a:ea typeface="宋体" panose="02010600030101010101" pitchFamily="2" charset="-122"/>
              </a:rPr>
              <a:t>的连续封闭的形体称为体素，</a:t>
            </a:r>
            <a:br>
              <a:rPr lang="zh-CN" altLang="en-US" sz="2000" dirty="0">
                <a:solidFill>
                  <a:srgbClr val="FFFF00"/>
                </a:solidFill>
                <a:latin typeface="宋体" panose="02010600030101010101" pitchFamily="2" charset="-122"/>
                <a:ea typeface="宋体" panose="02010600030101010101" pitchFamily="2" charset="-122"/>
              </a:rPr>
            </a:br>
            <a:r>
              <a:rPr lang="zh-CN" altLang="en-US" sz="2000" dirty="0">
                <a:solidFill>
                  <a:srgbClr val="FFFF00"/>
                </a:solidFill>
                <a:latin typeface="宋体" panose="02010600030101010101" pitchFamily="2" charset="-122"/>
                <a:ea typeface="宋体" panose="02010600030101010101" pitchFamily="2" charset="-122"/>
              </a:rPr>
              <a:t>如长方体、圆柱体、圆锥、球、环等。</a:t>
            </a:r>
            <a:endParaRPr lang="zh-CN" altLang="en-US" sz="2000" dirty="0">
              <a:solidFill>
                <a:srgbClr val="FFFF00"/>
              </a:solidFill>
              <a:latin typeface="宋体" panose="02010600030101010101" pitchFamily="2" charset="-122"/>
              <a:ea typeface="宋体" panose="02010600030101010101" pitchFamily="2" charset="-122"/>
            </a:endParaRPr>
          </a:p>
          <a:p>
            <a:pPr eaLnBrk="1" hangingPunct="1">
              <a:lnSpc>
                <a:spcPct val="110000"/>
              </a:lnSpc>
            </a:pPr>
            <a:r>
              <a:rPr lang="zh-CN" altLang="en-US" sz="2000" dirty="0">
                <a:solidFill>
                  <a:srgbClr val="FFFF00"/>
                </a:solidFill>
                <a:latin typeface="宋体" panose="02010600030101010101" pitchFamily="2" charset="-122"/>
                <a:ea typeface="宋体" panose="02010600030101010101" pitchFamily="2" charset="-122"/>
              </a:rPr>
              <a:t>半空间</a:t>
            </a:r>
            <a:br>
              <a:rPr lang="zh-CN" altLang="en-US" sz="2000" dirty="0">
                <a:solidFill>
                  <a:srgbClr val="FFFF00"/>
                </a:solidFill>
                <a:latin typeface="宋体" panose="02010600030101010101" pitchFamily="2" charset="-122"/>
                <a:ea typeface="宋体" panose="02010600030101010101" pitchFamily="2" charset="-122"/>
              </a:rPr>
            </a:br>
            <a:r>
              <a:rPr lang="zh-CN" altLang="en-US" sz="2000" dirty="0">
                <a:solidFill>
                  <a:srgbClr val="FFFF00"/>
                </a:solidFill>
                <a:latin typeface="宋体" panose="02010600030101010101" pitchFamily="2" charset="-122"/>
                <a:ea typeface="宋体" panose="02010600030101010101" pitchFamily="2" charset="-122"/>
              </a:rPr>
              <a:t>  集合</a:t>
            </a:r>
            <a:r>
              <a:rPr lang="en-US" altLang="zh-CN" sz="2000" dirty="0">
                <a:solidFill>
                  <a:srgbClr val="FFFF00"/>
                </a:solidFill>
                <a:latin typeface="宋体" panose="02010600030101010101" pitchFamily="2" charset="-122"/>
                <a:ea typeface="宋体" panose="02010600030101010101" pitchFamily="2" charset="-122"/>
              </a:rPr>
              <a:t>{P|F(P)≤0}</a:t>
            </a:r>
            <a:r>
              <a:rPr lang="zh-CN" altLang="en-US" sz="2000" dirty="0">
                <a:solidFill>
                  <a:srgbClr val="FFFF00"/>
                </a:solidFill>
                <a:latin typeface="宋体" panose="02010600030101010101" pitchFamily="2" charset="-122"/>
                <a:ea typeface="宋体" panose="02010600030101010101" pitchFamily="2" charset="-122"/>
              </a:rPr>
              <a:t>成为半空间，其中</a:t>
            </a:r>
            <a:r>
              <a:rPr lang="en-US" altLang="zh-CN" sz="2000" dirty="0">
                <a:solidFill>
                  <a:srgbClr val="FFFF00"/>
                </a:solidFill>
                <a:latin typeface="宋体" panose="02010600030101010101" pitchFamily="2" charset="-122"/>
                <a:ea typeface="宋体" panose="02010600030101010101" pitchFamily="2" charset="-122"/>
              </a:rPr>
              <a:t>P</a:t>
            </a:r>
            <a:r>
              <a:rPr lang="zh-CN" altLang="en-US" sz="2000" dirty="0">
                <a:solidFill>
                  <a:srgbClr val="FFFF00"/>
                </a:solidFill>
                <a:latin typeface="宋体" panose="02010600030101010101" pitchFamily="2" charset="-122"/>
                <a:ea typeface="宋体" panose="02010600030101010101" pitchFamily="2" charset="-122"/>
              </a:rPr>
              <a:t>为</a:t>
            </a:r>
            <a:r>
              <a:rPr lang="en-US" altLang="zh-CN" sz="2000" dirty="0">
                <a:solidFill>
                  <a:srgbClr val="FFFF00"/>
                </a:solidFill>
                <a:latin typeface="宋体" panose="02010600030101010101" pitchFamily="2" charset="-122"/>
                <a:ea typeface="宋体" panose="02010600030101010101" pitchFamily="2" charset="-122"/>
              </a:rPr>
              <a:t>R</a:t>
            </a:r>
            <a:r>
              <a:rPr lang="en-US" altLang="zh-CN" sz="2000" baseline="30000" dirty="0">
                <a:solidFill>
                  <a:srgbClr val="FFFF00"/>
                </a:solidFill>
                <a:latin typeface="宋体" panose="02010600030101010101" pitchFamily="2" charset="-122"/>
                <a:ea typeface="宋体" panose="02010600030101010101" pitchFamily="2" charset="-122"/>
              </a:rPr>
              <a:t>3</a:t>
            </a:r>
            <a:r>
              <a:rPr lang="zh-CN" altLang="en-US" sz="2000" dirty="0">
                <a:solidFill>
                  <a:srgbClr val="FFFF00"/>
                </a:solidFill>
                <a:latin typeface="宋体" panose="02010600030101010101" pitchFamily="2" charset="-122"/>
                <a:ea typeface="宋体" panose="02010600030101010101" pitchFamily="2" charset="-122"/>
              </a:rPr>
              <a:t>中的一点，</a:t>
            </a:r>
            <a:r>
              <a:rPr lang="en-US" altLang="zh-CN" sz="2000" dirty="0">
                <a:solidFill>
                  <a:srgbClr val="FFFF00"/>
                </a:solidFill>
                <a:latin typeface="宋体" panose="02010600030101010101" pitchFamily="2" charset="-122"/>
                <a:ea typeface="宋体" panose="02010600030101010101" pitchFamily="2" charset="-122"/>
              </a:rPr>
              <a:t>F</a:t>
            </a:r>
            <a:r>
              <a:rPr lang="zh-CN" altLang="en-US" sz="2000" dirty="0">
                <a:solidFill>
                  <a:srgbClr val="FFFF00"/>
                </a:solidFill>
                <a:latin typeface="宋体" panose="02010600030101010101" pitchFamily="2" charset="-122"/>
                <a:ea typeface="宋体" panose="02010600030101010101" pitchFamily="2" charset="-122"/>
              </a:rPr>
              <a:t>为一个平面，当</a:t>
            </a:r>
            <a:r>
              <a:rPr lang="en-US" altLang="zh-CN" sz="2000" dirty="0">
                <a:solidFill>
                  <a:srgbClr val="FFFF00"/>
                </a:solidFill>
                <a:latin typeface="宋体" panose="02010600030101010101" pitchFamily="2" charset="-122"/>
                <a:ea typeface="宋体" panose="02010600030101010101" pitchFamily="2" charset="-122"/>
              </a:rPr>
              <a:t>F=0</a:t>
            </a:r>
            <a:r>
              <a:rPr lang="zh-CN" altLang="en-US" sz="2000" dirty="0">
                <a:solidFill>
                  <a:srgbClr val="FFFF00"/>
                </a:solidFill>
                <a:latin typeface="宋体" panose="02010600030101010101" pitchFamily="2" charset="-122"/>
                <a:ea typeface="宋体" panose="02010600030101010101" pitchFamily="2" charset="-122"/>
              </a:rPr>
              <a:t>时，表示一个平面，这个平面的半空间可以由</a:t>
            </a:r>
            <a:r>
              <a:rPr lang="en-US" altLang="zh-CN" sz="2000" dirty="0">
                <a:solidFill>
                  <a:srgbClr val="FFFF00"/>
                </a:solidFill>
                <a:latin typeface="宋体" panose="02010600030101010101" pitchFamily="2" charset="-122"/>
                <a:ea typeface="宋体" panose="02010600030101010101" pitchFamily="2" charset="-122"/>
              </a:rPr>
              <a:t>F(P)=ax+by+cz+d</a:t>
            </a:r>
            <a:r>
              <a:rPr lang="zh-CN" altLang="en-US" sz="2000" dirty="0">
                <a:solidFill>
                  <a:srgbClr val="FFFF00"/>
                </a:solidFill>
                <a:latin typeface="宋体" panose="02010600030101010101" pitchFamily="2" charset="-122"/>
                <a:ea typeface="宋体" panose="02010600030101010101" pitchFamily="2" charset="-122"/>
              </a:rPr>
              <a:t>定义的平面加上在平面某一侧的所有点组成。显然一个长方体可以看成是</a:t>
            </a:r>
            <a:r>
              <a:rPr lang="en-US" altLang="zh-CN" sz="2000" dirty="0">
                <a:solidFill>
                  <a:srgbClr val="FFFF00"/>
                </a:solidFill>
                <a:latin typeface="宋体" panose="02010600030101010101" pitchFamily="2" charset="-122"/>
                <a:ea typeface="宋体" panose="02010600030101010101" pitchFamily="2" charset="-122"/>
              </a:rPr>
              <a:t>6</a:t>
            </a:r>
            <a:r>
              <a:rPr lang="zh-CN" altLang="en-US" sz="2000" dirty="0">
                <a:solidFill>
                  <a:srgbClr val="FFFF00"/>
                </a:solidFill>
                <a:latin typeface="宋体" panose="02010600030101010101" pitchFamily="2" charset="-122"/>
                <a:ea typeface="宋体" panose="02010600030101010101" pitchFamily="2" charset="-122"/>
              </a:rPr>
              <a:t>个平面半空间的交。</a:t>
            </a:r>
            <a:endParaRPr lang="zh-CN" altLang="en-US" sz="2000" dirty="0">
              <a:solidFill>
                <a:srgbClr val="FFFF00"/>
              </a:solidFill>
              <a:latin typeface="宋体" panose="02010600030101010101" pitchFamily="2" charset="-122"/>
              <a:ea typeface="宋体" panose="02010600030101010101" pitchFamily="2" charset="-122"/>
            </a:endParaRPr>
          </a:p>
          <a:p>
            <a:pPr eaLnBrk="1" hangingPunct="1">
              <a:lnSpc>
                <a:spcPct val="110000"/>
              </a:lnSpc>
            </a:pPr>
            <a:r>
              <a:rPr lang="zh-CN" altLang="en-US" sz="2000" dirty="0">
                <a:solidFill>
                  <a:srgbClr val="FFFF00"/>
                </a:solidFill>
                <a:latin typeface="宋体" panose="02010600030101010101" pitchFamily="2" charset="-122"/>
                <a:ea typeface="宋体" panose="02010600030101010101" pitchFamily="2" charset="-122"/>
              </a:rPr>
              <a:t>几何信息</a:t>
            </a:r>
            <a:br>
              <a:rPr lang="zh-CN" altLang="en-US" sz="2000" dirty="0">
                <a:solidFill>
                  <a:srgbClr val="FFFF00"/>
                </a:solidFill>
                <a:latin typeface="宋体" panose="02010600030101010101" pitchFamily="2" charset="-122"/>
                <a:ea typeface="宋体" panose="02010600030101010101" pitchFamily="2" charset="-122"/>
              </a:rPr>
            </a:br>
            <a:r>
              <a:rPr lang="zh-CN" altLang="en-US" sz="2000" dirty="0">
                <a:solidFill>
                  <a:srgbClr val="FFFF00"/>
                </a:solidFill>
                <a:latin typeface="宋体" panose="02010600030101010101" pitchFamily="2" charset="-122"/>
                <a:ea typeface="宋体" panose="02010600030101010101" pitchFamily="2" charset="-122"/>
              </a:rPr>
              <a:t>  用来表示形体的几何性质和度量关系称为几何信息。</a:t>
            </a:r>
            <a:endParaRPr lang="zh-CN" altLang="en-US" sz="2000" dirty="0">
              <a:solidFill>
                <a:srgbClr val="FFFF00"/>
              </a:solidFill>
              <a:latin typeface="宋体" panose="02010600030101010101" pitchFamily="2" charset="-122"/>
              <a:ea typeface="宋体" panose="02010600030101010101" pitchFamily="2" charset="-122"/>
            </a:endParaRPr>
          </a:p>
          <a:p>
            <a:pPr eaLnBrk="1" hangingPunct="1">
              <a:lnSpc>
                <a:spcPct val="110000"/>
              </a:lnSpc>
            </a:pPr>
            <a:r>
              <a:rPr lang="zh-CN" altLang="en-US" sz="2000" dirty="0">
                <a:solidFill>
                  <a:srgbClr val="FFFF00"/>
                </a:solidFill>
                <a:latin typeface="宋体" panose="02010600030101010101" pitchFamily="2" charset="-122"/>
                <a:ea typeface="宋体" panose="02010600030101010101" pitchFamily="2" charset="-122"/>
              </a:rPr>
              <a:t>拓扑信息</a:t>
            </a:r>
            <a:br>
              <a:rPr lang="zh-CN" altLang="en-US" sz="2000" dirty="0">
                <a:solidFill>
                  <a:srgbClr val="FFFF00"/>
                </a:solidFill>
                <a:latin typeface="宋体" panose="02010600030101010101" pitchFamily="2" charset="-122"/>
                <a:ea typeface="宋体" panose="02010600030101010101" pitchFamily="2" charset="-122"/>
              </a:rPr>
            </a:br>
            <a:r>
              <a:rPr lang="zh-CN" altLang="en-US" sz="2000" dirty="0">
                <a:solidFill>
                  <a:srgbClr val="FFFF00"/>
                </a:solidFill>
                <a:latin typeface="宋体" panose="02010600030101010101" pitchFamily="2" charset="-122"/>
                <a:ea typeface="宋体" panose="02010600030101010101" pitchFamily="2" charset="-122"/>
              </a:rPr>
              <a:t>  用来表示形体之间的连接关系称为拓扑信息。</a:t>
            </a:r>
            <a:endParaRPr lang="zh-CN" altLang="en-US" sz="2000" dirty="0">
              <a:solidFill>
                <a:srgbClr val="FFFF00"/>
              </a:solidFill>
              <a:latin typeface="宋体" panose="02010600030101010101" pitchFamily="2" charset="-122"/>
              <a:ea typeface="宋体" panose="02010600030101010101" pitchFamily="2" charset="-122"/>
            </a:endParaRPr>
          </a:p>
          <a:p>
            <a:pPr eaLnBrk="1" hangingPunct="1"/>
            <a:endParaRPr lang="en-US" altLang="zh-CN" sz="2000" dirty="0">
              <a:latin typeface="宋体" panose="02010600030101010101" pitchFamily="2" charset="-122"/>
              <a:ea typeface="宋体" panose="02010600030101010101" pitchFamily="2" charset="-122"/>
            </a:endParaRPr>
          </a:p>
        </p:txBody>
      </p:sp>
      <p:grpSp>
        <p:nvGrpSpPr>
          <p:cNvPr id="14340" name="Group 1028"/>
          <p:cNvGrpSpPr/>
          <p:nvPr/>
        </p:nvGrpSpPr>
        <p:grpSpPr>
          <a:xfrm>
            <a:off x="5638800" y="1219200"/>
            <a:ext cx="3197225" cy="1679575"/>
            <a:chOff x="3552" y="1008"/>
            <a:chExt cx="2014" cy="1058"/>
          </a:xfrm>
        </p:grpSpPr>
        <p:sp>
          <p:nvSpPr>
            <p:cNvPr id="14341" name="AutoShape 1029"/>
            <p:cNvSpPr/>
            <p:nvPr/>
          </p:nvSpPr>
          <p:spPr>
            <a:xfrm>
              <a:off x="3552" y="1152"/>
              <a:ext cx="480" cy="768"/>
            </a:xfrm>
            <a:prstGeom prst="can">
              <a:avLst>
                <a:gd name="adj" fmla="val 40000"/>
              </a:avLst>
            </a:prstGeom>
            <a:gradFill rotWithShape="0">
              <a:gsLst>
                <a:gs pos="0">
                  <a:srgbClr val="CCFFCC"/>
                </a:gs>
                <a:gs pos="100000">
                  <a:srgbClr val="5E765E"/>
                </a:gs>
              </a:gsLst>
              <a:lin ang="0" scaled="1"/>
              <a:tileRect/>
            </a:gradFill>
            <a:ln w="9525">
              <a:noFill/>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pic>
          <p:nvPicPr>
            <p:cNvPr id="14342" name="Picture 1030" descr="4-2-1-7"/>
            <p:cNvPicPr>
              <a:picLocks noChangeAspect="1"/>
            </p:cNvPicPr>
            <p:nvPr/>
          </p:nvPicPr>
          <p:blipFill>
            <a:blip r:embed="rId1"/>
            <a:stretch>
              <a:fillRect/>
            </a:stretch>
          </p:blipFill>
          <p:spPr>
            <a:xfrm>
              <a:off x="4032" y="1008"/>
              <a:ext cx="1534" cy="1058"/>
            </a:xfrm>
            <a:prstGeom prst="rect">
              <a:avLst/>
            </a:prstGeom>
            <a:noFill/>
            <a:ln w="9525">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7B673E4-70D1-424A-B4DF-1CAC3A546C84}"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5122" name="Rectangle 2"/>
          <p:cNvSpPr>
            <a:spLocks noGrp="1" noChangeArrowheads="1"/>
          </p:cNvSpPr>
          <p:nvPr>
            <p:ph type="title"/>
          </p:nvPr>
        </p:nvSpPr>
        <p:spPr>
          <a:xfrm>
            <a:off x="6858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表示形体的两种模型</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15363" name="Rectangle 3"/>
          <p:cNvSpPr>
            <a:spLocks noGrp="1"/>
          </p:cNvSpPr>
          <p:nvPr>
            <p:ph idx="1" hasCustomPrompt="1"/>
          </p:nvPr>
        </p:nvSpPr>
        <p:spPr>
          <a:xfrm>
            <a:off x="685800" y="838200"/>
            <a:ext cx="7772400" cy="5257800"/>
          </a:xfrm>
        </p:spPr>
        <p:txBody>
          <a:bodyPr wrap="square" lIns="91440" tIns="45720" rIns="91440" bIns="45720" anchor="t" anchorCtr="0"/>
          <a:p>
            <a:pPr eaLnBrk="1" hangingPunct="1">
              <a:lnSpc>
                <a:spcPct val="90000"/>
              </a:lnSpc>
            </a:pPr>
            <a:r>
              <a:rPr lang="zh-CN" altLang="en-US" sz="2800" dirty="0">
                <a:latin typeface="宋体" panose="02010600030101010101" pitchFamily="2" charset="-122"/>
                <a:ea typeface="宋体" panose="02010600030101010101" pitchFamily="2" charset="-122"/>
              </a:rPr>
              <a:t>数据模型</a:t>
            </a:r>
            <a:endParaRPr lang="zh-CN" altLang="en-US" sz="2800" dirty="0">
              <a:latin typeface="宋体" panose="02010600030101010101" pitchFamily="2" charset="-122"/>
              <a:ea typeface="宋体" panose="02010600030101010101" pitchFamily="2" charset="-122"/>
            </a:endParaRPr>
          </a:p>
          <a:p>
            <a:pPr lvl="1" eaLnBrk="1" hangingPunct="1">
              <a:lnSpc>
                <a:spcPct val="90000"/>
              </a:lnSpc>
            </a:pPr>
            <a:r>
              <a:rPr lang="zh-CN" altLang="en-US" sz="2400" dirty="0">
                <a:latin typeface="宋体" panose="02010600030101010101" pitchFamily="2" charset="-122"/>
                <a:ea typeface="宋体" panose="02010600030101010101" pitchFamily="2" charset="-122"/>
              </a:rPr>
              <a:t>完全以数据描述</a:t>
            </a:r>
            <a:endParaRPr lang="zh-CN" altLang="en-US" sz="2400" dirty="0">
              <a:latin typeface="宋体" panose="02010600030101010101" pitchFamily="2" charset="-122"/>
              <a:ea typeface="宋体" panose="02010600030101010101" pitchFamily="2" charset="-122"/>
            </a:endParaRPr>
          </a:p>
          <a:p>
            <a:pPr lvl="1" eaLnBrk="1" hangingPunct="1">
              <a:lnSpc>
                <a:spcPct val="90000"/>
              </a:lnSpc>
            </a:pPr>
            <a:r>
              <a:rPr lang="zh-CN" altLang="en-US" sz="2400" dirty="0">
                <a:latin typeface="宋体" panose="02010600030101010101" pitchFamily="2" charset="-122"/>
                <a:ea typeface="宋体" panose="02010600030101010101" pitchFamily="2" charset="-122"/>
              </a:rPr>
              <a:t>例如</a:t>
            </a:r>
            <a:endParaRPr lang="zh-CN" altLang="en-US" sz="2400" dirty="0">
              <a:latin typeface="宋体" panose="02010600030101010101" pitchFamily="2" charset="-122"/>
              <a:ea typeface="宋体" panose="02010600030101010101" pitchFamily="2" charset="-122"/>
            </a:endParaRPr>
          </a:p>
          <a:p>
            <a:pPr lvl="2" eaLnBrk="1" hangingPunct="1">
              <a:lnSpc>
                <a:spcPct val="90000"/>
              </a:lnSpc>
            </a:pPr>
            <a:r>
              <a:rPr lang="zh-CN" altLang="en-US" dirty="0">
                <a:latin typeface="宋体" panose="02010600030101010101" pitchFamily="2" charset="-122"/>
                <a:ea typeface="宋体" panose="02010600030101010101" pitchFamily="2" charset="-122"/>
              </a:rPr>
              <a:t>用以</a:t>
            </a:r>
            <a:r>
              <a:rPr lang="en-US" altLang="zh-CN" dirty="0">
                <a:latin typeface="宋体" panose="02010600030101010101" pitchFamily="2" charset="-122"/>
                <a:ea typeface="宋体" panose="02010600030101010101" pitchFamily="2" charset="-122"/>
              </a:rPr>
              <a:t>8</a:t>
            </a:r>
            <a:r>
              <a:rPr lang="zh-CN" altLang="en-US" dirty="0">
                <a:latin typeface="宋体" panose="02010600030101010101" pitchFamily="2" charset="-122"/>
                <a:ea typeface="宋体" panose="02010600030101010101" pitchFamily="2" charset="-122"/>
              </a:rPr>
              <a:t>个顶点表示的立方体</a:t>
            </a:r>
            <a:endParaRPr lang="zh-CN" altLang="en-US" dirty="0">
              <a:latin typeface="宋体" panose="02010600030101010101" pitchFamily="2" charset="-122"/>
              <a:ea typeface="宋体" panose="02010600030101010101" pitchFamily="2" charset="-122"/>
            </a:endParaRPr>
          </a:p>
          <a:p>
            <a:pPr lvl="2" eaLnBrk="1" hangingPunct="1">
              <a:lnSpc>
                <a:spcPct val="90000"/>
              </a:lnSpc>
            </a:pPr>
            <a:r>
              <a:rPr lang="zh-CN" altLang="en-US" dirty="0">
                <a:latin typeface="宋体" panose="02010600030101010101" pitchFamily="2" charset="-122"/>
                <a:ea typeface="宋体" panose="02010600030101010101" pitchFamily="2" charset="-122"/>
              </a:rPr>
              <a:t>以中心点和半径表示的球</a:t>
            </a:r>
            <a:endParaRPr lang="zh-CN" altLang="en-US" dirty="0">
              <a:latin typeface="宋体" panose="02010600030101010101" pitchFamily="2" charset="-122"/>
              <a:ea typeface="宋体" panose="02010600030101010101" pitchFamily="2" charset="-122"/>
            </a:endParaRPr>
          </a:p>
          <a:p>
            <a:pPr lvl="1" eaLnBrk="1" hangingPunct="1">
              <a:lnSpc>
                <a:spcPct val="90000"/>
              </a:lnSpc>
            </a:pPr>
            <a:r>
              <a:rPr lang="zh-CN" altLang="en-US" sz="2400" dirty="0">
                <a:latin typeface="宋体" panose="02010600030101010101" pitchFamily="2" charset="-122"/>
                <a:ea typeface="宋体" panose="02010600030101010101" pitchFamily="2" charset="-122"/>
              </a:rPr>
              <a:t>以数据文件的形式存在</a:t>
            </a:r>
            <a:endParaRPr lang="zh-CN" altLang="en-US" sz="2400" dirty="0">
              <a:latin typeface="宋体" panose="02010600030101010101" pitchFamily="2" charset="-122"/>
              <a:ea typeface="宋体" panose="02010600030101010101" pitchFamily="2" charset="-122"/>
            </a:endParaRPr>
          </a:p>
          <a:p>
            <a:pPr lvl="1" eaLnBrk="1" hangingPunct="1">
              <a:lnSpc>
                <a:spcPct val="90000"/>
              </a:lnSpc>
            </a:pPr>
            <a:r>
              <a:rPr lang="zh-CN" altLang="en-US" sz="2400" dirty="0">
                <a:latin typeface="宋体" panose="02010600030101010101" pitchFamily="2" charset="-122"/>
                <a:ea typeface="宋体" panose="02010600030101010101" pitchFamily="2" charset="-122"/>
              </a:rPr>
              <a:t>包括</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特征表示、空间分割表示、推移表示、边界表示、构造实体几何表示等</a:t>
            </a:r>
            <a:endParaRPr lang="zh-CN" altLang="en-US" sz="2400" dirty="0">
              <a:latin typeface="宋体" panose="02010600030101010101" pitchFamily="2" charset="-122"/>
              <a:ea typeface="宋体" panose="02010600030101010101" pitchFamily="2" charset="-122"/>
            </a:endParaRPr>
          </a:p>
          <a:p>
            <a:pPr lvl="1" eaLnBrk="1" hangingPunct="1">
              <a:lnSpc>
                <a:spcPct val="90000"/>
              </a:lnSpc>
            </a:pPr>
            <a:r>
              <a:rPr lang="zh-CN" altLang="en-US" sz="2400" dirty="0">
                <a:latin typeface="宋体" panose="02010600030101010101" pitchFamily="2" charset="-122"/>
                <a:ea typeface="宋体" panose="02010600030101010101" pitchFamily="2" charset="-122"/>
              </a:rPr>
              <a:t>进一步分为</a:t>
            </a:r>
            <a:endParaRPr lang="zh-CN" altLang="en-US" sz="2000" dirty="0">
              <a:latin typeface="宋体" panose="02010600030101010101" pitchFamily="2" charset="-122"/>
              <a:ea typeface="宋体" panose="02010600030101010101" pitchFamily="2" charset="-122"/>
            </a:endParaRPr>
          </a:p>
          <a:p>
            <a:pPr lvl="2" eaLnBrk="1" hangingPunct="1">
              <a:lnSpc>
                <a:spcPct val="90000"/>
              </a:lnSpc>
            </a:pPr>
            <a:r>
              <a:rPr lang="zh-CN" altLang="en-US" dirty="0">
                <a:latin typeface="宋体" panose="02010600030101010101" pitchFamily="2" charset="-122"/>
                <a:ea typeface="宋体" panose="02010600030101010101" pitchFamily="2" charset="-122"/>
              </a:rPr>
              <a:t>线框模型</a:t>
            </a:r>
            <a:endParaRPr lang="zh-CN" altLang="en-US" dirty="0">
              <a:latin typeface="宋体" panose="02010600030101010101" pitchFamily="2" charset="-122"/>
              <a:ea typeface="宋体" panose="02010600030101010101" pitchFamily="2" charset="-122"/>
            </a:endParaRPr>
          </a:p>
          <a:p>
            <a:pPr lvl="2" eaLnBrk="1" hangingPunct="1">
              <a:lnSpc>
                <a:spcPct val="90000"/>
              </a:lnSpc>
            </a:pPr>
            <a:r>
              <a:rPr lang="zh-CN" altLang="en-US" dirty="0">
                <a:latin typeface="宋体" panose="02010600030101010101" pitchFamily="2" charset="-122"/>
                <a:ea typeface="宋体" panose="02010600030101010101" pitchFamily="2" charset="-122"/>
              </a:rPr>
              <a:t>表面模型</a:t>
            </a:r>
            <a:endParaRPr lang="zh-CN" altLang="en-US" dirty="0">
              <a:latin typeface="宋体" panose="02010600030101010101" pitchFamily="2" charset="-122"/>
              <a:ea typeface="宋体" panose="02010600030101010101" pitchFamily="2" charset="-122"/>
            </a:endParaRPr>
          </a:p>
          <a:p>
            <a:pPr lvl="2" eaLnBrk="1" hangingPunct="1">
              <a:lnSpc>
                <a:spcPct val="90000"/>
              </a:lnSpc>
            </a:pPr>
            <a:r>
              <a:rPr lang="zh-CN" altLang="en-US" dirty="0">
                <a:latin typeface="宋体" panose="02010600030101010101" pitchFamily="2" charset="-122"/>
                <a:ea typeface="宋体" panose="02010600030101010101" pitchFamily="2" charset="-122"/>
              </a:rPr>
              <a:t>实体模型</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76875FE-C649-4F07-B55F-5454C9710070}"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22562" name="Rectangle 2"/>
          <p:cNvSpPr>
            <a:spLocks noGrp="1" noChangeArrowheads="1"/>
          </p:cNvSpPr>
          <p:nvPr>
            <p:ph type="title"/>
          </p:nvPr>
        </p:nvSpPr>
        <p:spPr>
          <a:xfrm>
            <a:off x="1219200" y="304800"/>
            <a:ext cx="312420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40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线框模型</a:t>
            </a:r>
            <a:endParaRPr kumimoji="1" lang="zh-CN" altLang="en-US" sz="40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16387" name="Rectangle 3"/>
          <p:cNvSpPr>
            <a:spLocks noGrp="1"/>
          </p:cNvSpPr>
          <p:nvPr>
            <p:ph idx="1" hasCustomPrompt="1"/>
          </p:nvPr>
        </p:nvSpPr>
        <p:spPr>
          <a:xfrm>
            <a:off x="685800" y="1295400"/>
            <a:ext cx="5105400" cy="4800600"/>
          </a:xfrm>
        </p:spPr>
        <p:txBody>
          <a:bodyPr wrap="square" lIns="91440" tIns="45720" rIns="91440" bIns="45720" anchor="t" anchorCtr="0"/>
          <a:p>
            <a:pPr lvl="2" eaLnBrk="1" hangingPunct="1">
              <a:lnSpc>
                <a:spcPct val="90000"/>
              </a:lnSpc>
              <a:buNone/>
            </a:pPr>
            <a:r>
              <a:rPr lang="zh-CN" altLang="en-US" dirty="0">
                <a:latin typeface="宋体" panose="02010600030101010101" pitchFamily="2" charset="-122"/>
                <a:ea typeface="宋体" panose="02010600030101010101" pitchFamily="2" charset="-122"/>
              </a:rPr>
              <a:t>线框模型：将形体表示成</a:t>
            </a:r>
            <a:endParaRPr lang="zh-CN" altLang="en-US" dirty="0">
              <a:latin typeface="宋体" panose="02010600030101010101" pitchFamily="2" charset="-122"/>
              <a:ea typeface="宋体" panose="02010600030101010101" pitchFamily="2" charset="-122"/>
            </a:endParaRPr>
          </a:p>
          <a:p>
            <a:pPr lvl="2" eaLnBrk="1" hangingPunct="1">
              <a:lnSpc>
                <a:spcPct val="90000"/>
              </a:lnSpc>
              <a:buNone/>
            </a:pPr>
            <a:r>
              <a:rPr lang="zh-CN" altLang="en-US" dirty="0">
                <a:latin typeface="宋体" panose="02010600030101010101" pitchFamily="2" charset="-122"/>
                <a:ea typeface="宋体" panose="02010600030101010101" pitchFamily="2" charset="-122"/>
              </a:rPr>
              <a:t>一组轮廓线的集合。</a:t>
            </a:r>
            <a:endParaRPr lang="zh-CN" altLang="en-US" dirty="0">
              <a:latin typeface="宋体" panose="02010600030101010101" pitchFamily="2" charset="-122"/>
              <a:ea typeface="宋体" panose="02010600030101010101" pitchFamily="2" charset="-122"/>
            </a:endParaRPr>
          </a:p>
          <a:p>
            <a:pPr lvl="1" eaLnBrk="1" hangingPunct="1">
              <a:lnSpc>
                <a:spcPct val="120000"/>
              </a:lnSpc>
            </a:pPr>
            <a:r>
              <a:rPr lang="zh-CN" altLang="en-US" sz="2400" dirty="0">
                <a:latin typeface="宋体" panose="02010600030101010101" pitchFamily="2" charset="-122"/>
                <a:ea typeface="宋体" panose="02010600030101010101" pitchFamily="2" charset="-122"/>
              </a:rPr>
              <a:t>一般地，画出了形体的棱线与轮廓线就能唯一地表示出来。如图，八个顶点可以定义一个长方体，但还不足以识别它，如果定义了棱线，则无论如何放置长方体都能唯一地表示了。对于多面体由于其轮廓线和棱线通常是一致的，所以多面体的线框模型更便于识别，且简单。</a:t>
            </a:r>
            <a:endParaRPr lang="zh-CN" altLang="en-US" sz="2400" dirty="0">
              <a:latin typeface="宋体" panose="02010600030101010101" pitchFamily="2" charset="-122"/>
              <a:ea typeface="宋体" panose="02010600030101010101" pitchFamily="2" charset="-122"/>
            </a:endParaRPr>
          </a:p>
          <a:p>
            <a:pPr eaLnBrk="1" hangingPunct="1">
              <a:lnSpc>
                <a:spcPct val="90000"/>
              </a:lnSpc>
            </a:pPr>
            <a:endParaRPr lang="zh-CN" altLang="en-US" sz="2400" dirty="0">
              <a:ea typeface="宋体" panose="02010600030101010101" pitchFamily="2" charset="-122"/>
            </a:endParaRPr>
          </a:p>
          <a:p>
            <a:pPr lvl="1" eaLnBrk="1" hangingPunct="1">
              <a:lnSpc>
                <a:spcPct val="120000"/>
              </a:lnSpc>
            </a:pPr>
            <a:endParaRPr lang="en-US" altLang="zh-CN" sz="2400" dirty="0">
              <a:latin typeface="宋体" panose="02010600030101010101" pitchFamily="2" charset="-122"/>
              <a:ea typeface="宋体" panose="02010600030101010101" pitchFamily="2" charset="-122"/>
            </a:endParaRPr>
          </a:p>
        </p:txBody>
      </p:sp>
      <p:grpSp>
        <p:nvGrpSpPr>
          <p:cNvPr id="16388" name="Group 4"/>
          <p:cNvGrpSpPr/>
          <p:nvPr/>
        </p:nvGrpSpPr>
        <p:grpSpPr>
          <a:xfrm>
            <a:off x="5334000" y="-76200"/>
            <a:ext cx="4495800" cy="2606675"/>
            <a:chOff x="2832" y="672"/>
            <a:chExt cx="2832" cy="1642"/>
          </a:xfrm>
        </p:grpSpPr>
        <p:sp>
          <p:nvSpPr>
            <p:cNvPr id="16389" name="Text Box 5"/>
            <p:cNvSpPr txBox="1"/>
            <p:nvPr/>
          </p:nvSpPr>
          <p:spPr>
            <a:xfrm>
              <a:off x="4944" y="1574"/>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e</a:t>
              </a:r>
              <a:r>
                <a:rPr lang="en-US" altLang="zh-CN" sz="2000" b="1" baseline="-12000" dirty="0">
                  <a:latin typeface="Arial" panose="020B0604020202020204" pitchFamily="34" charset="0"/>
                  <a:ea typeface="黑体" panose="02010609060101010101" pitchFamily="49" charset="-122"/>
                </a:rPr>
                <a:t>12</a:t>
              </a:r>
              <a:endParaRPr lang="en-US" altLang="zh-CN" sz="2000" b="1" baseline="-12000" dirty="0">
                <a:latin typeface="Arial" panose="020B0604020202020204" pitchFamily="34" charset="0"/>
                <a:ea typeface="黑体" panose="02010609060101010101" pitchFamily="49" charset="-122"/>
              </a:endParaRPr>
            </a:p>
          </p:txBody>
        </p:sp>
        <p:sp>
          <p:nvSpPr>
            <p:cNvPr id="16390" name="Text Box 6"/>
            <p:cNvSpPr txBox="1"/>
            <p:nvPr/>
          </p:nvSpPr>
          <p:spPr>
            <a:xfrm>
              <a:off x="4992" y="1200"/>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v</a:t>
              </a:r>
              <a:r>
                <a:rPr lang="en-US" altLang="zh-CN" sz="2000" b="1" baseline="-12000" dirty="0">
                  <a:latin typeface="Arial" panose="020B0604020202020204" pitchFamily="34" charset="0"/>
                  <a:ea typeface="黑体" panose="02010609060101010101" pitchFamily="49" charset="-122"/>
                </a:rPr>
                <a:t>4</a:t>
              </a:r>
              <a:endParaRPr lang="en-US" altLang="zh-CN" sz="2000" b="1" baseline="-12000" dirty="0">
                <a:latin typeface="Arial" panose="020B0604020202020204" pitchFamily="34" charset="0"/>
                <a:ea typeface="黑体" panose="02010609060101010101" pitchFamily="49" charset="-122"/>
              </a:endParaRPr>
            </a:p>
          </p:txBody>
        </p:sp>
        <p:sp>
          <p:nvSpPr>
            <p:cNvPr id="16391" name="Text Box 7"/>
            <p:cNvSpPr txBox="1"/>
            <p:nvPr/>
          </p:nvSpPr>
          <p:spPr>
            <a:xfrm>
              <a:off x="4992" y="2054"/>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v</a:t>
              </a:r>
              <a:r>
                <a:rPr lang="en-US" altLang="zh-CN" sz="2000" b="1" baseline="-12000" dirty="0">
                  <a:latin typeface="Arial" panose="020B0604020202020204" pitchFamily="34" charset="0"/>
                  <a:ea typeface="黑体" panose="02010609060101010101" pitchFamily="49" charset="-122"/>
                </a:rPr>
                <a:t>8</a:t>
              </a:r>
              <a:endParaRPr lang="en-US" altLang="zh-CN" sz="2000" b="1" baseline="-12000" dirty="0">
                <a:latin typeface="Arial" panose="020B0604020202020204" pitchFamily="34" charset="0"/>
                <a:ea typeface="黑体" panose="02010609060101010101" pitchFamily="49" charset="-122"/>
              </a:endParaRPr>
            </a:p>
          </p:txBody>
        </p:sp>
        <p:sp>
          <p:nvSpPr>
            <p:cNvPr id="16392" name="Text Box 8"/>
            <p:cNvSpPr txBox="1"/>
            <p:nvPr/>
          </p:nvSpPr>
          <p:spPr>
            <a:xfrm>
              <a:off x="4992" y="1814"/>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s</a:t>
              </a:r>
              <a:r>
                <a:rPr lang="en-US" altLang="zh-CN" sz="2000" b="1" baseline="-12000" dirty="0">
                  <a:latin typeface="Arial" panose="020B0604020202020204" pitchFamily="34" charset="0"/>
                  <a:ea typeface="黑体" panose="02010609060101010101" pitchFamily="49" charset="-122"/>
                </a:rPr>
                <a:t>3</a:t>
              </a:r>
              <a:endParaRPr lang="en-US" altLang="zh-CN" sz="2000" b="1" baseline="-12000" dirty="0">
                <a:latin typeface="Arial" panose="020B0604020202020204" pitchFamily="34" charset="0"/>
                <a:ea typeface="黑体" panose="02010609060101010101" pitchFamily="49" charset="-122"/>
              </a:endParaRPr>
            </a:p>
          </p:txBody>
        </p:sp>
        <p:grpSp>
          <p:nvGrpSpPr>
            <p:cNvPr id="16393" name="Group 9"/>
            <p:cNvGrpSpPr/>
            <p:nvPr/>
          </p:nvGrpSpPr>
          <p:grpSpPr>
            <a:xfrm>
              <a:off x="2832" y="672"/>
              <a:ext cx="2592" cy="1642"/>
              <a:chOff x="2832" y="672"/>
              <a:chExt cx="2592" cy="1642"/>
            </a:xfrm>
          </p:grpSpPr>
          <p:sp>
            <p:nvSpPr>
              <p:cNvPr id="16394" name="Rectangle 10"/>
              <p:cNvSpPr/>
              <p:nvPr/>
            </p:nvSpPr>
            <p:spPr>
              <a:xfrm>
                <a:off x="3552" y="1344"/>
                <a:ext cx="1440" cy="768"/>
              </a:xfrm>
              <a:prstGeom prst="rect">
                <a:avLst/>
              </a:prstGeom>
              <a:noFill/>
              <a:ln w="9525" cap="flat" cmpd="sng">
                <a:solidFill>
                  <a:srgbClr val="FFFF00"/>
                </a:solidFill>
                <a:prstDash val="solid"/>
                <a:miter/>
                <a:headEnd type="none" w="med" len="med"/>
                <a:tailEnd type="none" w="med" len="med"/>
              </a:ln>
              <a:scene3d>
                <a:camera prst="legacyObliqueTopLeft">
                  <a:rot lat="0" lon="0" rev="0"/>
                </a:camera>
                <a:lightRig rig="legacyFlat3" dir="t"/>
              </a:scene3d>
              <a:sp3d extrusionH="1801800" prstMaterial="legacyWireframe">
                <a:bevelT w="13500" h="13500" prst="angle"/>
                <a:bevelB w="13500" h="13500" prst="angle"/>
                <a:extrusionClr>
                  <a:schemeClr val="tx1"/>
                </a:extrusionClr>
              </a:sp3d>
            </p:spPr>
            <p:txBody>
              <a:bodyPr wrap="none" lIns="92075" tIns="46038" rIns="92075" bIns="46038" anchor="ctr" anchorCtr="0">
                <a:flatTx/>
              </a:bodyPr>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16395" name="Text Box 11"/>
              <p:cNvSpPr txBox="1"/>
              <p:nvPr/>
            </p:nvSpPr>
            <p:spPr>
              <a:xfrm>
                <a:off x="3792" y="720"/>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e</a:t>
                </a:r>
                <a:r>
                  <a:rPr lang="en-US" altLang="zh-CN" sz="2000" b="1" baseline="-12000" dirty="0">
                    <a:latin typeface="Arial" panose="020B0604020202020204" pitchFamily="34" charset="0"/>
                    <a:ea typeface="黑体" panose="02010609060101010101" pitchFamily="49" charset="-122"/>
                  </a:rPr>
                  <a:t>2</a:t>
                </a:r>
                <a:endParaRPr lang="en-US" altLang="zh-CN" sz="2000" b="1" baseline="-12000" dirty="0">
                  <a:latin typeface="Arial" panose="020B0604020202020204" pitchFamily="34" charset="0"/>
                  <a:ea typeface="黑体" panose="02010609060101010101" pitchFamily="49" charset="-122"/>
                </a:endParaRPr>
              </a:p>
            </p:txBody>
          </p:sp>
          <p:sp>
            <p:nvSpPr>
              <p:cNvPr id="16396" name="Text Box 12"/>
              <p:cNvSpPr txBox="1"/>
              <p:nvPr/>
            </p:nvSpPr>
            <p:spPr>
              <a:xfrm>
                <a:off x="4080" y="1104"/>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e</a:t>
                </a:r>
                <a:r>
                  <a:rPr lang="en-US" altLang="zh-CN" sz="2000" b="1" baseline="-12000" dirty="0">
                    <a:latin typeface="Arial" panose="020B0604020202020204" pitchFamily="34" charset="0"/>
                    <a:ea typeface="黑体" panose="02010609060101010101" pitchFamily="49" charset="-122"/>
                  </a:rPr>
                  <a:t>4</a:t>
                </a:r>
                <a:endParaRPr lang="en-US" altLang="zh-CN" sz="2000" b="1" baseline="-12000" dirty="0">
                  <a:latin typeface="Arial" panose="020B0604020202020204" pitchFamily="34" charset="0"/>
                  <a:ea typeface="黑体" panose="02010609060101010101" pitchFamily="49" charset="-122"/>
                </a:endParaRPr>
              </a:p>
            </p:txBody>
          </p:sp>
          <p:sp>
            <p:nvSpPr>
              <p:cNvPr id="16397" name="Text Box 13"/>
              <p:cNvSpPr txBox="1"/>
              <p:nvPr/>
            </p:nvSpPr>
            <p:spPr>
              <a:xfrm>
                <a:off x="3792" y="1478"/>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e</a:t>
                </a:r>
                <a:r>
                  <a:rPr lang="en-US" altLang="zh-CN" sz="2000" b="1" baseline="-12000" dirty="0">
                    <a:latin typeface="Arial" panose="020B0604020202020204" pitchFamily="34" charset="0"/>
                    <a:ea typeface="黑体" panose="02010609060101010101" pitchFamily="49" charset="-122"/>
                  </a:rPr>
                  <a:t>6</a:t>
                </a:r>
                <a:endParaRPr lang="en-US" altLang="zh-CN" sz="2000" b="1" baseline="-12000" dirty="0">
                  <a:latin typeface="Arial" panose="020B0604020202020204" pitchFamily="34" charset="0"/>
                  <a:ea typeface="黑体" panose="02010609060101010101" pitchFamily="49" charset="-122"/>
                </a:endParaRPr>
              </a:p>
            </p:txBody>
          </p:sp>
          <p:sp>
            <p:nvSpPr>
              <p:cNvPr id="16398" name="Text Box 14"/>
              <p:cNvSpPr txBox="1"/>
              <p:nvPr/>
            </p:nvSpPr>
            <p:spPr>
              <a:xfrm>
                <a:off x="4128" y="1872"/>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e</a:t>
                </a:r>
                <a:r>
                  <a:rPr lang="en-US" altLang="zh-CN" sz="2000" b="1" baseline="-12000" dirty="0">
                    <a:latin typeface="Arial" panose="020B0604020202020204" pitchFamily="34" charset="0"/>
                    <a:ea typeface="黑体" panose="02010609060101010101" pitchFamily="49" charset="-122"/>
                  </a:rPr>
                  <a:t>8</a:t>
                </a:r>
                <a:endParaRPr lang="en-US" altLang="zh-CN" sz="2000" b="1" baseline="-12000" dirty="0">
                  <a:latin typeface="Arial" panose="020B0604020202020204" pitchFamily="34" charset="0"/>
                  <a:ea typeface="黑体" panose="02010609060101010101" pitchFamily="49" charset="-122"/>
                </a:endParaRPr>
              </a:p>
            </p:txBody>
          </p:sp>
          <p:sp>
            <p:nvSpPr>
              <p:cNvPr id="16399" name="Text Box 15"/>
              <p:cNvSpPr txBox="1"/>
              <p:nvPr/>
            </p:nvSpPr>
            <p:spPr>
              <a:xfrm>
                <a:off x="4704" y="1670"/>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e</a:t>
                </a:r>
                <a:r>
                  <a:rPr lang="en-US" altLang="zh-CN" sz="2000" b="1" baseline="-12000" dirty="0">
                    <a:latin typeface="Arial" panose="020B0604020202020204" pitchFamily="34" charset="0"/>
                    <a:ea typeface="黑体" panose="02010609060101010101" pitchFamily="49" charset="-122"/>
                  </a:rPr>
                  <a:t>2</a:t>
                </a:r>
                <a:endParaRPr lang="en-US" altLang="zh-CN" sz="2000" b="1" baseline="-12000" dirty="0">
                  <a:latin typeface="Arial" panose="020B0604020202020204" pitchFamily="34" charset="0"/>
                  <a:ea typeface="黑体" panose="02010609060101010101" pitchFamily="49" charset="-122"/>
                </a:endParaRPr>
              </a:p>
            </p:txBody>
          </p:sp>
          <p:sp>
            <p:nvSpPr>
              <p:cNvPr id="16400" name="Text Box 16"/>
              <p:cNvSpPr txBox="1"/>
              <p:nvPr/>
            </p:nvSpPr>
            <p:spPr>
              <a:xfrm>
                <a:off x="3120" y="1776"/>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e</a:t>
                </a:r>
                <a:r>
                  <a:rPr lang="en-US" altLang="zh-CN" sz="2000" b="1" baseline="-12000" dirty="0">
                    <a:latin typeface="Arial" panose="020B0604020202020204" pitchFamily="34" charset="0"/>
                    <a:ea typeface="黑体" panose="02010609060101010101" pitchFamily="49" charset="-122"/>
                  </a:rPr>
                  <a:t>7</a:t>
                </a:r>
                <a:endParaRPr lang="en-US" altLang="zh-CN" sz="2000" b="1" baseline="-12000" dirty="0">
                  <a:latin typeface="Arial" panose="020B0604020202020204" pitchFamily="34" charset="0"/>
                  <a:ea typeface="黑体" panose="02010609060101010101" pitchFamily="49" charset="-122"/>
                </a:endParaRPr>
              </a:p>
            </p:txBody>
          </p:sp>
          <p:sp>
            <p:nvSpPr>
              <p:cNvPr id="16401" name="Text Box 17"/>
              <p:cNvSpPr txBox="1"/>
              <p:nvPr/>
            </p:nvSpPr>
            <p:spPr>
              <a:xfrm>
                <a:off x="3504" y="1680"/>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e</a:t>
                </a:r>
                <a:r>
                  <a:rPr lang="en-US" altLang="zh-CN" sz="2000" b="1" baseline="-12000" dirty="0">
                    <a:latin typeface="Arial" panose="020B0604020202020204" pitchFamily="34" charset="0"/>
                    <a:ea typeface="黑体" panose="02010609060101010101" pitchFamily="49" charset="-122"/>
                  </a:rPr>
                  <a:t>11</a:t>
                </a:r>
                <a:endParaRPr lang="en-US" altLang="zh-CN" sz="2000" b="1" baseline="-12000" dirty="0">
                  <a:latin typeface="Arial" panose="020B0604020202020204" pitchFamily="34" charset="0"/>
                  <a:ea typeface="黑体" panose="02010609060101010101" pitchFamily="49" charset="-122"/>
                </a:endParaRPr>
              </a:p>
            </p:txBody>
          </p:sp>
          <p:sp>
            <p:nvSpPr>
              <p:cNvPr id="16402" name="Text Box 18"/>
              <p:cNvSpPr txBox="1"/>
              <p:nvPr/>
            </p:nvSpPr>
            <p:spPr>
              <a:xfrm>
                <a:off x="2832" y="1248"/>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e</a:t>
                </a:r>
                <a:r>
                  <a:rPr lang="en-US" altLang="zh-CN" sz="2000" b="1" baseline="-12000" dirty="0">
                    <a:latin typeface="Arial" panose="020B0604020202020204" pitchFamily="34" charset="0"/>
                    <a:ea typeface="黑体" panose="02010609060101010101" pitchFamily="49" charset="-122"/>
                  </a:rPr>
                  <a:t>10</a:t>
                </a:r>
                <a:endParaRPr lang="en-US" altLang="zh-CN" sz="2000" b="1" baseline="-12000" dirty="0">
                  <a:latin typeface="Arial" panose="020B0604020202020204" pitchFamily="34" charset="0"/>
                  <a:ea typeface="黑体" panose="02010609060101010101" pitchFamily="49" charset="-122"/>
                </a:endParaRPr>
              </a:p>
            </p:txBody>
          </p:sp>
          <p:sp>
            <p:nvSpPr>
              <p:cNvPr id="16403" name="Text Box 19"/>
              <p:cNvSpPr txBox="1"/>
              <p:nvPr/>
            </p:nvSpPr>
            <p:spPr>
              <a:xfrm>
                <a:off x="4560" y="1296"/>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e</a:t>
                </a:r>
                <a:r>
                  <a:rPr lang="en-US" altLang="zh-CN" sz="2000" b="1" baseline="-12000" dirty="0">
                    <a:latin typeface="Arial" panose="020B0604020202020204" pitchFamily="34" charset="0"/>
                    <a:ea typeface="黑体" panose="02010609060101010101" pitchFamily="49" charset="-122"/>
                  </a:rPr>
                  <a:t>9</a:t>
                </a:r>
                <a:endParaRPr lang="en-US" altLang="zh-CN" sz="2000" b="1" baseline="-12000" dirty="0">
                  <a:latin typeface="Arial" panose="020B0604020202020204" pitchFamily="34" charset="0"/>
                  <a:ea typeface="黑体" panose="02010609060101010101" pitchFamily="49" charset="-122"/>
                </a:endParaRPr>
              </a:p>
            </p:txBody>
          </p:sp>
          <p:sp>
            <p:nvSpPr>
              <p:cNvPr id="16404" name="Text Box 20"/>
              <p:cNvSpPr txBox="1"/>
              <p:nvPr/>
            </p:nvSpPr>
            <p:spPr>
              <a:xfrm>
                <a:off x="3216" y="1104"/>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aseline="0" dirty="0">
                    <a:latin typeface="Arial" panose="020B0604020202020204" pitchFamily="34" charset="0"/>
                    <a:ea typeface="黑体" panose="02010609060101010101" pitchFamily="49" charset="-122"/>
                  </a:rPr>
                  <a:t>e</a:t>
                </a:r>
                <a:r>
                  <a:rPr lang="en-US" altLang="zh-CN" sz="2000" baseline="-12000" dirty="0">
                    <a:latin typeface="Arial" panose="020B0604020202020204" pitchFamily="34" charset="0"/>
                    <a:ea typeface="黑体" panose="02010609060101010101" pitchFamily="49" charset="-122"/>
                  </a:rPr>
                  <a:t>3</a:t>
                </a:r>
                <a:endParaRPr lang="en-US" altLang="zh-CN" sz="2000" baseline="-12000" dirty="0">
                  <a:latin typeface="Arial" panose="020B0604020202020204" pitchFamily="34" charset="0"/>
                  <a:ea typeface="黑体" panose="02010609060101010101" pitchFamily="49" charset="-122"/>
                </a:endParaRPr>
              </a:p>
            </p:txBody>
          </p:sp>
          <p:sp>
            <p:nvSpPr>
              <p:cNvPr id="16405" name="Text Box 21"/>
              <p:cNvSpPr txBox="1"/>
              <p:nvPr/>
            </p:nvSpPr>
            <p:spPr>
              <a:xfrm>
                <a:off x="4752" y="960"/>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aseline="0" dirty="0">
                    <a:latin typeface="Arial" panose="020B0604020202020204" pitchFamily="34" charset="0"/>
                    <a:ea typeface="黑体" panose="02010609060101010101" pitchFamily="49" charset="-122"/>
                  </a:rPr>
                  <a:t>e</a:t>
                </a:r>
                <a:r>
                  <a:rPr lang="en-US" altLang="zh-CN" sz="2000" baseline="-12000" dirty="0">
                    <a:latin typeface="Arial" panose="020B0604020202020204" pitchFamily="34" charset="0"/>
                    <a:ea typeface="黑体" panose="02010609060101010101" pitchFamily="49" charset="-122"/>
                  </a:rPr>
                  <a:t>1</a:t>
                </a:r>
                <a:endParaRPr lang="en-US" altLang="zh-CN" sz="2000" baseline="-12000" dirty="0">
                  <a:latin typeface="Arial" panose="020B0604020202020204" pitchFamily="34" charset="0"/>
                  <a:ea typeface="黑体" panose="02010609060101010101" pitchFamily="49" charset="-122"/>
                </a:endParaRPr>
              </a:p>
            </p:txBody>
          </p:sp>
          <p:sp>
            <p:nvSpPr>
              <p:cNvPr id="16406" name="Text Box 22"/>
              <p:cNvSpPr txBox="1"/>
              <p:nvPr/>
            </p:nvSpPr>
            <p:spPr>
              <a:xfrm>
                <a:off x="2928" y="720"/>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v</a:t>
                </a:r>
                <a:r>
                  <a:rPr lang="en-US" altLang="zh-CN" sz="2000" b="1" baseline="-12000" dirty="0">
                    <a:latin typeface="Arial" panose="020B0604020202020204" pitchFamily="34" charset="0"/>
                    <a:ea typeface="黑体" panose="02010609060101010101" pitchFamily="49" charset="-122"/>
                  </a:rPr>
                  <a:t>2</a:t>
                </a:r>
                <a:endParaRPr lang="en-US" altLang="zh-CN" sz="2000" b="1" baseline="-12000" dirty="0">
                  <a:latin typeface="Arial" panose="020B0604020202020204" pitchFamily="34" charset="0"/>
                  <a:ea typeface="黑体" panose="02010609060101010101" pitchFamily="49" charset="-122"/>
                </a:endParaRPr>
              </a:p>
            </p:txBody>
          </p:sp>
          <p:sp>
            <p:nvSpPr>
              <p:cNvPr id="16407" name="Text Box 23"/>
              <p:cNvSpPr txBox="1"/>
              <p:nvPr/>
            </p:nvSpPr>
            <p:spPr>
              <a:xfrm>
                <a:off x="3456" y="1104"/>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v</a:t>
                </a:r>
                <a:r>
                  <a:rPr lang="en-US" altLang="zh-CN" sz="2000" b="1" baseline="-12000" dirty="0">
                    <a:latin typeface="Arial" panose="020B0604020202020204" pitchFamily="34" charset="0"/>
                    <a:ea typeface="黑体" panose="02010609060101010101" pitchFamily="49" charset="-122"/>
                  </a:rPr>
                  <a:t>3</a:t>
                </a:r>
                <a:endParaRPr lang="en-US" altLang="zh-CN" sz="2000" b="1" baseline="-12000" dirty="0">
                  <a:latin typeface="Arial" panose="020B0604020202020204" pitchFamily="34" charset="0"/>
                  <a:ea typeface="黑体" panose="02010609060101010101" pitchFamily="49" charset="-122"/>
                </a:endParaRPr>
              </a:p>
            </p:txBody>
          </p:sp>
          <p:sp>
            <p:nvSpPr>
              <p:cNvPr id="16408" name="Text Box 24"/>
              <p:cNvSpPr txBox="1"/>
              <p:nvPr/>
            </p:nvSpPr>
            <p:spPr>
              <a:xfrm>
                <a:off x="4464" y="672"/>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v</a:t>
                </a:r>
                <a:r>
                  <a:rPr lang="en-US" altLang="zh-CN" sz="2000" b="1" baseline="-12000" dirty="0">
                    <a:latin typeface="Arial" panose="020B0604020202020204" pitchFamily="34" charset="0"/>
                    <a:ea typeface="黑体" panose="02010609060101010101" pitchFamily="49" charset="-122"/>
                  </a:rPr>
                  <a:t>1</a:t>
                </a:r>
                <a:endParaRPr lang="en-US" altLang="zh-CN" sz="2000" b="1" baseline="-12000" dirty="0">
                  <a:latin typeface="Arial" panose="020B0604020202020204" pitchFamily="34" charset="0"/>
                  <a:ea typeface="黑体" panose="02010609060101010101" pitchFamily="49" charset="-122"/>
                </a:endParaRPr>
              </a:p>
            </p:txBody>
          </p:sp>
          <p:sp>
            <p:nvSpPr>
              <p:cNvPr id="16409" name="Text Box 25"/>
              <p:cNvSpPr txBox="1"/>
              <p:nvPr/>
            </p:nvSpPr>
            <p:spPr>
              <a:xfrm>
                <a:off x="3408" y="2064"/>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v</a:t>
                </a:r>
                <a:r>
                  <a:rPr lang="en-US" altLang="zh-CN" sz="2000" b="1" baseline="-12000" dirty="0">
                    <a:latin typeface="Arial" panose="020B0604020202020204" pitchFamily="34" charset="0"/>
                    <a:ea typeface="黑体" panose="02010609060101010101" pitchFamily="49" charset="-122"/>
                  </a:rPr>
                  <a:t>7</a:t>
                </a:r>
                <a:endParaRPr lang="en-US" altLang="zh-CN" sz="2000" b="1" baseline="-12000" dirty="0">
                  <a:latin typeface="Arial" panose="020B0604020202020204" pitchFamily="34" charset="0"/>
                  <a:ea typeface="黑体" panose="02010609060101010101" pitchFamily="49" charset="-122"/>
                </a:endParaRPr>
              </a:p>
            </p:txBody>
          </p:sp>
          <p:sp>
            <p:nvSpPr>
              <p:cNvPr id="16410" name="Text Box 26"/>
              <p:cNvSpPr txBox="1"/>
              <p:nvPr/>
            </p:nvSpPr>
            <p:spPr>
              <a:xfrm>
                <a:off x="4368" y="1488"/>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v</a:t>
                </a:r>
                <a:r>
                  <a:rPr lang="en-US" altLang="zh-CN" sz="2000" b="1" baseline="-12000" dirty="0">
                    <a:latin typeface="Arial" panose="020B0604020202020204" pitchFamily="34" charset="0"/>
                    <a:ea typeface="黑体" panose="02010609060101010101" pitchFamily="49" charset="-122"/>
                  </a:rPr>
                  <a:t>5</a:t>
                </a:r>
                <a:endParaRPr lang="en-US" altLang="zh-CN" sz="2000" b="1" baseline="-12000" dirty="0">
                  <a:latin typeface="Arial" panose="020B0604020202020204" pitchFamily="34" charset="0"/>
                  <a:ea typeface="黑体" panose="02010609060101010101" pitchFamily="49" charset="-122"/>
                </a:endParaRPr>
              </a:p>
            </p:txBody>
          </p:sp>
          <p:sp>
            <p:nvSpPr>
              <p:cNvPr id="16411" name="Text Box 27"/>
              <p:cNvSpPr txBox="1"/>
              <p:nvPr/>
            </p:nvSpPr>
            <p:spPr>
              <a:xfrm>
                <a:off x="2880" y="1584"/>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v</a:t>
                </a:r>
                <a:r>
                  <a:rPr lang="en-US" altLang="zh-CN" sz="2000" b="1" baseline="-12000" dirty="0">
                    <a:latin typeface="Arial" panose="020B0604020202020204" pitchFamily="34" charset="0"/>
                    <a:ea typeface="黑体" panose="02010609060101010101" pitchFamily="49" charset="-122"/>
                  </a:rPr>
                  <a:t>6</a:t>
                </a:r>
                <a:endParaRPr lang="en-US" altLang="zh-CN" sz="2000" b="1" baseline="-12000" dirty="0">
                  <a:latin typeface="Arial" panose="020B0604020202020204" pitchFamily="34" charset="0"/>
                  <a:ea typeface="黑体" panose="02010609060101010101" pitchFamily="49" charset="-122"/>
                </a:endParaRPr>
              </a:p>
            </p:txBody>
          </p:sp>
          <p:sp>
            <p:nvSpPr>
              <p:cNvPr id="16412" name="Arc 28"/>
              <p:cNvSpPr/>
              <p:nvPr/>
            </p:nvSpPr>
            <p:spPr>
              <a:xfrm>
                <a:off x="3264" y="1728"/>
                <a:ext cx="48" cy="96"/>
              </a:xfrm>
              <a:custGeom>
                <a:avLst/>
                <a:gdLst/>
                <a:ahLst/>
                <a:cxnLst>
                  <a:cxn ang="0">
                    <a:pos x="0" y="0"/>
                  </a:cxn>
                  <a:cxn ang="0">
                    <a:pos x="48" y="96"/>
                  </a:cxn>
                  <a:cxn ang="0">
                    <a:pos x="0" y="96"/>
                  </a:cxn>
                </a:cxnLst>
                <a:pathLst>
                  <a:path w="21600" h="21600" fill="none">
                    <a:moveTo>
                      <a:pt x="0" y="0"/>
                    </a:moveTo>
                    <a:cubicBezTo>
                      <a:pt x="11929" y="0"/>
                      <a:pt x="21600" y="9670"/>
                      <a:pt x="21600" y="21600"/>
                    </a:cubicBezTo>
                  </a:path>
                  <a:path w="21600" h="21600" stroke="0">
                    <a:moveTo>
                      <a:pt x="0" y="0"/>
                    </a:moveTo>
                    <a:cubicBezTo>
                      <a:pt x="11929" y="0"/>
                      <a:pt x="21600" y="9670"/>
                      <a:pt x="21600" y="21600"/>
                    </a:cubicBezTo>
                    <a:lnTo>
                      <a:pt x="0" y="21600"/>
                    </a:lnTo>
                    <a:lnTo>
                      <a:pt x="0" y="0"/>
                    </a:lnTo>
                    <a:close/>
                  </a:path>
                </a:pathLst>
              </a:custGeom>
              <a:noFill/>
              <a:ln w="28575" cap="flat" cmpd="sng">
                <a:solidFill>
                  <a:schemeClr val="hlink"/>
                </a:solidFill>
                <a:prstDash val="solid"/>
                <a:round/>
                <a:headEnd type="none" w="med" len="med"/>
                <a:tailEnd type="none" w="med" len="med"/>
              </a:ln>
            </p:spPr>
            <p:txBody>
              <a:bodyPr/>
              <a:p>
                <a:endParaRPr lang="zh-CN" altLang="en-US"/>
              </a:p>
            </p:txBody>
          </p:sp>
          <p:sp>
            <p:nvSpPr>
              <p:cNvPr id="16413" name="Arc 29"/>
              <p:cNvSpPr/>
              <p:nvPr/>
            </p:nvSpPr>
            <p:spPr>
              <a:xfrm>
                <a:off x="3552" y="1968"/>
                <a:ext cx="48" cy="144"/>
              </a:xfrm>
              <a:custGeom>
                <a:avLst/>
                <a:gdLst/>
                <a:ahLst/>
                <a:cxnLst>
                  <a:cxn ang="0">
                    <a:pos x="0" y="0"/>
                  </a:cxn>
                  <a:cxn ang="0">
                    <a:pos x="48" y="144"/>
                  </a:cxn>
                  <a:cxn ang="0">
                    <a:pos x="0" y="144"/>
                  </a:cxn>
                </a:cxnLst>
                <a:pathLst>
                  <a:path w="21600" h="21600" fill="none">
                    <a:moveTo>
                      <a:pt x="0" y="0"/>
                    </a:moveTo>
                    <a:cubicBezTo>
                      <a:pt x="11929" y="0"/>
                      <a:pt x="21600" y="9670"/>
                      <a:pt x="21600" y="21600"/>
                    </a:cubicBezTo>
                  </a:path>
                  <a:path w="21600" h="21600" stroke="0">
                    <a:moveTo>
                      <a:pt x="0" y="0"/>
                    </a:moveTo>
                    <a:cubicBezTo>
                      <a:pt x="11929" y="0"/>
                      <a:pt x="21600" y="9670"/>
                      <a:pt x="21600" y="21600"/>
                    </a:cubicBezTo>
                    <a:lnTo>
                      <a:pt x="0" y="21600"/>
                    </a:lnTo>
                    <a:lnTo>
                      <a:pt x="0" y="0"/>
                    </a:lnTo>
                    <a:close/>
                  </a:path>
                </a:pathLst>
              </a:custGeom>
              <a:noFill/>
              <a:ln w="28575" cap="flat" cmpd="sng">
                <a:solidFill>
                  <a:schemeClr val="hlink"/>
                </a:solidFill>
                <a:prstDash val="solid"/>
                <a:round/>
                <a:headEnd type="none" w="med" len="med"/>
                <a:tailEnd type="none" w="med" len="med"/>
              </a:ln>
            </p:spPr>
            <p:txBody>
              <a:bodyPr/>
              <a:p>
                <a:endParaRPr lang="zh-CN" altLang="en-US"/>
              </a:p>
            </p:txBody>
          </p:sp>
          <p:sp>
            <p:nvSpPr>
              <p:cNvPr id="16414" name="Arc 30"/>
              <p:cNvSpPr/>
              <p:nvPr/>
            </p:nvSpPr>
            <p:spPr>
              <a:xfrm>
                <a:off x="3264" y="960"/>
                <a:ext cx="48" cy="96"/>
              </a:xfrm>
              <a:custGeom>
                <a:avLst/>
                <a:gdLst/>
                <a:ahLst/>
                <a:cxnLst>
                  <a:cxn ang="0">
                    <a:pos x="0" y="0"/>
                  </a:cxn>
                  <a:cxn ang="0">
                    <a:pos x="48" y="96"/>
                  </a:cxn>
                  <a:cxn ang="0">
                    <a:pos x="0" y="96"/>
                  </a:cxn>
                </a:cxnLst>
                <a:pathLst>
                  <a:path w="21600" h="21600" fill="none">
                    <a:moveTo>
                      <a:pt x="0" y="0"/>
                    </a:moveTo>
                    <a:cubicBezTo>
                      <a:pt x="11929" y="0"/>
                      <a:pt x="21600" y="9670"/>
                      <a:pt x="21600" y="21600"/>
                    </a:cubicBezTo>
                  </a:path>
                  <a:path w="21600" h="21600" stroke="0">
                    <a:moveTo>
                      <a:pt x="0" y="0"/>
                    </a:moveTo>
                    <a:cubicBezTo>
                      <a:pt x="11929" y="0"/>
                      <a:pt x="21600" y="9670"/>
                      <a:pt x="21600" y="21600"/>
                    </a:cubicBezTo>
                    <a:lnTo>
                      <a:pt x="0" y="21600"/>
                    </a:lnTo>
                    <a:lnTo>
                      <a:pt x="0" y="0"/>
                    </a:lnTo>
                    <a:close/>
                  </a:path>
                </a:pathLst>
              </a:custGeom>
              <a:noFill/>
              <a:ln w="28575" cap="flat" cmpd="sng">
                <a:solidFill>
                  <a:schemeClr val="hlink"/>
                </a:solidFill>
                <a:prstDash val="solid"/>
                <a:round/>
                <a:headEnd type="none" w="med" len="med"/>
                <a:tailEnd type="none" w="med" len="med"/>
              </a:ln>
            </p:spPr>
            <p:txBody>
              <a:bodyPr/>
              <a:p>
                <a:endParaRPr lang="zh-CN" altLang="en-US"/>
              </a:p>
            </p:txBody>
          </p:sp>
          <p:sp>
            <p:nvSpPr>
              <p:cNvPr id="16415" name="Arc 31"/>
              <p:cNvSpPr/>
              <p:nvPr/>
            </p:nvSpPr>
            <p:spPr>
              <a:xfrm rot="10800000">
                <a:off x="4464" y="959"/>
                <a:ext cx="96" cy="97"/>
              </a:xfrm>
              <a:custGeom>
                <a:avLst/>
                <a:gdLst/>
                <a:ahLst/>
                <a:cxnLst>
                  <a:cxn ang="0">
                    <a:pos x="0" y="0"/>
                  </a:cxn>
                  <a:cxn ang="0">
                    <a:pos x="96" y="97"/>
                  </a:cxn>
                  <a:cxn ang="0">
                    <a:pos x="0" y="97"/>
                  </a:cxn>
                </a:cxnLst>
                <a:pathLst>
                  <a:path w="21600" h="21600" fill="none">
                    <a:moveTo>
                      <a:pt x="0" y="0"/>
                    </a:moveTo>
                    <a:cubicBezTo>
                      <a:pt x="11929" y="0"/>
                      <a:pt x="21600" y="9670"/>
                      <a:pt x="21600" y="21600"/>
                    </a:cubicBezTo>
                  </a:path>
                  <a:path w="21600" h="21600" stroke="0">
                    <a:moveTo>
                      <a:pt x="0" y="0"/>
                    </a:moveTo>
                    <a:cubicBezTo>
                      <a:pt x="11929" y="0"/>
                      <a:pt x="21600" y="9670"/>
                      <a:pt x="21600" y="21600"/>
                    </a:cubicBezTo>
                    <a:lnTo>
                      <a:pt x="0" y="21600"/>
                    </a:lnTo>
                    <a:lnTo>
                      <a:pt x="0" y="0"/>
                    </a:lnTo>
                    <a:close/>
                  </a:path>
                </a:pathLst>
              </a:custGeom>
              <a:noFill/>
              <a:ln w="28575" cap="flat" cmpd="sng">
                <a:solidFill>
                  <a:schemeClr val="hlink"/>
                </a:solidFill>
                <a:prstDash val="solid"/>
                <a:round/>
                <a:headEnd type="none" w="med" len="med"/>
                <a:tailEnd type="none" w="med" len="med"/>
              </a:ln>
            </p:spPr>
            <p:txBody>
              <a:bodyPr/>
              <a:p>
                <a:endParaRPr lang="zh-CN" altLang="en-US"/>
              </a:p>
            </p:txBody>
          </p:sp>
          <p:sp>
            <p:nvSpPr>
              <p:cNvPr id="16416" name="Arc 32"/>
              <p:cNvSpPr/>
              <p:nvPr/>
            </p:nvSpPr>
            <p:spPr>
              <a:xfrm flipH="1">
                <a:off x="4896" y="1920"/>
                <a:ext cx="96" cy="96"/>
              </a:xfrm>
              <a:custGeom>
                <a:avLst/>
                <a:gdLst/>
                <a:ahLst/>
                <a:cxnLst>
                  <a:cxn ang="0">
                    <a:pos x="0" y="0"/>
                  </a:cxn>
                  <a:cxn ang="0">
                    <a:pos x="96" y="96"/>
                  </a:cxn>
                  <a:cxn ang="0">
                    <a:pos x="0" y="96"/>
                  </a:cxn>
                </a:cxnLst>
                <a:pathLst>
                  <a:path w="21600" h="21600" fill="none">
                    <a:moveTo>
                      <a:pt x="0" y="0"/>
                    </a:moveTo>
                    <a:cubicBezTo>
                      <a:pt x="11929" y="0"/>
                      <a:pt x="21600" y="9670"/>
                      <a:pt x="21600" y="21600"/>
                    </a:cubicBezTo>
                  </a:path>
                  <a:path w="21600" h="21600" stroke="0">
                    <a:moveTo>
                      <a:pt x="0" y="0"/>
                    </a:moveTo>
                    <a:cubicBezTo>
                      <a:pt x="11929" y="0"/>
                      <a:pt x="21600" y="9670"/>
                      <a:pt x="21600" y="21600"/>
                    </a:cubicBezTo>
                    <a:lnTo>
                      <a:pt x="0" y="21600"/>
                    </a:lnTo>
                    <a:lnTo>
                      <a:pt x="0" y="0"/>
                    </a:lnTo>
                    <a:close/>
                  </a:path>
                </a:pathLst>
              </a:custGeom>
              <a:noFill/>
              <a:ln w="28575" cap="flat" cmpd="sng">
                <a:solidFill>
                  <a:schemeClr val="hlink"/>
                </a:solidFill>
                <a:prstDash val="solid"/>
                <a:round/>
                <a:headEnd type="none" w="med" len="med"/>
                <a:tailEnd type="none" w="med" len="med"/>
              </a:ln>
            </p:spPr>
            <p:txBody>
              <a:bodyPr/>
              <a:p>
                <a:endParaRPr lang="zh-CN" altLang="en-US"/>
              </a:p>
            </p:txBody>
          </p:sp>
          <p:sp>
            <p:nvSpPr>
              <p:cNvPr id="16417" name="Arc 33"/>
              <p:cNvSpPr/>
              <p:nvPr/>
            </p:nvSpPr>
            <p:spPr>
              <a:xfrm rot="10800000">
                <a:off x="3456" y="1296"/>
                <a:ext cx="96" cy="97"/>
              </a:xfrm>
              <a:custGeom>
                <a:avLst/>
                <a:gdLst/>
                <a:ahLst/>
                <a:cxnLst>
                  <a:cxn ang="0">
                    <a:pos x="0" y="0"/>
                  </a:cxn>
                  <a:cxn ang="0">
                    <a:pos x="96" y="97"/>
                  </a:cxn>
                  <a:cxn ang="0">
                    <a:pos x="0" y="97"/>
                  </a:cxn>
                </a:cxnLst>
                <a:pathLst>
                  <a:path w="21600" h="21600" fill="none">
                    <a:moveTo>
                      <a:pt x="0" y="0"/>
                    </a:moveTo>
                    <a:cubicBezTo>
                      <a:pt x="11929" y="0"/>
                      <a:pt x="21600" y="9670"/>
                      <a:pt x="21600" y="21600"/>
                    </a:cubicBezTo>
                  </a:path>
                  <a:path w="21600" h="21600" stroke="0">
                    <a:moveTo>
                      <a:pt x="0" y="0"/>
                    </a:moveTo>
                    <a:cubicBezTo>
                      <a:pt x="11929" y="0"/>
                      <a:pt x="21600" y="9670"/>
                      <a:pt x="21600" y="21600"/>
                    </a:cubicBezTo>
                    <a:lnTo>
                      <a:pt x="0" y="21600"/>
                    </a:lnTo>
                    <a:lnTo>
                      <a:pt x="0" y="0"/>
                    </a:lnTo>
                    <a:close/>
                  </a:path>
                </a:pathLst>
              </a:custGeom>
              <a:noFill/>
              <a:ln w="28575" cap="flat" cmpd="sng">
                <a:solidFill>
                  <a:schemeClr val="hlink"/>
                </a:solidFill>
                <a:prstDash val="solid"/>
                <a:round/>
                <a:headEnd type="none" w="med" len="med"/>
                <a:tailEnd type="none" w="med" len="med"/>
              </a:ln>
            </p:spPr>
            <p:txBody>
              <a:bodyPr/>
              <a:p>
                <a:endParaRPr lang="zh-CN" altLang="en-US"/>
              </a:p>
            </p:txBody>
          </p:sp>
          <p:sp>
            <p:nvSpPr>
              <p:cNvPr id="16418" name="Text Box 34"/>
              <p:cNvSpPr txBox="1"/>
              <p:nvPr/>
            </p:nvSpPr>
            <p:spPr>
              <a:xfrm>
                <a:off x="3264" y="1670"/>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s</a:t>
                </a:r>
                <a:r>
                  <a:rPr lang="en-US" altLang="zh-CN" sz="2000" b="1" baseline="-12000" dirty="0">
                    <a:latin typeface="Arial" panose="020B0604020202020204" pitchFamily="34" charset="0"/>
                    <a:ea typeface="黑体" panose="02010609060101010101" pitchFamily="49" charset="-122"/>
                  </a:rPr>
                  <a:t>2</a:t>
                </a:r>
                <a:endParaRPr lang="en-US" altLang="zh-CN" sz="2000" b="1" baseline="-12000" dirty="0">
                  <a:latin typeface="Arial" panose="020B0604020202020204" pitchFamily="34" charset="0"/>
                  <a:ea typeface="黑体" panose="02010609060101010101" pitchFamily="49" charset="-122"/>
                </a:endParaRPr>
              </a:p>
            </p:txBody>
          </p:sp>
          <p:sp>
            <p:nvSpPr>
              <p:cNvPr id="16419" name="Text Box 35"/>
              <p:cNvSpPr txBox="1"/>
              <p:nvPr/>
            </p:nvSpPr>
            <p:spPr>
              <a:xfrm>
                <a:off x="3600" y="1910"/>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s</a:t>
                </a:r>
                <a:r>
                  <a:rPr lang="en-US" altLang="zh-CN" sz="2000" b="1" baseline="-12000" dirty="0">
                    <a:latin typeface="Arial" panose="020B0604020202020204" pitchFamily="34" charset="0"/>
                    <a:ea typeface="黑体" panose="02010609060101010101" pitchFamily="49" charset="-122"/>
                  </a:rPr>
                  <a:t>6</a:t>
                </a:r>
                <a:endParaRPr lang="en-US" altLang="zh-CN" sz="2000" b="1" baseline="-12000" dirty="0">
                  <a:latin typeface="Arial" panose="020B0604020202020204" pitchFamily="34" charset="0"/>
                  <a:ea typeface="黑体" panose="02010609060101010101" pitchFamily="49" charset="-122"/>
                </a:endParaRPr>
              </a:p>
            </p:txBody>
          </p:sp>
          <p:sp>
            <p:nvSpPr>
              <p:cNvPr id="16420" name="Text Box 36"/>
              <p:cNvSpPr txBox="1"/>
              <p:nvPr/>
            </p:nvSpPr>
            <p:spPr>
              <a:xfrm>
                <a:off x="3312" y="1296"/>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s</a:t>
                </a:r>
                <a:r>
                  <a:rPr lang="en-US" altLang="zh-CN" sz="2000" b="1" baseline="-12000" dirty="0">
                    <a:latin typeface="Arial" panose="020B0604020202020204" pitchFamily="34" charset="0"/>
                    <a:ea typeface="黑体" panose="02010609060101010101" pitchFamily="49" charset="-122"/>
                  </a:rPr>
                  <a:t>5</a:t>
                </a:r>
                <a:endParaRPr lang="en-US" altLang="zh-CN" sz="2000" b="1" baseline="-12000" dirty="0">
                  <a:latin typeface="Arial" panose="020B0604020202020204" pitchFamily="34" charset="0"/>
                  <a:ea typeface="黑体" panose="02010609060101010101" pitchFamily="49" charset="-122"/>
                </a:endParaRPr>
              </a:p>
            </p:txBody>
          </p:sp>
          <p:sp>
            <p:nvSpPr>
              <p:cNvPr id="16421" name="Text Box 37"/>
              <p:cNvSpPr txBox="1"/>
              <p:nvPr/>
            </p:nvSpPr>
            <p:spPr>
              <a:xfrm>
                <a:off x="3264" y="902"/>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s</a:t>
                </a:r>
                <a:r>
                  <a:rPr lang="en-US" altLang="zh-CN" sz="2000" b="1" baseline="-12000" dirty="0">
                    <a:latin typeface="Arial" panose="020B0604020202020204" pitchFamily="34" charset="0"/>
                    <a:ea typeface="黑体" panose="02010609060101010101" pitchFamily="49" charset="-122"/>
                  </a:rPr>
                  <a:t>1</a:t>
                </a:r>
                <a:endParaRPr lang="en-US" altLang="zh-CN" sz="2000" b="1" baseline="-12000" dirty="0">
                  <a:latin typeface="Arial" panose="020B0604020202020204" pitchFamily="34" charset="0"/>
                  <a:ea typeface="黑体" panose="02010609060101010101" pitchFamily="49" charset="-122"/>
                </a:endParaRPr>
              </a:p>
            </p:txBody>
          </p:sp>
          <p:sp>
            <p:nvSpPr>
              <p:cNvPr id="16422" name="Text Box 38"/>
              <p:cNvSpPr txBox="1"/>
              <p:nvPr/>
            </p:nvSpPr>
            <p:spPr>
              <a:xfrm>
                <a:off x="4224" y="864"/>
                <a:ext cx="67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s</a:t>
                </a:r>
                <a:r>
                  <a:rPr lang="en-US" altLang="zh-CN" sz="2000" b="1" baseline="-12000" dirty="0">
                    <a:latin typeface="Arial" panose="020B0604020202020204" pitchFamily="34" charset="0"/>
                    <a:ea typeface="黑体" panose="02010609060101010101" pitchFamily="49" charset="-122"/>
                  </a:rPr>
                  <a:t>4</a:t>
                </a:r>
                <a:endParaRPr lang="en-US" altLang="zh-CN" sz="2000" b="1" baseline="-12000" dirty="0">
                  <a:latin typeface="Arial" panose="020B0604020202020204" pitchFamily="34" charset="0"/>
                  <a:ea typeface="黑体" panose="02010609060101010101" pitchFamily="49" charset="-122"/>
                </a:endParaRPr>
              </a:p>
            </p:txBody>
          </p:sp>
        </p:grpSp>
      </p:grpSp>
      <p:pic>
        <p:nvPicPr>
          <p:cNvPr id="16423" name="Picture 39" descr="2p18"/>
          <p:cNvPicPr>
            <a:picLocks noChangeAspect="1"/>
          </p:cNvPicPr>
          <p:nvPr/>
        </p:nvPicPr>
        <p:blipFill>
          <a:blip r:embed="rId1"/>
          <a:stretch>
            <a:fillRect/>
          </a:stretch>
        </p:blipFill>
        <p:spPr>
          <a:xfrm>
            <a:off x="5943600" y="3200400"/>
            <a:ext cx="3200400" cy="139382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 name="灯片编号占位符 1"/>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9E576217-F1D3-4F4E-82DF-4456ACD725A5}"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17410" name="Rectangle 2"/>
          <p:cNvSpPr/>
          <p:nvPr/>
        </p:nvSpPr>
        <p:spPr>
          <a:xfrm>
            <a:off x="1295400" y="5562600"/>
            <a:ext cx="920750" cy="1582738"/>
          </a:xfrm>
          <a:prstGeom prst="rect">
            <a:avLst/>
          </a:prstGeom>
          <a:noFill/>
          <a:ln w="9525">
            <a:noFill/>
          </a:ln>
        </p:spPr>
        <p:txBody>
          <a:bodyPr wrap="none" anchor="ctr" anchorCtr="0">
            <a:spAutoFit/>
          </a:bodyPr>
          <a:p>
            <a:pPr algn="ctr">
              <a:lnSpc>
                <a:spcPct val="144000"/>
              </a:lnSpc>
              <a:spcBef>
                <a:spcPct val="50000"/>
              </a:spcBef>
            </a:pPr>
            <a:r>
              <a:rPr lang="zh-CN" altLang="en-US" sz="4400" dirty="0">
                <a:latin typeface="宋体" panose="02010600030101010101" pitchFamily="2" charset="-122"/>
                <a:ea typeface="宋体" panose="02010600030101010101" pitchFamily="2" charset="-122"/>
              </a:rPr>
              <a:t>棱表</a:t>
            </a:r>
            <a:endParaRPr lang="zh-CN" altLang="en-US" sz="4400" dirty="0">
              <a:latin typeface="宋体" panose="02010600030101010101" pitchFamily="2" charset="-122"/>
              <a:ea typeface="宋体" panose="02010600030101010101" pitchFamily="2" charset="-122"/>
            </a:endParaRPr>
          </a:p>
          <a:p>
            <a:pPr algn="ctr">
              <a:lnSpc>
                <a:spcPct val="144000"/>
              </a:lnSpc>
              <a:spcBef>
                <a:spcPct val="50000"/>
              </a:spcBef>
            </a:pPr>
            <a:endParaRPr lang="en-US" altLang="zh-CN" sz="4400" dirty="0">
              <a:latin typeface="宋体" panose="02010600030101010101" pitchFamily="2" charset="-122"/>
              <a:ea typeface="宋体" panose="02010600030101010101" pitchFamily="2" charset="-122"/>
            </a:endParaRPr>
          </a:p>
        </p:txBody>
      </p:sp>
      <p:sp>
        <p:nvSpPr>
          <p:cNvPr id="17411" name="Rectangle 3"/>
          <p:cNvSpPr/>
          <p:nvPr/>
        </p:nvSpPr>
        <p:spPr>
          <a:xfrm>
            <a:off x="5943600" y="5287963"/>
            <a:ext cx="1289050" cy="1582737"/>
          </a:xfrm>
          <a:prstGeom prst="rect">
            <a:avLst/>
          </a:prstGeom>
          <a:noFill/>
          <a:ln w="9525">
            <a:noFill/>
          </a:ln>
        </p:spPr>
        <p:txBody>
          <a:bodyPr wrap="none" anchor="ctr" anchorCtr="0">
            <a:spAutoFit/>
          </a:bodyPr>
          <a:p>
            <a:pPr algn="ctr">
              <a:lnSpc>
                <a:spcPct val="144000"/>
              </a:lnSpc>
              <a:spcBef>
                <a:spcPct val="50000"/>
              </a:spcBef>
            </a:pPr>
            <a:r>
              <a:rPr lang="zh-CN" altLang="en-US" sz="4400" dirty="0">
                <a:latin typeface="宋体" panose="02010600030101010101" pitchFamily="2" charset="-122"/>
                <a:ea typeface="宋体" panose="02010600030101010101" pitchFamily="2" charset="-122"/>
              </a:rPr>
              <a:t>顶点表</a:t>
            </a:r>
            <a:endParaRPr lang="zh-CN" altLang="en-US" sz="4400" dirty="0">
              <a:latin typeface="宋体" panose="02010600030101010101" pitchFamily="2" charset="-122"/>
              <a:ea typeface="宋体" panose="02010600030101010101" pitchFamily="2" charset="-122"/>
            </a:endParaRPr>
          </a:p>
          <a:p>
            <a:pPr algn="ctr">
              <a:lnSpc>
                <a:spcPct val="144000"/>
              </a:lnSpc>
              <a:spcBef>
                <a:spcPct val="50000"/>
              </a:spcBef>
            </a:pPr>
            <a:endParaRPr lang="en-US" altLang="zh-CN" sz="4400" dirty="0">
              <a:latin typeface="宋体" panose="02010600030101010101" pitchFamily="2" charset="-122"/>
              <a:ea typeface="宋体" panose="02010600030101010101" pitchFamily="2" charset="-122"/>
            </a:endParaRPr>
          </a:p>
        </p:txBody>
      </p:sp>
      <p:grpSp>
        <p:nvGrpSpPr>
          <p:cNvPr id="17412" name="Group 4"/>
          <p:cNvGrpSpPr/>
          <p:nvPr/>
        </p:nvGrpSpPr>
        <p:grpSpPr>
          <a:xfrm>
            <a:off x="1895475" y="1477963"/>
            <a:ext cx="685800" cy="4287837"/>
            <a:chOff x="2448" y="1320"/>
            <a:chExt cx="432" cy="2701"/>
          </a:xfrm>
        </p:grpSpPr>
        <p:sp>
          <p:nvSpPr>
            <p:cNvPr id="17413" name="Rectangle 5"/>
            <p:cNvSpPr/>
            <p:nvPr/>
          </p:nvSpPr>
          <p:spPr>
            <a:xfrm>
              <a:off x="2664" y="2858"/>
              <a:ext cx="216" cy="1163"/>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a:t>
              </a:r>
              <a:endParaRPr lang="en-US" altLang="zh-CN" sz="2800" dirty="0">
                <a:latin typeface="Times New Roman" panose="02020603050405020304" pitchFamily="18" charset="0"/>
                <a:ea typeface="宋体" panose="02010600030101010101" pitchFamily="2" charset="-122"/>
              </a:endParaRPr>
            </a:p>
            <a:p>
              <a:pPr>
                <a:spcBef>
                  <a:spcPct val="20000"/>
                </a:spcBef>
              </a:pPr>
              <a:r>
                <a:rPr lang="en-US" altLang="zh-CN" sz="2800" dirty="0">
                  <a:latin typeface="Times New Roman" panose="02020603050405020304" pitchFamily="18" charset="0"/>
                  <a:ea typeface="宋体" panose="02010600030101010101" pitchFamily="2" charset="-122"/>
                </a:rPr>
                <a:t>.</a:t>
              </a:r>
              <a:endParaRPr lang="en-US" altLang="zh-CN" sz="2800" dirty="0">
                <a:latin typeface="Times New Roman" panose="02020603050405020304" pitchFamily="18" charset="0"/>
                <a:ea typeface="宋体" panose="02010600030101010101" pitchFamily="2" charset="-122"/>
              </a:endParaRPr>
            </a:p>
          </p:txBody>
        </p:sp>
        <p:sp>
          <p:nvSpPr>
            <p:cNvPr id="17414" name="Rectangle 6"/>
            <p:cNvSpPr/>
            <p:nvPr/>
          </p:nvSpPr>
          <p:spPr>
            <a:xfrm>
              <a:off x="2448" y="2858"/>
              <a:ext cx="216" cy="1163"/>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a:t>
              </a:r>
              <a:endParaRPr lang="en-US" altLang="zh-CN" sz="2800" dirty="0">
                <a:latin typeface="Times New Roman" panose="02020603050405020304" pitchFamily="18" charset="0"/>
                <a:ea typeface="宋体" panose="02010600030101010101" pitchFamily="2" charset="-122"/>
              </a:endParaRPr>
            </a:p>
            <a:p>
              <a:pPr>
                <a:spcBef>
                  <a:spcPct val="20000"/>
                </a:spcBef>
              </a:pPr>
              <a:r>
                <a:rPr lang="en-US" altLang="zh-CN" sz="2800" dirty="0">
                  <a:latin typeface="Times New Roman" panose="02020603050405020304" pitchFamily="18" charset="0"/>
                  <a:ea typeface="宋体" panose="02010600030101010101" pitchFamily="2" charset="-122"/>
                </a:rPr>
                <a:t>.</a:t>
              </a:r>
              <a:endParaRPr lang="en-US" altLang="zh-CN" sz="2800" dirty="0">
                <a:latin typeface="Times New Roman" panose="02020603050405020304" pitchFamily="18" charset="0"/>
                <a:ea typeface="宋体" panose="02010600030101010101" pitchFamily="2" charset="-122"/>
              </a:endParaRPr>
            </a:p>
            <a:p>
              <a:pPr>
                <a:spcBef>
                  <a:spcPct val="20000"/>
                </a:spcBef>
              </a:pPr>
              <a:endParaRPr lang="en-US" altLang="zh-CN" sz="2800" dirty="0">
                <a:latin typeface="Times New Roman" panose="02020603050405020304" pitchFamily="18" charset="0"/>
                <a:ea typeface="宋体" panose="02010600030101010101" pitchFamily="2" charset="-122"/>
              </a:endParaRPr>
            </a:p>
          </p:txBody>
        </p:sp>
        <p:sp>
          <p:nvSpPr>
            <p:cNvPr id="17415" name="Rectangle 7"/>
            <p:cNvSpPr/>
            <p:nvPr/>
          </p:nvSpPr>
          <p:spPr>
            <a:xfrm>
              <a:off x="2664" y="2463"/>
              <a:ext cx="216" cy="395"/>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4</a:t>
              </a:r>
              <a:endParaRPr lang="en-US" altLang="zh-CN" sz="2800" dirty="0">
                <a:latin typeface="Times New Roman" panose="02020603050405020304" pitchFamily="18" charset="0"/>
                <a:ea typeface="宋体" panose="02010600030101010101" pitchFamily="2" charset="-122"/>
              </a:endParaRPr>
            </a:p>
          </p:txBody>
        </p:sp>
        <p:sp>
          <p:nvSpPr>
            <p:cNvPr id="17416" name="Rectangle 8"/>
            <p:cNvSpPr/>
            <p:nvPr/>
          </p:nvSpPr>
          <p:spPr>
            <a:xfrm>
              <a:off x="2448" y="2463"/>
              <a:ext cx="216" cy="395"/>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3</a:t>
              </a:r>
              <a:endParaRPr lang="en-US" altLang="zh-CN" sz="2800" dirty="0">
                <a:latin typeface="Times New Roman" panose="02020603050405020304" pitchFamily="18" charset="0"/>
                <a:ea typeface="宋体" panose="02010600030101010101" pitchFamily="2" charset="-122"/>
              </a:endParaRPr>
            </a:p>
          </p:txBody>
        </p:sp>
        <p:sp>
          <p:nvSpPr>
            <p:cNvPr id="17417" name="Rectangle 9"/>
            <p:cNvSpPr/>
            <p:nvPr/>
          </p:nvSpPr>
          <p:spPr>
            <a:xfrm>
              <a:off x="2664" y="2105"/>
              <a:ext cx="216" cy="358"/>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3</a:t>
              </a:r>
              <a:endParaRPr lang="en-US" altLang="zh-CN" sz="2800" dirty="0">
                <a:latin typeface="Times New Roman" panose="02020603050405020304" pitchFamily="18" charset="0"/>
                <a:ea typeface="宋体" panose="02010600030101010101" pitchFamily="2" charset="-122"/>
              </a:endParaRPr>
            </a:p>
          </p:txBody>
        </p:sp>
        <p:sp>
          <p:nvSpPr>
            <p:cNvPr id="17418" name="Rectangle 10"/>
            <p:cNvSpPr/>
            <p:nvPr/>
          </p:nvSpPr>
          <p:spPr>
            <a:xfrm>
              <a:off x="2448" y="2105"/>
              <a:ext cx="216" cy="358"/>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2</a:t>
              </a:r>
              <a:endParaRPr lang="en-US" altLang="zh-CN" sz="2800" dirty="0">
                <a:latin typeface="Times New Roman" panose="02020603050405020304" pitchFamily="18" charset="0"/>
                <a:ea typeface="宋体" panose="02010600030101010101" pitchFamily="2" charset="-122"/>
              </a:endParaRPr>
            </a:p>
          </p:txBody>
        </p:sp>
        <p:sp>
          <p:nvSpPr>
            <p:cNvPr id="17419" name="Rectangle 11"/>
            <p:cNvSpPr/>
            <p:nvPr/>
          </p:nvSpPr>
          <p:spPr>
            <a:xfrm>
              <a:off x="2664" y="1646"/>
              <a:ext cx="216" cy="459"/>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2</a:t>
              </a:r>
              <a:endParaRPr lang="en-US" altLang="zh-CN" sz="2800" dirty="0">
                <a:latin typeface="Times New Roman" panose="02020603050405020304" pitchFamily="18" charset="0"/>
                <a:ea typeface="宋体" panose="02010600030101010101" pitchFamily="2" charset="-122"/>
              </a:endParaRPr>
            </a:p>
          </p:txBody>
        </p:sp>
        <p:sp>
          <p:nvSpPr>
            <p:cNvPr id="17420" name="Rectangle 12"/>
            <p:cNvSpPr/>
            <p:nvPr/>
          </p:nvSpPr>
          <p:spPr>
            <a:xfrm>
              <a:off x="2448" y="1646"/>
              <a:ext cx="216" cy="459"/>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1</a:t>
              </a:r>
              <a:endParaRPr lang="en-US" altLang="zh-CN" sz="2800" dirty="0">
                <a:latin typeface="Times New Roman" panose="02020603050405020304" pitchFamily="18" charset="0"/>
                <a:ea typeface="宋体" panose="02010600030101010101" pitchFamily="2" charset="-122"/>
              </a:endParaRPr>
            </a:p>
          </p:txBody>
        </p:sp>
        <p:sp>
          <p:nvSpPr>
            <p:cNvPr id="17421" name="Rectangle 13"/>
            <p:cNvSpPr/>
            <p:nvPr/>
          </p:nvSpPr>
          <p:spPr>
            <a:xfrm>
              <a:off x="2664" y="1320"/>
              <a:ext cx="21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1</a:t>
              </a:r>
              <a:endParaRPr lang="en-US" altLang="zh-CN" sz="2800" dirty="0">
                <a:latin typeface="Times New Roman" panose="02020603050405020304" pitchFamily="18" charset="0"/>
                <a:ea typeface="宋体" panose="02010600030101010101" pitchFamily="2" charset="-122"/>
              </a:endParaRPr>
            </a:p>
          </p:txBody>
        </p:sp>
        <p:sp>
          <p:nvSpPr>
            <p:cNvPr id="17422" name="Rectangle 14"/>
            <p:cNvSpPr/>
            <p:nvPr/>
          </p:nvSpPr>
          <p:spPr>
            <a:xfrm>
              <a:off x="2448" y="1320"/>
              <a:ext cx="21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4</a:t>
              </a:r>
              <a:endParaRPr lang="en-US" altLang="zh-CN" sz="2800" dirty="0">
                <a:latin typeface="Times New Roman" panose="02020603050405020304" pitchFamily="18" charset="0"/>
                <a:ea typeface="宋体" panose="02010600030101010101" pitchFamily="2" charset="-122"/>
              </a:endParaRPr>
            </a:p>
          </p:txBody>
        </p:sp>
        <p:sp>
          <p:nvSpPr>
            <p:cNvPr id="17423" name="Line 15"/>
            <p:cNvSpPr/>
            <p:nvPr/>
          </p:nvSpPr>
          <p:spPr>
            <a:xfrm>
              <a:off x="2448" y="1320"/>
              <a:ext cx="432" cy="0"/>
            </a:xfrm>
            <a:prstGeom prst="line">
              <a:avLst/>
            </a:prstGeom>
            <a:ln w="28575" cap="sq" cmpd="sng">
              <a:solidFill>
                <a:schemeClr val="tx1"/>
              </a:solidFill>
              <a:prstDash val="solid"/>
              <a:round/>
              <a:headEnd type="none" w="med" len="med"/>
              <a:tailEnd type="none" w="med" len="med"/>
            </a:ln>
          </p:spPr>
        </p:sp>
        <p:sp>
          <p:nvSpPr>
            <p:cNvPr id="17424" name="Line 16"/>
            <p:cNvSpPr/>
            <p:nvPr/>
          </p:nvSpPr>
          <p:spPr>
            <a:xfrm>
              <a:off x="2448" y="1646"/>
              <a:ext cx="432" cy="0"/>
            </a:xfrm>
            <a:prstGeom prst="line">
              <a:avLst/>
            </a:prstGeom>
            <a:ln w="12700" cap="flat" cmpd="sng">
              <a:solidFill>
                <a:schemeClr val="tx1"/>
              </a:solidFill>
              <a:prstDash val="solid"/>
              <a:round/>
              <a:headEnd type="none" w="med" len="med"/>
              <a:tailEnd type="none" w="med" len="med"/>
            </a:ln>
          </p:spPr>
        </p:sp>
        <p:sp>
          <p:nvSpPr>
            <p:cNvPr id="17425" name="Line 17"/>
            <p:cNvSpPr/>
            <p:nvPr/>
          </p:nvSpPr>
          <p:spPr>
            <a:xfrm>
              <a:off x="2448" y="2105"/>
              <a:ext cx="432" cy="0"/>
            </a:xfrm>
            <a:prstGeom prst="line">
              <a:avLst/>
            </a:prstGeom>
            <a:ln w="12700" cap="flat" cmpd="sng">
              <a:solidFill>
                <a:schemeClr val="tx1"/>
              </a:solidFill>
              <a:prstDash val="solid"/>
              <a:round/>
              <a:headEnd type="none" w="med" len="med"/>
              <a:tailEnd type="none" w="med" len="med"/>
            </a:ln>
          </p:spPr>
        </p:sp>
        <p:sp>
          <p:nvSpPr>
            <p:cNvPr id="17426" name="Line 18"/>
            <p:cNvSpPr/>
            <p:nvPr/>
          </p:nvSpPr>
          <p:spPr>
            <a:xfrm>
              <a:off x="2448" y="2463"/>
              <a:ext cx="432" cy="0"/>
            </a:xfrm>
            <a:prstGeom prst="line">
              <a:avLst/>
            </a:prstGeom>
            <a:ln w="12700" cap="flat" cmpd="sng">
              <a:solidFill>
                <a:schemeClr val="tx1"/>
              </a:solidFill>
              <a:prstDash val="solid"/>
              <a:round/>
              <a:headEnd type="none" w="med" len="med"/>
              <a:tailEnd type="none" w="med" len="med"/>
            </a:ln>
          </p:spPr>
        </p:sp>
        <p:sp>
          <p:nvSpPr>
            <p:cNvPr id="17427" name="Line 19"/>
            <p:cNvSpPr/>
            <p:nvPr/>
          </p:nvSpPr>
          <p:spPr>
            <a:xfrm>
              <a:off x="2448" y="2858"/>
              <a:ext cx="432" cy="0"/>
            </a:xfrm>
            <a:prstGeom prst="line">
              <a:avLst/>
            </a:prstGeom>
            <a:ln w="12700" cap="flat" cmpd="sng">
              <a:solidFill>
                <a:schemeClr val="tx1"/>
              </a:solidFill>
              <a:prstDash val="solid"/>
              <a:round/>
              <a:headEnd type="none" w="med" len="med"/>
              <a:tailEnd type="none" w="med" len="med"/>
            </a:ln>
          </p:spPr>
        </p:sp>
        <p:sp>
          <p:nvSpPr>
            <p:cNvPr id="17428" name="Line 20"/>
            <p:cNvSpPr/>
            <p:nvPr/>
          </p:nvSpPr>
          <p:spPr>
            <a:xfrm>
              <a:off x="2448" y="4021"/>
              <a:ext cx="432" cy="0"/>
            </a:xfrm>
            <a:prstGeom prst="line">
              <a:avLst/>
            </a:prstGeom>
            <a:ln w="28575" cap="sq" cmpd="sng">
              <a:solidFill>
                <a:schemeClr val="tx1"/>
              </a:solidFill>
              <a:prstDash val="solid"/>
              <a:round/>
              <a:headEnd type="none" w="med" len="med"/>
              <a:tailEnd type="none" w="med" len="med"/>
            </a:ln>
          </p:spPr>
        </p:sp>
        <p:sp>
          <p:nvSpPr>
            <p:cNvPr id="17429" name="Line 21"/>
            <p:cNvSpPr/>
            <p:nvPr/>
          </p:nvSpPr>
          <p:spPr>
            <a:xfrm>
              <a:off x="2448" y="1320"/>
              <a:ext cx="0" cy="2701"/>
            </a:xfrm>
            <a:prstGeom prst="line">
              <a:avLst/>
            </a:prstGeom>
            <a:ln w="28575" cap="sq" cmpd="sng">
              <a:solidFill>
                <a:schemeClr val="tx1"/>
              </a:solidFill>
              <a:prstDash val="solid"/>
              <a:round/>
              <a:headEnd type="none" w="med" len="med"/>
              <a:tailEnd type="none" w="med" len="med"/>
            </a:ln>
          </p:spPr>
        </p:sp>
        <p:sp>
          <p:nvSpPr>
            <p:cNvPr id="17430" name="Line 22"/>
            <p:cNvSpPr/>
            <p:nvPr/>
          </p:nvSpPr>
          <p:spPr>
            <a:xfrm>
              <a:off x="2664" y="1320"/>
              <a:ext cx="0" cy="2701"/>
            </a:xfrm>
            <a:prstGeom prst="line">
              <a:avLst/>
            </a:prstGeom>
            <a:ln w="12700" cap="flat" cmpd="sng">
              <a:solidFill>
                <a:schemeClr val="tx1"/>
              </a:solidFill>
              <a:prstDash val="solid"/>
              <a:round/>
              <a:headEnd type="none" w="med" len="med"/>
              <a:tailEnd type="none" w="med" len="med"/>
            </a:ln>
          </p:spPr>
        </p:sp>
        <p:sp>
          <p:nvSpPr>
            <p:cNvPr id="17431" name="Line 23"/>
            <p:cNvSpPr/>
            <p:nvPr/>
          </p:nvSpPr>
          <p:spPr>
            <a:xfrm>
              <a:off x="2880" y="1320"/>
              <a:ext cx="0" cy="2701"/>
            </a:xfrm>
            <a:prstGeom prst="line">
              <a:avLst/>
            </a:prstGeom>
            <a:ln w="28575" cap="sq" cmpd="sng">
              <a:solidFill>
                <a:schemeClr val="tx1"/>
              </a:solidFill>
              <a:prstDash val="solid"/>
              <a:round/>
              <a:headEnd type="none" w="med" len="med"/>
              <a:tailEnd type="none" w="med" len="med"/>
            </a:ln>
          </p:spPr>
        </p:sp>
      </p:grpSp>
      <p:sp>
        <p:nvSpPr>
          <p:cNvPr id="17432" name="Rectangle 24"/>
          <p:cNvSpPr/>
          <p:nvPr/>
        </p:nvSpPr>
        <p:spPr>
          <a:xfrm>
            <a:off x="1295400" y="1417638"/>
            <a:ext cx="666750" cy="3870325"/>
          </a:xfrm>
          <a:prstGeom prst="rect">
            <a:avLst/>
          </a:prstGeom>
          <a:noFill/>
          <a:ln w="9525">
            <a:noFill/>
          </a:ln>
        </p:spPr>
        <p:txBody>
          <a:bodyPr anchor="ctr" anchorCtr="0">
            <a:spAutoFit/>
          </a:bodyPr>
          <a:p>
            <a:pPr algn="ctr">
              <a:lnSpc>
                <a:spcPct val="144000"/>
              </a:lnSpc>
              <a:spcBef>
                <a:spcPct val="50000"/>
              </a:spcBef>
            </a:pPr>
            <a:r>
              <a:rPr lang="zh-CN" altLang="en-US" sz="2800" dirty="0">
                <a:latin typeface="隶书" panose="02010509060101010101" pitchFamily="49" charset="-122"/>
                <a:ea typeface="隶书" panose="02010509060101010101" pitchFamily="49" charset="-122"/>
              </a:rPr>
              <a:t>１</a:t>
            </a:r>
            <a:endParaRPr lang="zh-CN" altLang="en-US" sz="2800" dirty="0">
              <a:latin typeface="隶书" panose="02010509060101010101" pitchFamily="49" charset="-122"/>
              <a:ea typeface="隶书" panose="02010509060101010101" pitchFamily="49" charset="-122"/>
            </a:endParaRPr>
          </a:p>
          <a:p>
            <a:pPr algn="ctr">
              <a:lnSpc>
                <a:spcPct val="144000"/>
              </a:lnSpc>
              <a:spcBef>
                <a:spcPct val="50000"/>
              </a:spcBef>
            </a:pPr>
            <a:r>
              <a:rPr lang="zh-CN" altLang="en-US" sz="2800" dirty="0">
                <a:latin typeface="隶书" panose="02010509060101010101" pitchFamily="49" charset="-122"/>
                <a:ea typeface="隶书" panose="02010509060101010101" pitchFamily="49" charset="-122"/>
              </a:rPr>
              <a:t>２</a:t>
            </a:r>
            <a:endParaRPr lang="zh-CN" altLang="en-US" sz="2800" dirty="0">
              <a:latin typeface="隶书" panose="02010509060101010101" pitchFamily="49" charset="-122"/>
              <a:ea typeface="隶书" panose="02010509060101010101" pitchFamily="49" charset="-122"/>
            </a:endParaRPr>
          </a:p>
          <a:p>
            <a:pPr algn="ctr">
              <a:lnSpc>
                <a:spcPct val="144000"/>
              </a:lnSpc>
              <a:spcBef>
                <a:spcPct val="50000"/>
              </a:spcBef>
            </a:pPr>
            <a:r>
              <a:rPr lang="zh-CN" altLang="en-US" sz="2800" dirty="0">
                <a:latin typeface="隶书" panose="02010509060101010101" pitchFamily="49" charset="-122"/>
                <a:ea typeface="隶书" panose="02010509060101010101" pitchFamily="49" charset="-122"/>
              </a:rPr>
              <a:t>３</a:t>
            </a:r>
            <a:endParaRPr lang="zh-CN" altLang="en-US" sz="2800" dirty="0">
              <a:latin typeface="隶书" panose="02010509060101010101" pitchFamily="49" charset="-122"/>
              <a:ea typeface="隶书" panose="02010509060101010101" pitchFamily="49" charset="-122"/>
            </a:endParaRPr>
          </a:p>
          <a:p>
            <a:pPr algn="ctr">
              <a:lnSpc>
                <a:spcPct val="144000"/>
              </a:lnSpc>
              <a:spcBef>
                <a:spcPct val="50000"/>
              </a:spcBef>
            </a:pPr>
            <a:r>
              <a:rPr lang="zh-CN" altLang="en-US" sz="2800" dirty="0">
                <a:latin typeface="隶书" panose="02010509060101010101" pitchFamily="49" charset="-122"/>
                <a:ea typeface="隶书" panose="02010509060101010101" pitchFamily="49" charset="-122"/>
              </a:rPr>
              <a:t>４</a:t>
            </a:r>
            <a:endParaRPr lang="zh-CN" altLang="en-US" sz="2800" dirty="0">
              <a:latin typeface="隶书" panose="02010509060101010101" pitchFamily="49" charset="-122"/>
              <a:ea typeface="隶书" panose="02010509060101010101" pitchFamily="49" charset="-122"/>
            </a:endParaRPr>
          </a:p>
          <a:p>
            <a:pPr algn="ctr">
              <a:lnSpc>
                <a:spcPct val="144000"/>
              </a:lnSpc>
              <a:spcBef>
                <a:spcPct val="50000"/>
              </a:spcBef>
            </a:pPr>
            <a:endParaRPr lang="zh-CN" altLang="en-US" sz="2800" dirty="0">
              <a:latin typeface="隶书" panose="02010509060101010101" pitchFamily="49" charset="-122"/>
              <a:ea typeface="隶书" panose="02010509060101010101" pitchFamily="49" charset="-122"/>
            </a:endParaRPr>
          </a:p>
          <a:p>
            <a:pPr algn="ctr">
              <a:lnSpc>
                <a:spcPct val="144000"/>
              </a:lnSpc>
              <a:spcBef>
                <a:spcPct val="50000"/>
              </a:spcBef>
            </a:pPr>
            <a:endParaRPr lang="zh-CN" altLang="en-US" sz="2800" dirty="0">
              <a:latin typeface="隶书" panose="02010509060101010101" pitchFamily="49" charset="-122"/>
              <a:ea typeface="隶书" panose="02010509060101010101" pitchFamily="49" charset="-122"/>
            </a:endParaRPr>
          </a:p>
          <a:p>
            <a:pPr algn="ctr">
              <a:lnSpc>
                <a:spcPct val="144000"/>
              </a:lnSpc>
              <a:spcBef>
                <a:spcPct val="50000"/>
              </a:spcBef>
            </a:pPr>
            <a:r>
              <a:rPr lang="zh-CN" altLang="en-US" sz="2800" dirty="0">
                <a:latin typeface="隶书" panose="02010509060101010101" pitchFamily="49" charset="-122"/>
                <a:ea typeface="隶书" panose="02010509060101010101" pitchFamily="49" charset="-122"/>
              </a:rPr>
              <a:t>１２</a:t>
            </a:r>
            <a:endParaRPr lang="zh-CN" altLang="en-US" sz="2800" dirty="0">
              <a:latin typeface="隶书" panose="02010509060101010101" pitchFamily="49" charset="-122"/>
              <a:ea typeface="隶书" panose="02010509060101010101" pitchFamily="49" charset="-122"/>
            </a:endParaRPr>
          </a:p>
        </p:txBody>
      </p:sp>
      <p:sp>
        <p:nvSpPr>
          <p:cNvPr id="17433" name="Line 25"/>
          <p:cNvSpPr/>
          <p:nvPr/>
        </p:nvSpPr>
        <p:spPr>
          <a:xfrm>
            <a:off x="1895475" y="4910138"/>
            <a:ext cx="685800" cy="0"/>
          </a:xfrm>
          <a:prstGeom prst="line">
            <a:avLst/>
          </a:prstGeom>
          <a:ln w="9525" cap="flat" cmpd="sng">
            <a:solidFill>
              <a:schemeClr val="tx1"/>
            </a:solidFill>
            <a:prstDash val="solid"/>
            <a:round/>
            <a:headEnd type="none" w="med" len="med"/>
            <a:tailEnd type="none" w="med" len="med"/>
          </a:ln>
        </p:spPr>
      </p:sp>
      <p:grpSp>
        <p:nvGrpSpPr>
          <p:cNvPr id="17434" name="Group 26"/>
          <p:cNvGrpSpPr/>
          <p:nvPr/>
        </p:nvGrpSpPr>
        <p:grpSpPr>
          <a:xfrm>
            <a:off x="4572000" y="1477963"/>
            <a:ext cx="2362200" cy="4140200"/>
            <a:chOff x="3648" y="1200"/>
            <a:chExt cx="1488" cy="2608"/>
          </a:xfrm>
        </p:grpSpPr>
        <p:sp>
          <p:nvSpPr>
            <p:cNvPr id="17435" name="Rectangle 27"/>
            <p:cNvSpPr/>
            <p:nvPr/>
          </p:nvSpPr>
          <p:spPr>
            <a:xfrm>
              <a:off x="4640" y="3156"/>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Z7</a:t>
              </a:r>
              <a:endParaRPr lang="en-US" altLang="zh-CN" sz="2800" dirty="0">
                <a:latin typeface="Times New Roman" panose="02020603050405020304" pitchFamily="18" charset="0"/>
                <a:ea typeface="宋体" panose="02010600030101010101" pitchFamily="2" charset="-122"/>
              </a:endParaRPr>
            </a:p>
          </p:txBody>
        </p:sp>
        <p:sp>
          <p:nvSpPr>
            <p:cNvPr id="17436" name="Rectangle 28"/>
            <p:cNvSpPr/>
            <p:nvPr/>
          </p:nvSpPr>
          <p:spPr>
            <a:xfrm>
              <a:off x="4144" y="3156"/>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Y7</a:t>
              </a:r>
              <a:endParaRPr lang="en-US" altLang="zh-CN" sz="2800" dirty="0">
                <a:latin typeface="Times New Roman" panose="02020603050405020304" pitchFamily="18" charset="0"/>
                <a:ea typeface="宋体" panose="02010600030101010101" pitchFamily="2" charset="-122"/>
              </a:endParaRPr>
            </a:p>
          </p:txBody>
        </p:sp>
        <p:sp>
          <p:nvSpPr>
            <p:cNvPr id="17437" name="Rectangle 29"/>
            <p:cNvSpPr/>
            <p:nvPr/>
          </p:nvSpPr>
          <p:spPr>
            <a:xfrm>
              <a:off x="3648" y="3156"/>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X7</a:t>
              </a:r>
              <a:endParaRPr lang="en-US" altLang="zh-CN" sz="2800" dirty="0">
                <a:latin typeface="Times New Roman" panose="02020603050405020304" pitchFamily="18" charset="0"/>
                <a:ea typeface="宋体" panose="02010600030101010101" pitchFamily="2" charset="-122"/>
              </a:endParaRPr>
            </a:p>
          </p:txBody>
        </p:sp>
        <p:sp>
          <p:nvSpPr>
            <p:cNvPr id="17438" name="Rectangle 30"/>
            <p:cNvSpPr/>
            <p:nvPr/>
          </p:nvSpPr>
          <p:spPr>
            <a:xfrm>
              <a:off x="4640" y="3482"/>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Z8</a:t>
              </a:r>
              <a:endParaRPr lang="en-US" altLang="zh-CN" sz="2800" dirty="0">
                <a:latin typeface="Times New Roman" panose="02020603050405020304" pitchFamily="18" charset="0"/>
                <a:ea typeface="宋体" panose="02010600030101010101" pitchFamily="2" charset="-122"/>
              </a:endParaRPr>
            </a:p>
          </p:txBody>
        </p:sp>
        <p:sp>
          <p:nvSpPr>
            <p:cNvPr id="17439" name="Rectangle 31"/>
            <p:cNvSpPr/>
            <p:nvPr/>
          </p:nvSpPr>
          <p:spPr>
            <a:xfrm>
              <a:off x="4144" y="3482"/>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Y8</a:t>
              </a:r>
              <a:endParaRPr lang="en-US" altLang="zh-CN" sz="2800" dirty="0">
                <a:latin typeface="Times New Roman" panose="02020603050405020304" pitchFamily="18" charset="0"/>
                <a:ea typeface="宋体" panose="02010600030101010101" pitchFamily="2" charset="-122"/>
              </a:endParaRPr>
            </a:p>
          </p:txBody>
        </p:sp>
        <p:sp>
          <p:nvSpPr>
            <p:cNvPr id="17440" name="Rectangle 32"/>
            <p:cNvSpPr/>
            <p:nvPr/>
          </p:nvSpPr>
          <p:spPr>
            <a:xfrm>
              <a:off x="3648" y="3482"/>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X8</a:t>
              </a:r>
              <a:endParaRPr lang="en-US" altLang="zh-CN" sz="2800" dirty="0">
                <a:latin typeface="Times New Roman" panose="02020603050405020304" pitchFamily="18" charset="0"/>
                <a:ea typeface="宋体" panose="02010600030101010101" pitchFamily="2" charset="-122"/>
              </a:endParaRPr>
            </a:p>
          </p:txBody>
        </p:sp>
        <p:sp>
          <p:nvSpPr>
            <p:cNvPr id="17441" name="Rectangle 33"/>
            <p:cNvSpPr/>
            <p:nvPr/>
          </p:nvSpPr>
          <p:spPr>
            <a:xfrm>
              <a:off x="4640" y="2178"/>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Z4</a:t>
              </a:r>
              <a:endParaRPr lang="en-US" altLang="zh-CN" sz="2800" dirty="0">
                <a:latin typeface="Times New Roman" panose="02020603050405020304" pitchFamily="18" charset="0"/>
                <a:ea typeface="宋体" panose="02010600030101010101" pitchFamily="2" charset="-122"/>
              </a:endParaRPr>
            </a:p>
          </p:txBody>
        </p:sp>
        <p:sp>
          <p:nvSpPr>
            <p:cNvPr id="17442" name="Rectangle 34"/>
            <p:cNvSpPr/>
            <p:nvPr/>
          </p:nvSpPr>
          <p:spPr>
            <a:xfrm>
              <a:off x="4144" y="2178"/>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Y4</a:t>
              </a:r>
              <a:endParaRPr lang="en-US" altLang="zh-CN" sz="2800" dirty="0">
                <a:latin typeface="Times New Roman" panose="02020603050405020304" pitchFamily="18" charset="0"/>
                <a:ea typeface="宋体" panose="02010600030101010101" pitchFamily="2" charset="-122"/>
              </a:endParaRPr>
            </a:p>
          </p:txBody>
        </p:sp>
        <p:sp>
          <p:nvSpPr>
            <p:cNvPr id="17443" name="Rectangle 35"/>
            <p:cNvSpPr/>
            <p:nvPr/>
          </p:nvSpPr>
          <p:spPr>
            <a:xfrm>
              <a:off x="3648" y="2178"/>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X4</a:t>
              </a:r>
              <a:endParaRPr lang="en-US" altLang="zh-CN" sz="2800" dirty="0">
                <a:latin typeface="Times New Roman" panose="02020603050405020304" pitchFamily="18" charset="0"/>
                <a:ea typeface="宋体" panose="02010600030101010101" pitchFamily="2" charset="-122"/>
              </a:endParaRPr>
            </a:p>
          </p:txBody>
        </p:sp>
        <p:sp>
          <p:nvSpPr>
            <p:cNvPr id="17444" name="Rectangle 36"/>
            <p:cNvSpPr/>
            <p:nvPr/>
          </p:nvSpPr>
          <p:spPr>
            <a:xfrm>
              <a:off x="4640" y="2504"/>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Z5</a:t>
              </a:r>
              <a:endParaRPr lang="en-US" altLang="zh-CN" sz="2800" dirty="0">
                <a:latin typeface="Times New Roman" panose="02020603050405020304" pitchFamily="18" charset="0"/>
                <a:ea typeface="宋体" panose="02010600030101010101" pitchFamily="2" charset="-122"/>
              </a:endParaRPr>
            </a:p>
          </p:txBody>
        </p:sp>
        <p:sp>
          <p:nvSpPr>
            <p:cNvPr id="17445" name="Rectangle 37"/>
            <p:cNvSpPr/>
            <p:nvPr/>
          </p:nvSpPr>
          <p:spPr>
            <a:xfrm>
              <a:off x="4144" y="2504"/>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Y5</a:t>
              </a:r>
              <a:endParaRPr lang="en-US" altLang="zh-CN" sz="2800" dirty="0">
                <a:latin typeface="Times New Roman" panose="02020603050405020304" pitchFamily="18" charset="0"/>
                <a:ea typeface="宋体" panose="02010600030101010101" pitchFamily="2" charset="-122"/>
              </a:endParaRPr>
            </a:p>
          </p:txBody>
        </p:sp>
        <p:sp>
          <p:nvSpPr>
            <p:cNvPr id="17446" name="Rectangle 38"/>
            <p:cNvSpPr/>
            <p:nvPr/>
          </p:nvSpPr>
          <p:spPr>
            <a:xfrm>
              <a:off x="3648" y="2504"/>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X5</a:t>
              </a:r>
              <a:endParaRPr lang="en-US" altLang="zh-CN" sz="2800" dirty="0">
                <a:latin typeface="Times New Roman" panose="02020603050405020304" pitchFamily="18" charset="0"/>
                <a:ea typeface="宋体" panose="02010600030101010101" pitchFamily="2" charset="-122"/>
              </a:endParaRPr>
            </a:p>
          </p:txBody>
        </p:sp>
        <p:sp>
          <p:nvSpPr>
            <p:cNvPr id="17447" name="Rectangle 39"/>
            <p:cNvSpPr/>
            <p:nvPr/>
          </p:nvSpPr>
          <p:spPr>
            <a:xfrm>
              <a:off x="4640" y="2830"/>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Z6</a:t>
              </a:r>
              <a:endParaRPr lang="en-US" altLang="zh-CN" sz="2800" dirty="0">
                <a:latin typeface="Times New Roman" panose="02020603050405020304" pitchFamily="18" charset="0"/>
                <a:ea typeface="宋体" panose="02010600030101010101" pitchFamily="2" charset="-122"/>
              </a:endParaRPr>
            </a:p>
          </p:txBody>
        </p:sp>
        <p:sp>
          <p:nvSpPr>
            <p:cNvPr id="17448" name="Rectangle 40"/>
            <p:cNvSpPr/>
            <p:nvPr/>
          </p:nvSpPr>
          <p:spPr>
            <a:xfrm>
              <a:off x="4144" y="2830"/>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Y6</a:t>
              </a:r>
              <a:endParaRPr lang="en-US" altLang="zh-CN" sz="2800" dirty="0">
                <a:latin typeface="Times New Roman" panose="02020603050405020304" pitchFamily="18" charset="0"/>
                <a:ea typeface="宋体" panose="02010600030101010101" pitchFamily="2" charset="-122"/>
              </a:endParaRPr>
            </a:p>
          </p:txBody>
        </p:sp>
        <p:sp>
          <p:nvSpPr>
            <p:cNvPr id="17449" name="Rectangle 41"/>
            <p:cNvSpPr/>
            <p:nvPr/>
          </p:nvSpPr>
          <p:spPr>
            <a:xfrm>
              <a:off x="3648" y="2830"/>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X6</a:t>
              </a:r>
              <a:endParaRPr lang="en-US" altLang="zh-CN" sz="2800" dirty="0">
                <a:latin typeface="Times New Roman" panose="02020603050405020304" pitchFamily="18" charset="0"/>
                <a:ea typeface="宋体" panose="02010600030101010101" pitchFamily="2" charset="-122"/>
              </a:endParaRPr>
            </a:p>
          </p:txBody>
        </p:sp>
        <p:sp>
          <p:nvSpPr>
            <p:cNvPr id="17450" name="Rectangle 42"/>
            <p:cNvSpPr/>
            <p:nvPr/>
          </p:nvSpPr>
          <p:spPr>
            <a:xfrm>
              <a:off x="4640" y="1200"/>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Z1</a:t>
              </a:r>
              <a:endParaRPr lang="en-US" altLang="zh-CN" sz="2800" dirty="0">
                <a:latin typeface="Times New Roman" panose="02020603050405020304" pitchFamily="18" charset="0"/>
                <a:ea typeface="宋体" panose="02010600030101010101" pitchFamily="2" charset="-122"/>
              </a:endParaRPr>
            </a:p>
          </p:txBody>
        </p:sp>
        <p:sp>
          <p:nvSpPr>
            <p:cNvPr id="17451" name="Rectangle 43"/>
            <p:cNvSpPr/>
            <p:nvPr/>
          </p:nvSpPr>
          <p:spPr>
            <a:xfrm>
              <a:off x="4144" y="1200"/>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Y1</a:t>
              </a:r>
              <a:endParaRPr lang="en-US" altLang="zh-CN" sz="2800" dirty="0">
                <a:latin typeface="Times New Roman" panose="02020603050405020304" pitchFamily="18" charset="0"/>
                <a:ea typeface="宋体" panose="02010600030101010101" pitchFamily="2" charset="-122"/>
              </a:endParaRPr>
            </a:p>
          </p:txBody>
        </p:sp>
        <p:sp>
          <p:nvSpPr>
            <p:cNvPr id="17452" name="Rectangle 44"/>
            <p:cNvSpPr/>
            <p:nvPr/>
          </p:nvSpPr>
          <p:spPr>
            <a:xfrm>
              <a:off x="3648" y="1200"/>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X1</a:t>
              </a:r>
              <a:endParaRPr lang="en-US" altLang="zh-CN" sz="2800" dirty="0">
                <a:latin typeface="Times New Roman" panose="02020603050405020304" pitchFamily="18" charset="0"/>
                <a:ea typeface="宋体" panose="02010600030101010101" pitchFamily="2" charset="-122"/>
              </a:endParaRPr>
            </a:p>
          </p:txBody>
        </p:sp>
        <p:sp>
          <p:nvSpPr>
            <p:cNvPr id="17453" name="Rectangle 45"/>
            <p:cNvSpPr/>
            <p:nvPr/>
          </p:nvSpPr>
          <p:spPr>
            <a:xfrm>
              <a:off x="4640" y="1526"/>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Z2</a:t>
              </a:r>
              <a:endParaRPr lang="en-US" altLang="zh-CN" sz="2800" dirty="0">
                <a:latin typeface="Times New Roman" panose="02020603050405020304" pitchFamily="18" charset="0"/>
                <a:ea typeface="宋体" panose="02010600030101010101" pitchFamily="2" charset="-122"/>
              </a:endParaRPr>
            </a:p>
          </p:txBody>
        </p:sp>
        <p:sp>
          <p:nvSpPr>
            <p:cNvPr id="17454" name="Rectangle 46"/>
            <p:cNvSpPr/>
            <p:nvPr/>
          </p:nvSpPr>
          <p:spPr>
            <a:xfrm>
              <a:off x="4144" y="1526"/>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Y2</a:t>
              </a:r>
              <a:endParaRPr lang="en-US" altLang="zh-CN" sz="2800" dirty="0">
                <a:latin typeface="Times New Roman" panose="02020603050405020304" pitchFamily="18" charset="0"/>
                <a:ea typeface="宋体" panose="02010600030101010101" pitchFamily="2" charset="-122"/>
              </a:endParaRPr>
            </a:p>
          </p:txBody>
        </p:sp>
        <p:sp>
          <p:nvSpPr>
            <p:cNvPr id="17455" name="Rectangle 47"/>
            <p:cNvSpPr/>
            <p:nvPr/>
          </p:nvSpPr>
          <p:spPr>
            <a:xfrm>
              <a:off x="3648" y="1526"/>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X2</a:t>
              </a:r>
              <a:endParaRPr lang="en-US" altLang="zh-CN" sz="2800" dirty="0">
                <a:latin typeface="Times New Roman" panose="02020603050405020304" pitchFamily="18" charset="0"/>
                <a:ea typeface="宋体" panose="02010600030101010101" pitchFamily="2" charset="-122"/>
              </a:endParaRPr>
            </a:p>
          </p:txBody>
        </p:sp>
        <p:sp>
          <p:nvSpPr>
            <p:cNvPr id="17456" name="Rectangle 48"/>
            <p:cNvSpPr/>
            <p:nvPr/>
          </p:nvSpPr>
          <p:spPr>
            <a:xfrm>
              <a:off x="4640" y="1852"/>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Z3</a:t>
              </a:r>
              <a:endParaRPr lang="en-US" altLang="zh-CN" sz="2800" dirty="0">
                <a:latin typeface="Times New Roman" panose="02020603050405020304" pitchFamily="18" charset="0"/>
                <a:ea typeface="宋体" panose="02010600030101010101" pitchFamily="2" charset="-122"/>
              </a:endParaRPr>
            </a:p>
          </p:txBody>
        </p:sp>
        <p:sp>
          <p:nvSpPr>
            <p:cNvPr id="17457" name="Rectangle 49"/>
            <p:cNvSpPr/>
            <p:nvPr/>
          </p:nvSpPr>
          <p:spPr>
            <a:xfrm>
              <a:off x="4144" y="1852"/>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Y3</a:t>
              </a:r>
              <a:endParaRPr lang="en-US" altLang="zh-CN" sz="2800" dirty="0">
                <a:latin typeface="Times New Roman" panose="02020603050405020304" pitchFamily="18" charset="0"/>
                <a:ea typeface="宋体" panose="02010600030101010101" pitchFamily="2" charset="-122"/>
              </a:endParaRPr>
            </a:p>
          </p:txBody>
        </p:sp>
        <p:sp>
          <p:nvSpPr>
            <p:cNvPr id="17458" name="Rectangle 50"/>
            <p:cNvSpPr/>
            <p:nvPr/>
          </p:nvSpPr>
          <p:spPr>
            <a:xfrm>
              <a:off x="3648" y="1852"/>
              <a:ext cx="496" cy="326"/>
            </a:xfrm>
            <a:prstGeom prst="rect">
              <a:avLst/>
            </a:prstGeom>
            <a:solidFill>
              <a:schemeClr val="accent1"/>
            </a:solidFill>
            <a:ln w="9525">
              <a:noFill/>
            </a:ln>
          </p:spPr>
          <p:txBody>
            <a:bodyPr anchor="t" anchorCtr="0"/>
            <a:p>
              <a:pPr>
                <a:spcBef>
                  <a:spcPct val="20000"/>
                </a:spcBef>
              </a:pPr>
              <a:r>
                <a:rPr lang="en-US" altLang="zh-CN" sz="2800" dirty="0">
                  <a:latin typeface="Times New Roman" panose="02020603050405020304" pitchFamily="18" charset="0"/>
                  <a:ea typeface="宋体" panose="02010600030101010101" pitchFamily="2" charset="-122"/>
                </a:rPr>
                <a:t>X3</a:t>
              </a:r>
              <a:endParaRPr lang="en-US" altLang="zh-CN" sz="2800" dirty="0">
                <a:latin typeface="Times New Roman" panose="02020603050405020304" pitchFamily="18" charset="0"/>
                <a:ea typeface="宋体" panose="02010600030101010101" pitchFamily="2" charset="-122"/>
              </a:endParaRPr>
            </a:p>
          </p:txBody>
        </p:sp>
        <p:sp>
          <p:nvSpPr>
            <p:cNvPr id="17459" name="Line 51"/>
            <p:cNvSpPr/>
            <p:nvPr/>
          </p:nvSpPr>
          <p:spPr>
            <a:xfrm>
              <a:off x="3648" y="1200"/>
              <a:ext cx="1488" cy="0"/>
            </a:xfrm>
            <a:prstGeom prst="line">
              <a:avLst/>
            </a:prstGeom>
            <a:ln w="28575" cap="sq" cmpd="sng">
              <a:solidFill>
                <a:schemeClr val="tx1"/>
              </a:solidFill>
              <a:prstDash val="solid"/>
              <a:round/>
              <a:headEnd type="none" w="med" len="med"/>
              <a:tailEnd type="none" w="med" len="med"/>
            </a:ln>
          </p:spPr>
        </p:sp>
        <p:sp>
          <p:nvSpPr>
            <p:cNvPr id="17460" name="Line 52"/>
            <p:cNvSpPr/>
            <p:nvPr/>
          </p:nvSpPr>
          <p:spPr>
            <a:xfrm>
              <a:off x="3648" y="3808"/>
              <a:ext cx="1488" cy="0"/>
            </a:xfrm>
            <a:prstGeom prst="line">
              <a:avLst/>
            </a:prstGeom>
            <a:ln w="28575" cap="sq" cmpd="sng">
              <a:solidFill>
                <a:schemeClr val="tx1"/>
              </a:solidFill>
              <a:prstDash val="solid"/>
              <a:round/>
              <a:headEnd type="none" w="med" len="med"/>
              <a:tailEnd type="none" w="med" len="med"/>
            </a:ln>
          </p:spPr>
        </p:sp>
        <p:sp>
          <p:nvSpPr>
            <p:cNvPr id="17461" name="Line 53"/>
            <p:cNvSpPr/>
            <p:nvPr/>
          </p:nvSpPr>
          <p:spPr>
            <a:xfrm>
              <a:off x="3648" y="1200"/>
              <a:ext cx="0" cy="2608"/>
            </a:xfrm>
            <a:prstGeom prst="line">
              <a:avLst/>
            </a:prstGeom>
            <a:ln w="28575" cap="sq" cmpd="sng">
              <a:solidFill>
                <a:schemeClr val="tx1"/>
              </a:solidFill>
              <a:prstDash val="solid"/>
              <a:round/>
              <a:headEnd type="none" w="med" len="med"/>
              <a:tailEnd type="none" w="med" len="med"/>
            </a:ln>
          </p:spPr>
        </p:sp>
        <p:sp>
          <p:nvSpPr>
            <p:cNvPr id="17462" name="Line 54"/>
            <p:cNvSpPr/>
            <p:nvPr/>
          </p:nvSpPr>
          <p:spPr>
            <a:xfrm>
              <a:off x="4144" y="1200"/>
              <a:ext cx="0" cy="2608"/>
            </a:xfrm>
            <a:prstGeom prst="line">
              <a:avLst/>
            </a:prstGeom>
            <a:ln w="12700" cap="flat" cmpd="sng">
              <a:solidFill>
                <a:schemeClr val="tx1"/>
              </a:solidFill>
              <a:prstDash val="solid"/>
              <a:round/>
              <a:headEnd type="none" w="med" len="med"/>
              <a:tailEnd type="none" w="med" len="med"/>
            </a:ln>
          </p:spPr>
        </p:sp>
        <p:sp>
          <p:nvSpPr>
            <p:cNvPr id="17463" name="Line 55"/>
            <p:cNvSpPr/>
            <p:nvPr/>
          </p:nvSpPr>
          <p:spPr>
            <a:xfrm>
              <a:off x="4640" y="1200"/>
              <a:ext cx="0" cy="2608"/>
            </a:xfrm>
            <a:prstGeom prst="line">
              <a:avLst/>
            </a:prstGeom>
            <a:ln w="12700" cap="flat" cmpd="sng">
              <a:solidFill>
                <a:schemeClr val="tx1"/>
              </a:solidFill>
              <a:prstDash val="solid"/>
              <a:round/>
              <a:headEnd type="none" w="med" len="med"/>
              <a:tailEnd type="none" w="med" len="med"/>
            </a:ln>
          </p:spPr>
        </p:sp>
        <p:sp>
          <p:nvSpPr>
            <p:cNvPr id="17464" name="Line 56"/>
            <p:cNvSpPr/>
            <p:nvPr/>
          </p:nvSpPr>
          <p:spPr>
            <a:xfrm>
              <a:off x="5136" y="1200"/>
              <a:ext cx="0" cy="2608"/>
            </a:xfrm>
            <a:prstGeom prst="line">
              <a:avLst/>
            </a:prstGeom>
            <a:ln w="28575" cap="sq" cmpd="sng">
              <a:solidFill>
                <a:schemeClr val="tx1"/>
              </a:solidFill>
              <a:prstDash val="solid"/>
              <a:round/>
              <a:headEnd type="none" w="med" len="med"/>
              <a:tailEnd type="none" w="med" len="med"/>
            </a:ln>
          </p:spPr>
        </p:sp>
        <p:sp>
          <p:nvSpPr>
            <p:cNvPr id="17465" name="Line 57"/>
            <p:cNvSpPr/>
            <p:nvPr/>
          </p:nvSpPr>
          <p:spPr>
            <a:xfrm>
              <a:off x="3648" y="2178"/>
              <a:ext cx="1488" cy="0"/>
            </a:xfrm>
            <a:prstGeom prst="line">
              <a:avLst/>
            </a:prstGeom>
            <a:ln w="12700" cap="flat" cmpd="sng">
              <a:solidFill>
                <a:schemeClr val="tx1"/>
              </a:solidFill>
              <a:prstDash val="solid"/>
              <a:round/>
              <a:headEnd type="none" w="med" len="med"/>
              <a:tailEnd type="none" w="med" len="med"/>
            </a:ln>
          </p:spPr>
        </p:sp>
        <p:sp>
          <p:nvSpPr>
            <p:cNvPr id="17466" name="Line 58"/>
            <p:cNvSpPr/>
            <p:nvPr/>
          </p:nvSpPr>
          <p:spPr>
            <a:xfrm>
              <a:off x="3648" y="1852"/>
              <a:ext cx="1488" cy="0"/>
            </a:xfrm>
            <a:prstGeom prst="line">
              <a:avLst/>
            </a:prstGeom>
            <a:ln w="12700" cap="flat" cmpd="sng">
              <a:solidFill>
                <a:schemeClr val="tx1"/>
              </a:solidFill>
              <a:prstDash val="solid"/>
              <a:round/>
              <a:headEnd type="none" w="med" len="med"/>
              <a:tailEnd type="none" w="med" len="med"/>
            </a:ln>
          </p:spPr>
        </p:sp>
        <p:sp>
          <p:nvSpPr>
            <p:cNvPr id="17467" name="Line 59"/>
            <p:cNvSpPr/>
            <p:nvPr/>
          </p:nvSpPr>
          <p:spPr>
            <a:xfrm>
              <a:off x="3648" y="1526"/>
              <a:ext cx="1488" cy="0"/>
            </a:xfrm>
            <a:prstGeom prst="line">
              <a:avLst/>
            </a:prstGeom>
            <a:ln w="12700" cap="flat" cmpd="sng">
              <a:solidFill>
                <a:schemeClr val="tx1"/>
              </a:solidFill>
              <a:prstDash val="solid"/>
              <a:round/>
              <a:headEnd type="none" w="med" len="med"/>
              <a:tailEnd type="none" w="med" len="med"/>
            </a:ln>
          </p:spPr>
        </p:sp>
        <p:sp>
          <p:nvSpPr>
            <p:cNvPr id="17468" name="Line 60"/>
            <p:cNvSpPr/>
            <p:nvPr/>
          </p:nvSpPr>
          <p:spPr>
            <a:xfrm>
              <a:off x="3648" y="3156"/>
              <a:ext cx="1488" cy="0"/>
            </a:xfrm>
            <a:prstGeom prst="line">
              <a:avLst/>
            </a:prstGeom>
            <a:ln w="12700" cap="flat" cmpd="sng">
              <a:solidFill>
                <a:schemeClr val="tx1"/>
              </a:solidFill>
              <a:prstDash val="solid"/>
              <a:round/>
              <a:headEnd type="none" w="med" len="med"/>
              <a:tailEnd type="none" w="med" len="med"/>
            </a:ln>
          </p:spPr>
        </p:sp>
        <p:sp>
          <p:nvSpPr>
            <p:cNvPr id="17469" name="Line 61"/>
            <p:cNvSpPr/>
            <p:nvPr/>
          </p:nvSpPr>
          <p:spPr>
            <a:xfrm>
              <a:off x="3648" y="2830"/>
              <a:ext cx="1488" cy="0"/>
            </a:xfrm>
            <a:prstGeom prst="line">
              <a:avLst/>
            </a:prstGeom>
            <a:ln w="12700" cap="flat" cmpd="sng">
              <a:solidFill>
                <a:schemeClr val="tx1"/>
              </a:solidFill>
              <a:prstDash val="solid"/>
              <a:round/>
              <a:headEnd type="none" w="med" len="med"/>
              <a:tailEnd type="none" w="med" len="med"/>
            </a:ln>
          </p:spPr>
        </p:sp>
        <p:sp>
          <p:nvSpPr>
            <p:cNvPr id="17470" name="Line 62"/>
            <p:cNvSpPr/>
            <p:nvPr/>
          </p:nvSpPr>
          <p:spPr>
            <a:xfrm>
              <a:off x="3648" y="2504"/>
              <a:ext cx="1488" cy="0"/>
            </a:xfrm>
            <a:prstGeom prst="line">
              <a:avLst/>
            </a:prstGeom>
            <a:ln w="12700" cap="flat" cmpd="sng">
              <a:solidFill>
                <a:schemeClr val="tx1"/>
              </a:solidFill>
              <a:prstDash val="solid"/>
              <a:round/>
              <a:headEnd type="none" w="med" len="med"/>
              <a:tailEnd type="none" w="med" len="med"/>
            </a:ln>
          </p:spPr>
        </p:sp>
        <p:sp>
          <p:nvSpPr>
            <p:cNvPr id="17471" name="Line 63"/>
            <p:cNvSpPr/>
            <p:nvPr/>
          </p:nvSpPr>
          <p:spPr>
            <a:xfrm>
              <a:off x="3648" y="3482"/>
              <a:ext cx="1488" cy="0"/>
            </a:xfrm>
            <a:prstGeom prst="line">
              <a:avLst/>
            </a:prstGeom>
            <a:ln w="12700" cap="flat" cmpd="sng">
              <a:solidFill>
                <a:schemeClr val="tx1"/>
              </a:solidFill>
              <a:prstDash val="solid"/>
              <a:round/>
              <a:headEnd type="none" w="med" len="med"/>
              <a:tailEnd type="none" w="med" len="med"/>
            </a:ln>
          </p:spPr>
        </p:sp>
      </p:grpSp>
      <p:sp>
        <p:nvSpPr>
          <p:cNvPr id="17472" name="Rectangle 64"/>
          <p:cNvSpPr/>
          <p:nvPr/>
        </p:nvSpPr>
        <p:spPr>
          <a:xfrm>
            <a:off x="3962400" y="1538288"/>
            <a:ext cx="609600" cy="4033837"/>
          </a:xfrm>
          <a:prstGeom prst="rect">
            <a:avLst/>
          </a:prstGeom>
          <a:noFill/>
          <a:ln w="9525">
            <a:noFill/>
          </a:ln>
        </p:spPr>
        <p:txBody>
          <a:bodyPr anchor="ctr" anchorCtr="0">
            <a:spAutoFit/>
          </a:bodyPr>
          <a:p>
            <a:pPr algn="ctr">
              <a:lnSpc>
                <a:spcPct val="110000"/>
              </a:lnSpc>
              <a:spcBef>
                <a:spcPct val="50000"/>
              </a:spcBef>
            </a:pPr>
            <a:r>
              <a:rPr lang="en-US" altLang="zh-CN" sz="3200" dirty="0">
                <a:latin typeface="宋体" panose="02010600030101010101" pitchFamily="2" charset="-122"/>
                <a:ea typeface="宋体" panose="02010600030101010101" pitchFamily="2" charset="-122"/>
              </a:rPr>
              <a:t>1</a:t>
            </a:r>
            <a:endParaRPr lang="en-US" altLang="zh-CN" sz="3200" dirty="0">
              <a:latin typeface="宋体" panose="02010600030101010101" pitchFamily="2" charset="-122"/>
              <a:ea typeface="宋体" panose="02010600030101010101" pitchFamily="2" charset="-122"/>
            </a:endParaRPr>
          </a:p>
          <a:p>
            <a:pPr algn="ctr">
              <a:lnSpc>
                <a:spcPct val="110000"/>
              </a:lnSpc>
              <a:spcBef>
                <a:spcPct val="50000"/>
              </a:spcBef>
            </a:pPr>
            <a:r>
              <a:rPr lang="en-US" altLang="zh-CN" sz="3200" dirty="0">
                <a:latin typeface="宋体" panose="02010600030101010101" pitchFamily="2" charset="-122"/>
                <a:ea typeface="宋体" panose="02010600030101010101" pitchFamily="2" charset="-122"/>
              </a:rPr>
              <a:t>2</a:t>
            </a:r>
            <a:endParaRPr lang="en-US" altLang="zh-CN" sz="3200" dirty="0">
              <a:latin typeface="宋体" panose="02010600030101010101" pitchFamily="2" charset="-122"/>
              <a:ea typeface="宋体" panose="02010600030101010101" pitchFamily="2" charset="-122"/>
            </a:endParaRPr>
          </a:p>
          <a:p>
            <a:pPr algn="ctr">
              <a:lnSpc>
                <a:spcPct val="110000"/>
              </a:lnSpc>
              <a:spcBef>
                <a:spcPct val="50000"/>
              </a:spcBef>
            </a:pPr>
            <a:r>
              <a:rPr lang="en-US" altLang="zh-CN" sz="3200" dirty="0">
                <a:latin typeface="宋体" panose="02010600030101010101" pitchFamily="2" charset="-122"/>
                <a:ea typeface="宋体" panose="02010600030101010101" pitchFamily="2" charset="-122"/>
              </a:rPr>
              <a:t>3</a:t>
            </a:r>
            <a:endParaRPr lang="en-US" altLang="zh-CN" sz="3200" dirty="0">
              <a:latin typeface="宋体" panose="02010600030101010101" pitchFamily="2" charset="-122"/>
              <a:ea typeface="宋体" panose="02010600030101010101" pitchFamily="2" charset="-122"/>
            </a:endParaRPr>
          </a:p>
          <a:p>
            <a:pPr algn="ctr">
              <a:lnSpc>
                <a:spcPct val="110000"/>
              </a:lnSpc>
              <a:spcBef>
                <a:spcPct val="50000"/>
              </a:spcBef>
            </a:pPr>
            <a:r>
              <a:rPr lang="en-US" altLang="zh-CN" sz="3200" dirty="0">
                <a:latin typeface="宋体" panose="02010600030101010101" pitchFamily="2" charset="-122"/>
                <a:ea typeface="宋体" panose="02010600030101010101" pitchFamily="2" charset="-122"/>
              </a:rPr>
              <a:t>4</a:t>
            </a:r>
            <a:endParaRPr lang="en-US" altLang="zh-CN" sz="3200" dirty="0">
              <a:latin typeface="宋体" panose="02010600030101010101" pitchFamily="2" charset="-122"/>
              <a:ea typeface="宋体" panose="02010600030101010101" pitchFamily="2" charset="-122"/>
            </a:endParaRPr>
          </a:p>
          <a:p>
            <a:pPr algn="ctr">
              <a:lnSpc>
                <a:spcPct val="110000"/>
              </a:lnSpc>
              <a:spcBef>
                <a:spcPct val="50000"/>
              </a:spcBef>
            </a:pPr>
            <a:r>
              <a:rPr lang="en-US" altLang="zh-CN" sz="3200" dirty="0">
                <a:latin typeface="宋体" panose="02010600030101010101" pitchFamily="2" charset="-122"/>
                <a:ea typeface="宋体" panose="02010600030101010101" pitchFamily="2" charset="-122"/>
              </a:rPr>
              <a:t>5</a:t>
            </a:r>
            <a:endParaRPr lang="en-US" altLang="zh-CN" sz="3200" dirty="0">
              <a:latin typeface="宋体" panose="02010600030101010101" pitchFamily="2" charset="-122"/>
              <a:ea typeface="宋体" panose="02010600030101010101" pitchFamily="2" charset="-122"/>
            </a:endParaRPr>
          </a:p>
          <a:p>
            <a:pPr algn="ctr">
              <a:lnSpc>
                <a:spcPct val="110000"/>
              </a:lnSpc>
              <a:spcBef>
                <a:spcPct val="50000"/>
              </a:spcBef>
            </a:pPr>
            <a:r>
              <a:rPr lang="en-US" altLang="zh-CN" sz="3200" dirty="0">
                <a:latin typeface="宋体" panose="02010600030101010101" pitchFamily="2" charset="-122"/>
                <a:ea typeface="宋体" panose="02010600030101010101" pitchFamily="2" charset="-122"/>
              </a:rPr>
              <a:t>6</a:t>
            </a:r>
            <a:endParaRPr lang="en-US" altLang="zh-CN" sz="3200" dirty="0">
              <a:latin typeface="宋体" panose="02010600030101010101" pitchFamily="2" charset="-122"/>
              <a:ea typeface="宋体" panose="02010600030101010101" pitchFamily="2" charset="-122"/>
            </a:endParaRPr>
          </a:p>
          <a:p>
            <a:pPr algn="ctr">
              <a:lnSpc>
                <a:spcPct val="110000"/>
              </a:lnSpc>
              <a:spcBef>
                <a:spcPct val="50000"/>
              </a:spcBef>
            </a:pPr>
            <a:r>
              <a:rPr lang="en-US" altLang="zh-CN" sz="3200" dirty="0">
                <a:latin typeface="宋体" panose="02010600030101010101" pitchFamily="2" charset="-122"/>
                <a:ea typeface="宋体" panose="02010600030101010101" pitchFamily="2" charset="-122"/>
              </a:rPr>
              <a:t>7</a:t>
            </a:r>
            <a:endParaRPr lang="en-US" altLang="zh-CN" sz="3200" dirty="0">
              <a:latin typeface="宋体" panose="02010600030101010101" pitchFamily="2" charset="-122"/>
              <a:ea typeface="宋体" panose="02010600030101010101" pitchFamily="2" charset="-122"/>
            </a:endParaRPr>
          </a:p>
          <a:p>
            <a:pPr algn="ctr">
              <a:lnSpc>
                <a:spcPct val="110000"/>
              </a:lnSpc>
              <a:spcBef>
                <a:spcPct val="50000"/>
              </a:spcBef>
            </a:pPr>
            <a:r>
              <a:rPr lang="en-US" altLang="zh-CN" sz="3200" dirty="0">
                <a:latin typeface="宋体" panose="02010600030101010101" pitchFamily="2" charset="-122"/>
                <a:ea typeface="宋体" panose="02010600030101010101" pitchFamily="2" charset="-122"/>
              </a:rPr>
              <a:t>8</a:t>
            </a:r>
            <a:endParaRPr lang="en-US" altLang="zh-CN" sz="3200" dirty="0">
              <a:latin typeface="宋体" panose="02010600030101010101" pitchFamily="2" charset="-122"/>
              <a:ea typeface="宋体" panose="02010600030101010101" pitchFamily="2" charset="-122"/>
            </a:endParaRPr>
          </a:p>
        </p:txBody>
      </p:sp>
      <p:sp>
        <p:nvSpPr>
          <p:cNvPr id="17473" name="Rectangle 65"/>
          <p:cNvSpPr/>
          <p:nvPr/>
        </p:nvSpPr>
        <p:spPr>
          <a:xfrm>
            <a:off x="758825" y="533400"/>
            <a:ext cx="3917950" cy="617538"/>
          </a:xfrm>
          <a:prstGeom prst="rect">
            <a:avLst/>
          </a:prstGeom>
          <a:noFill/>
          <a:ln w="9525">
            <a:noFill/>
          </a:ln>
        </p:spPr>
        <p:txBody>
          <a:bodyPr wrap="none" anchor="t" anchorCtr="0">
            <a:spAutoFit/>
          </a:bodyPr>
          <a:p>
            <a:pPr algn="just">
              <a:lnSpc>
                <a:spcPct val="144000"/>
              </a:lnSpc>
              <a:spcBef>
                <a:spcPct val="50000"/>
              </a:spcBef>
            </a:pPr>
            <a:r>
              <a:rPr lang="zh-CN" altLang="en-US" baseline="0" dirty="0">
                <a:latin typeface="Times New Roman" panose="02020603050405020304" pitchFamily="18" charset="0"/>
                <a:ea typeface="宋体" panose="02010600030101010101" pitchFamily="2" charset="-122"/>
              </a:rPr>
              <a:t>长方体 线框模式的数据结构</a:t>
            </a:r>
            <a:endParaRPr lang="zh-CN" altLang="en-US" baseline="0" dirty="0">
              <a:latin typeface="Times New Roman" panose="02020603050405020304" pitchFamily="18" charset="0"/>
              <a:ea typeface="宋体" panose="02010600030101010101" pitchFamily="2" charset="-122"/>
            </a:endParaRPr>
          </a:p>
        </p:txBody>
      </p:sp>
      <p:sp>
        <p:nvSpPr>
          <p:cNvPr id="17474" name="Line 66"/>
          <p:cNvSpPr/>
          <p:nvPr/>
        </p:nvSpPr>
        <p:spPr>
          <a:xfrm>
            <a:off x="2581275" y="1784350"/>
            <a:ext cx="1990725" cy="0"/>
          </a:xfrm>
          <a:prstGeom prst="line">
            <a:avLst/>
          </a:prstGeom>
          <a:ln w="9525" cap="flat" cmpd="sng">
            <a:solidFill>
              <a:srgbClr val="FFFF66"/>
            </a:solidFill>
            <a:prstDash val="solid"/>
            <a:round/>
            <a:headEnd type="none" w="med" len="med"/>
            <a:tailEnd type="arrow" w="med" len="med"/>
          </a:ln>
        </p:spPr>
      </p:sp>
      <p:sp>
        <p:nvSpPr>
          <p:cNvPr id="17475" name="Line 67"/>
          <p:cNvSpPr/>
          <p:nvPr/>
        </p:nvSpPr>
        <p:spPr>
          <a:xfrm>
            <a:off x="2581275" y="2286000"/>
            <a:ext cx="1990725" cy="0"/>
          </a:xfrm>
          <a:prstGeom prst="line">
            <a:avLst/>
          </a:prstGeom>
          <a:ln w="9525" cap="flat" cmpd="sng">
            <a:solidFill>
              <a:srgbClr val="FFFF66"/>
            </a:solidFill>
            <a:prstDash val="solid"/>
            <a:round/>
            <a:headEnd type="none" w="med" len="med"/>
            <a:tailEnd type="arrow" w="med" len="med"/>
          </a:ln>
        </p:spPr>
      </p:sp>
      <p:sp>
        <p:nvSpPr>
          <p:cNvPr id="17476" name="Line 68"/>
          <p:cNvSpPr/>
          <p:nvPr/>
        </p:nvSpPr>
        <p:spPr>
          <a:xfrm flipV="1">
            <a:off x="2051050" y="1268413"/>
            <a:ext cx="0" cy="215900"/>
          </a:xfrm>
          <a:prstGeom prst="line">
            <a:avLst/>
          </a:prstGeom>
          <a:ln w="9525" cap="flat" cmpd="sng">
            <a:solidFill>
              <a:schemeClr val="bg1"/>
            </a:solidFill>
            <a:prstDash val="solid"/>
            <a:round/>
            <a:headEnd type="none" w="sm" len="sm"/>
            <a:tailEnd type="none" w="sm" len="sm"/>
          </a:ln>
        </p:spPr>
      </p:sp>
      <p:sp>
        <p:nvSpPr>
          <p:cNvPr id="17477" name="Line 69"/>
          <p:cNvSpPr/>
          <p:nvPr/>
        </p:nvSpPr>
        <p:spPr>
          <a:xfrm>
            <a:off x="2051050" y="1268413"/>
            <a:ext cx="1296988" cy="0"/>
          </a:xfrm>
          <a:prstGeom prst="line">
            <a:avLst/>
          </a:prstGeom>
          <a:ln w="9525" cap="flat" cmpd="sng">
            <a:solidFill>
              <a:schemeClr val="bg1"/>
            </a:solidFill>
            <a:prstDash val="solid"/>
            <a:round/>
            <a:headEnd type="none" w="sm" len="sm"/>
            <a:tailEnd type="none" w="sm" len="sm"/>
          </a:ln>
        </p:spPr>
      </p:sp>
      <p:sp>
        <p:nvSpPr>
          <p:cNvPr id="17478" name="Line 70"/>
          <p:cNvSpPr/>
          <p:nvPr/>
        </p:nvSpPr>
        <p:spPr>
          <a:xfrm>
            <a:off x="3348038" y="1268413"/>
            <a:ext cx="0" cy="2160587"/>
          </a:xfrm>
          <a:prstGeom prst="line">
            <a:avLst/>
          </a:prstGeom>
          <a:ln w="9525" cap="flat" cmpd="sng">
            <a:solidFill>
              <a:schemeClr val="bg1"/>
            </a:solidFill>
            <a:prstDash val="solid"/>
            <a:round/>
            <a:headEnd type="none" w="sm" len="sm"/>
            <a:tailEnd type="none" w="sm" len="sm"/>
          </a:ln>
        </p:spPr>
      </p:sp>
      <p:sp>
        <p:nvSpPr>
          <p:cNvPr id="17479" name="Line 71"/>
          <p:cNvSpPr/>
          <p:nvPr/>
        </p:nvSpPr>
        <p:spPr>
          <a:xfrm>
            <a:off x="3348038" y="3429000"/>
            <a:ext cx="1152525" cy="0"/>
          </a:xfrm>
          <a:prstGeom prst="line">
            <a:avLst/>
          </a:prstGeom>
          <a:ln w="9525" cap="flat" cmpd="sng">
            <a:solidFill>
              <a:schemeClr val="bg1"/>
            </a:solidFill>
            <a:prstDash val="solid"/>
            <a:round/>
            <a:headEnd type="none" w="sm" len="sm"/>
            <a:tailEnd type="triangle" w="med" len="med"/>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6F964531-27DD-44FA-8D20-A73997F9A0C5}"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409602" name="Rectangle 6146"/>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0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线框模型</a:t>
            </a:r>
            <a:endParaRPr kumimoji="1" lang="zh-CN" altLang="en-US" sz="40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18435" name="Rectangle 6147"/>
          <p:cNvSpPr>
            <a:spLocks noGrp="1"/>
          </p:cNvSpPr>
          <p:nvPr>
            <p:ph idx="1" hasCustomPrompt="1"/>
          </p:nvPr>
        </p:nvSpPr>
        <p:spPr>
          <a:xfrm>
            <a:off x="685800" y="1219200"/>
            <a:ext cx="7847013" cy="4876800"/>
          </a:xfrm>
        </p:spPr>
        <p:txBody>
          <a:bodyPr wrap="square" lIns="91440" tIns="45720" rIns="91440" bIns="45720" anchor="t" anchorCtr="0"/>
          <a:p>
            <a:pPr lvl="3" eaLnBrk="1" hangingPunct="1">
              <a:lnSpc>
                <a:spcPct val="90000"/>
              </a:lnSpc>
            </a:pPr>
            <a:r>
              <a:rPr lang="zh-CN" altLang="en-US" sz="2800" dirty="0">
                <a:latin typeface="宋体" panose="02010600030101010101" pitchFamily="2" charset="-122"/>
                <a:ea typeface="宋体" panose="02010600030101010101" pitchFamily="2" charset="-122"/>
              </a:rPr>
              <a:t>优点：</a:t>
            </a:r>
            <a:r>
              <a:rPr lang="zh-CN" altLang="en-US" sz="2400" dirty="0">
                <a:latin typeface="宋体" panose="02010600030101010101" pitchFamily="2" charset="-122"/>
                <a:ea typeface="宋体" panose="02010600030101010101" pitchFamily="2" charset="-122"/>
              </a:rPr>
              <a:t>简单、处理速度快</a:t>
            </a:r>
            <a:endParaRPr lang="zh-CN" altLang="en-US" sz="2400" dirty="0">
              <a:latin typeface="宋体" panose="02010600030101010101" pitchFamily="2" charset="-122"/>
              <a:ea typeface="宋体" panose="02010600030101010101" pitchFamily="2" charset="-122"/>
            </a:endParaRPr>
          </a:p>
          <a:p>
            <a:pPr lvl="3" eaLnBrk="1" hangingPunct="1">
              <a:lnSpc>
                <a:spcPct val="90000"/>
              </a:lnSpc>
            </a:pPr>
            <a:r>
              <a:rPr lang="zh-CN" altLang="en-US" sz="2800" dirty="0">
                <a:latin typeface="宋体" panose="02010600030101010101" pitchFamily="2" charset="-122"/>
                <a:ea typeface="宋体" panose="02010600030101010101" pitchFamily="2" charset="-122"/>
              </a:rPr>
              <a:t>缺点</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lvl="3" eaLnBrk="1" hangingPunct="1">
              <a:lnSpc>
                <a:spcPct val="90000"/>
              </a:lnSpc>
              <a:buNone/>
            </a:pP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对于非平面多面体，如圆柱、球等形体，  </a:t>
            </a:r>
            <a:endParaRPr lang="zh-CN" altLang="en-US" sz="2400" dirty="0">
              <a:latin typeface="宋体" panose="02010600030101010101" pitchFamily="2" charset="-122"/>
              <a:ea typeface="宋体" panose="02010600030101010101" pitchFamily="2" charset="-122"/>
            </a:endParaRPr>
          </a:p>
          <a:p>
            <a:pPr lvl="3" eaLnBrk="1" hangingPunct="1">
              <a:lnSpc>
                <a:spcPct val="90000"/>
              </a:lnSpc>
              <a:buNone/>
            </a:pPr>
            <a:r>
              <a:rPr lang="zh-CN" altLang="en-US" sz="2400" dirty="0">
                <a:latin typeface="宋体" panose="02010600030101010101" pitchFamily="2" charset="-122"/>
                <a:ea typeface="宋体" panose="02010600030101010101" pitchFamily="2" charset="-122"/>
              </a:rPr>
              <a:t>   其轮廓线随观察方向的改变而改变，无法 </a:t>
            </a:r>
            <a:endParaRPr lang="zh-CN" altLang="en-US" sz="2400" dirty="0">
              <a:latin typeface="宋体" panose="02010600030101010101" pitchFamily="2" charset="-122"/>
              <a:ea typeface="宋体" panose="02010600030101010101" pitchFamily="2" charset="-122"/>
            </a:endParaRPr>
          </a:p>
          <a:p>
            <a:pPr lvl="3" eaLnBrk="1" hangingPunct="1">
              <a:lnSpc>
                <a:spcPct val="90000"/>
              </a:lnSpc>
              <a:buNone/>
            </a:pPr>
            <a:r>
              <a:rPr lang="zh-CN" altLang="en-US" sz="2400" dirty="0">
                <a:latin typeface="宋体" panose="02010600030101010101" pitchFamily="2" charset="-122"/>
                <a:ea typeface="宋体" panose="02010600030101010101" pitchFamily="2" charset="-122"/>
              </a:rPr>
              <a:t>   用一组固定的轮廓线来表示它们。</a:t>
            </a:r>
            <a:endParaRPr lang="zh-CN" altLang="en-US" sz="2400" dirty="0">
              <a:latin typeface="宋体" panose="02010600030101010101" pitchFamily="2" charset="-122"/>
              <a:ea typeface="宋体" panose="02010600030101010101" pitchFamily="2" charset="-122"/>
            </a:endParaRPr>
          </a:p>
          <a:p>
            <a:pPr lvl="3" eaLnBrk="1" hangingPunct="1">
              <a:buNone/>
            </a:pP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不能明确地定义给定的点与形体之间的关</a:t>
            </a:r>
            <a:endParaRPr lang="zh-CN" altLang="en-US" sz="2400" dirty="0">
              <a:latin typeface="宋体" panose="02010600030101010101" pitchFamily="2" charset="-122"/>
              <a:ea typeface="宋体" panose="02010600030101010101" pitchFamily="2" charset="-122"/>
            </a:endParaRPr>
          </a:p>
          <a:p>
            <a:pPr lvl="3" eaLnBrk="1" hangingPunct="1">
              <a:buNone/>
            </a:pPr>
            <a:r>
              <a:rPr lang="zh-CN" altLang="en-US" sz="2400" dirty="0">
                <a:latin typeface="宋体" panose="02010600030101010101" pitchFamily="2" charset="-122"/>
                <a:ea typeface="宋体" panose="02010600030101010101" pitchFamily="2" charset="-122"/>
              </a:rPr>
              <a:t>   系（点在形体的外部、内部或表面上）。</a:t>
            </a:r>
            <a:endParaRPr lang="zh-CN" altLang="en-US" sz="2400" dirty="0">
              <a:latin typeface="宋体" panose="02010600030101010101" pitchFamily="2" charset="-122"/>
              <a:ea typeface="宋体" panose="02010600030101010101" pitchFamily="2" charset="-122"/>
            </a:endParaRPr>
          </a:p>
          <a:p>
            <a:pPr lvl="3" eaLnBrk="1" hangingPunct="1">
              <a:buNone/>
            </a:pP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没有形体的表面信息，不适于真实感显</a:t>
            </a:r>
            <a:endParaRPr lang="zh-CN" altLang="en-US" sz="2400" dirty="0">
              <a:latin typeface="宋体" panose="02010600030101010101" pitchFamily="2" charset="-122"/>
              <a:ea typeface="宋体" panose="02010600030101010101" pitchFamily="2" charset="-122"/>
            </a:endParaRPr>
          </a:p>
          <a:p>
            <a:pPr lvl="3" eaLnBrk="1" hangingPunct="1">
              <a:buNone/>
            </a:pPr>
            <a:r>
              <a:rPr lang="zh-CN" altLang="en-US" sz="2400" dirty="0">
                <a:latin typeface="宋体" panose="02010600030101010101" pitchFamily="2" charset="-122"/>
                <a:ea typeface="宋体" panose="02010600030101010101" pitchFamily="2" charset="-122"/>
              </a:rPr>
              <a:t>   示，由此导致表示的形体可能产生二义性。</a:t>
            </a:r>
            <a:endParaRPr lang="zh-CN" altLang="en-US" sz="2400" dirty="0">
              <a:latin typeface="宋体" panose="02010600030101010101" pitchFamily="2" charset="-122"/>
              <a:ea typeface="宋体" panose="02010600030101010101" pitchFamily="2" charset="-122"/>
            </a:endParaRPr>
          </a:p>
          <a:p>
            <a:pPr lvl="3" eaLnBrk="1" hangingPunct="1">
              <a:lnSpc>
                <a:spcPct val="90000"/>
              </a:lnSpc>
            </a:pPr>
            <a:endParaRPr lang="zh-CN" altLang="en-US" sz="4000" dirty="0">
              <a:solidFill>
                <a:srgbClr val="FFFF00"/>
              </a:solidFill>
              <a:latin typeface="宋体" panose="02010600030101010101" pitchFamily="2" charset="-122"/>
              <a:ea typeface="宋体" panose="02010600030101010101" pitchFamily="2" charset="-122"/>
            </a:endParaRPr>
          </a:p>
          <a:p>
            <a:pPr eaLnBrk="1" hangingPunct="1"/>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AD50E2B2-21C5-48CA-891B-CD1A0DAFA3F0}"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6146" name="Rectangle 2"/>
          <p:cNvSpPr>
            <a:spLocks noGrp="1" noChangeArrowheads="1"/>
          </p:cNvSpPr>
          <p:nvPr>
            <p:ph type="title"/>
          </p:nvPr>
        </p:nvSpPr>
        <p:spPr>
          <a:xfrm>
            <a:off x="6858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表面模型</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19459" name="Rectangle 3"/>
          <p:cNvSpPr>
            <a:spLocks noGrp="1"/>
          </p:cNvSpPr>
          <p:nvPr>
            <p:ph idx="1" hasCustomPrompt="1"/>
          </p:nvPr>
        </p:nvSpPr>
        <p:spPr>
          <a:xfrm>
            <a:off x="611188" y="692150"/>
            <a:ext cx="7772400" cy="5181600"/>
          </a:xfrm>
        </p:spPr>
        <p:txBody>
          <a:bodyPr wrap="square" lIns="91440" tIns="45720" rIns="91440" bIns="45720" anchor="t" anchorCtr="0"/>
          <a:p>
            <a:pPr lvl="2" eaLnBrk="1" hangingPunct="1"/>
            <a:r>
              <a:rPr lang="zh-CN" altLang="en-US" sz="2800" dirty="0">
                <a:latin typeface="宋体" panose="02010600030101010101" pitchFamily="2" charset="-122"/>
              </a:rPr>
              <a:t>表面模型</a:t>
            </a:r>
            <a:endParaRPr lang="zh-CN" altLang="en-US" sz="2800" dirty="0">
              <a:latin typeface="宋体" panose="02010600030101010101" pitchFamily="2" charset="-122"/>
            </a:endParaRPr>
          </a:p>
          <a:p>
            <a:pPr lvl="3" eaLnBrk="1" hangingPunct="1"/>
            <a:r>
              <a:rPr lang="zh-CN" altLang="en-US" sz="2400" dirty="0">
                <a:latin typeface="宋体" panose="02010600030101010101" pitchFamily="2" charset="-122"/>
              </a:rPr>
              <a:t>将形体表示成一组表面的集合</a:t>
            </a:r>
            <a:endParaRPr lang="zh-CN" altLang="en-US" sz="2400" dirty="0">
              <a:latin typeface="宋体" panose="02010600030101010101" pitchFamily="2" charset="-122"/>
            </a:endParaRPr>
          </a:p>
          <a:p>
            <a:pPr lvl="3" eaLnBrk="1" hangingPunct="1"/>
            <a:r>
              <a:rPr lang="zh-CN" altLang="en-US" sz="2400" dirty="0">
                <a:solidFill>
                  <a:srgbClr val="FFFF00"/>
                </a:solidFill>
                <a:latin typeface="宋体" panose="02010600030101010101" pitchFamily="2" charset="-122"/>
              </a:rPr>
              <a:t>如果把线框模型中的棱线包围的部分定义为面，所形成的模型便是表面模型。其数据结构是在线模型的基础上附加一些指针，有序地连接棱线。下图中表面编号表示第几个表面，表面特征表面是平面还是曲面。</a:t>
            </a:r>
            <a:endParaRPr lang="zh-CN" altLang="en-US" sz="2400" dirty="0">
              <a:solidFill>
                <a:srgbClr val="FFFF00"/>
              </a:solidFill>
              <a:latin typeface="宋体" panose="02010600030101010101" pitchFamily="2" charset="-122"/>
            </a:endParaRPr>
          </a:p>
          <a:p>
            <a:pPr lvl="3" eaLnBrk="1" hangingPunct="1"/>
            <a:r>
              <a:rPr lang="zh-CN" altLang="en-US" sz="2400" dirty="0">
                <a:latin typeface="宋体" panose="02010600030101010101" pitchFamily="2" charset="-122"/>
              </a:rPr>
              <a:t>形体与其表面一一对应，适合于真实感显示</a:t>
            </a:r>
            <a:endParaRPr lang="zh-CN" altLang="en-US" sz="2400" dirty="0">
              <a:latin typeface="宋体" panose="02010600030101010101" pitchFamily="2" charset="-122"/>
            </a:endParaRPr>
          </a:p>
        </p:txBody>
      </p:sp>
      <p:sp>
        <p:nvSpPr>
          <p:cNvPr id="19460" name="Rectangle 7"/>
          <p:cNvSpPr/>
          <p:nvPr/>
        </p:nvSpPr>
        <p:spPr>
          <a:xfrm>
            <a:off x="4841875" y="5581650"/>
            <a:ext cx="568325" cy="361950"/>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pPr>
              <a:lnSpc>
                <a:spcPct val="85000"/>
              </a:lnSpc>
            </a:pPr>
            <a:r>
              <a:rPr lang="en-US" altLang="zh-CN" sz="2000" baseline="0" dirty="0">
                <a:solidFill>
                  <a:srgbClr val="FFFF00"/>
                </a:solidFill>
                <a:latin typeface="黑体" panose="02010609060101010101" pitchFamily="49" charset="-122"/>
                <a:ea typeface="黑体" panose="02010609060101010101" pitchFamily="49" charset="-122"/>
              </a:rPr>
              <a:t>4</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461" name="Rectangle 8"/>
          <p:cNvSpPr/>
          <p:nvPr/>
        </p:nvSpPr>
        <p:spPr>
          <a:xfrm>
            <a:off x="3581400" y="5581650"/>
            <a:ext cx="1260475" cy="361950"/>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pPr>
              <a:lnSpc>
                <a:spcPct val="85000"/>
              </a:lnSpc>
            </a:pPr>
            <a:r>
              <a:rPr lang="zh-CN" altLang="en-US" sz="2000" baseline="0" dirty="0">
                <a:solidFill>
                  <a:srgbClr val="FFFF00"/>
                </a:solidFill>
                <a:latin typeface="黑体" panose="02010609060101010101" pitchFamily="49" charset="-122"/>
                <a:ea typeface="黑体" panose="02010609060101010101" pitchFamily="49" charset="-122"/>
              </a:rPr>
              <a:t>顶点个数</a:t>
            </a:r>
            <a:endParaRPr lang="zh-CN" altLang="en-US" sz="2000" baseline="0" dirty="0">
              <a:solidFill>
                <a:srgbClr val="FFFF00"/>
              </a:solidFill>
              <a:latin typeface="黑体" panose="02010609060101010101" pitchFamily="49" charset="-122"/>
              <a:ea typeface="黑体" panose="02010609060101010101" pitchFamily="49" charset="-122"/>
            </a:endParaRPr>
          </a:p>
        </p:txBody>
      </p:sp>
      <p:sp>
        <p:nvSpPr>
          <p:cNvPr id="19462" name="Rectangle 9"/>
          <p:cNvSpPr/>
          <p:nvPr/>
        </p:nvSpPr>
        <p:spPr>
          <a:xfrm>
            <a:off x="4841875" y="5219700"/>
            <a:ext cx="568325" cy="361950"/>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pPr>
              <a:lnSpc>
                <a:spcPct val="85000"/>
              </a:lnSpc>
            </a:pPr>
            <a:r>
              <a:rPr lang="en-US" altLang="zh-CN" sz="2000" baseline="0" dirty="0">
                <a:solidFill>
                  <a:srgbClr val="FFFF00"/>
                </a:solidFill>
                <a:latin typeface="黑体" panose="02010609060101010101" pitchFamily="49" charset="-122"/>
                <a:ea typeface="黑体" panose="02010609060101010101" pitchFamily="49" charset="-122"/>
              </a:rPr>
              <a:t>1</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463" name="Rectangle 10"/>
          <p:cNvSpPr/>
          <p:nvPr/>
        </p:nvSpPr>
        <p:spPr>
          <a:xfrm>
            <a:off x="3581400" y="5219700"/>
            <a:ext cx="1260475" cy="361950"/>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pPr>
              <a:lnSpc>
                <a:spcPct val="85000"/>
              </a:lnSpc>
            </a:pPr>
            <a:r>
              <a:rPr lang="zh-CN" altLang="en-US" sz="2000" baseline="0" dirty="0">
                <a:solidFill>
                  <a:srgbClr val="FFFF00"/>
                </a:solidFill>
                <a:latin typeface="黑体" panose="02010609060101010101" pitchFamily="49" charset="-122"/>
                <a:ea typeface="黑体" panose="02010609060101010101" pitchFamily="49" charset="-122"/>
              </a:rPr>
              <a:t>起始指针</a:t>
            </a:r>
            <a:endParaRPr lang="zh-CN" altLang="en-US" sz="2000" baseline="0" dirty="0">
              <a:solidFill>
                <a:srgbClr val="FFFF00"/>
              </a:solidFill>
              <a:latin typeface="黑体" panose="02010609060101010101" pitchFamily="49" charset="-122"/>
              <a:ea typeface="黑体" panose="02010609060101010101" pitchFamily="49" charset="-122"/>
            </a:endParaRPr>
          </a:p>
        </p:txBody>
      </p:sp>
      <p:sp>
        <p:nvSpPr>
          <p:cNvPr id="19464" name="Rectangle 11"/>
          <p:cNvSpPr/>
          <p:nvPr/>
        </p:nvSpPr>
        <p:spPr>
          <a:xfrm>
            <a:off x="4841875" y="4857750"/>
            <a:ext cx="568325" cy="361950"/>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pPr>
              <a:lnSpc>
                <a:spcPct val="85000"/>
              </a:lnSpc>
            </a:pPr>
            <a:r>
              <a:rPr lang="en-US" altLang="zh-CN" sz="2000" baseline="0" dirty="0">
                <a:solidFill>
                  <a:srgbClr val="FFFF00"/>
                </a:solidFill>
                <a:latin typeface="黑体" panose="02010609060101010101" pitchFamily="49" charset="-122"/>
                <a:ea typeface="黑体" panose="02010609060101010101" pitchFamily="49" charset="-122"/>
              </a:rPr>
              <a:t>0</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465" name="Rectangle 12"/>
          <p:cNvSpPr/>
          <p:nvPr/>
        </p:nvSpPr>
        <p:spPr>
          <a:xfrm>
            <a:off x="3581400" y="4857750"/>
            <a:ext cx="1260475" cy="361950"/>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pPr>
              <a:lnSpc>
                <a:spcPct val="85000"/>
              </a:lnSpc>
            </a:pPr>
            <a:r>
              <a:rPr lang="zh-CN" altLang="en-US" sz="2000" baseline="0" dirty="0">
                <a:solidFill>
                  <a:srgbClr val="FFFF00"/>
                </a:solidFill>
                <a:latin typeface="黑体" panose="02010609060101010101" pitchFamily="49" charset="-122"/>
                <a:ea typeface="黑体" panose="02010609060101010101" pitchFamily="49" charset="-122"/>
              </a:rPr>
              <a:t>表面特征</a:t>
            </a:r>
            <a:endParaRPr lang="zh-CN" altLang="en-US" sz="2000" baseline="0" dirty="0">
              <a:solidFill>
                <a:srgbClr val="FFFF00"/>
              </a:solidFill>
              <a:latin typeface="黑体" panose="02010609060101010101" pitchFamily="49" charset="-122"/>
              <a:ea typeface="黑体" panose="02010609060101010101" pitchFamily="49" charset="-122"/>
            </a:endParaRPr>
          </a:p>
        </p:txBody>
      </p:sp>
      <p:sp>
        <p:nvSpPr>
          <p:cNvPr id="19466" name="Rectangle 13"/>
          <p:cNvSpPr/>
          <p:nvPr/>
        </p:nvSpPr>
        <p:spPr>
          <a:xfrm>
            <a:off x="4841875" y="4495800"/>
            <a:ext cx="568325" cy="361950"/>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pPr>
              <a:lnSpc>
                <a:spcPct val="85000"/>
              </a:lnSpc>
            </a:pPr>
            <a:r>
              <a:rPr lang="en-US" altLang="zh-CN" sz="2000" baseline="0" dirty="0">
                <a:solidFill>
                  <a:srgbClr val="FFFF00"/>
                </a:solidFill>
                <a:latin typeface="黑体" panose="02010609060101010101" pitchFamily="49" charset="-122"/>
                <a:ea typeface="黑体" panose="02010609060101010101" pitchFamily="49" charset="-122"/>
              </a:rPr>
              <a:t>5</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467" name="Rectangle 14"/>
          <p:cNvSpPr/>
          <p:nvPr/>
        </p:nvSpPr>
        <p:spPr>
          <a:xfrm>
            <a:off x="3581400" y="4495800"/>
            <a:ext cx="1260475" cy="361950"/>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pPr>
              <a:lnSpc>
                <a:spcPct val="85000"/>
              </a:lnSpc>
            </a:pPr>
            <a:r>
              <a:rPr lang="zh-CN" altLang="en-US" sz="2000" baseline="0" dirty="0">
                <a:solidFill>
                  <a:srgbClr val="FFFF00"/>
                </a:solidFill>
                <a:latin typeface="黑体" panose="02010609060101010101" pitchFamily="49" charset="-122"/>
                <a:ea typeface="黑体" panose="02010609060101010101" pitchFamily="49" charset="-122"/>
              </a:rPr>
              <a:t>表面编号</a:t>
            </a:r>
            <a:endParaRPr lang="zh-CN" altLang="en-US" sz="2000" baseline="0" dirty="0">
              <a:solidFill>
                <a:srgbClr val="FFFF00"/>
              </a:solidFill>
              <a:latin typeface="黑体" panose="02010609060101010101" pitchFamily="49" charset="-122"/>
              <a:ea typeface="黑体" panose="02010609060101010101" pitchFamily="49" charset="-122"/>
            </a:endParaRPr>
          </a:p>
        </p:txBody>
      </p:sp>
      <p:sp>
        <p:nvSpPr>
          <p:cNvPr id="19468" name="Line 15"/>
          <p:cNvSpPr/>
          <p:nvPr/>
        </p:nvSpPr>
        <p:spPr>
          <a:xfrm>
            <a:off x="3581400" y="4495800"/>
            <a:ext cx="1828800" cy="0"/>
          </a:xfrm>
          <a:prstGeom prst="line">
            <a:avLst/>
          </a:prstGeom>
          <a:ln w="28575" cap="sq" cmpd="sng">
            <a:solidFill>
              <a:schemeClr val="bg1"/>
            </a:solidFill>
            <a:prstDash val="solid"/>
            <a:round/>
            <a:headEnd type="none" w="med" len="med"/>
            <a:tailEnd type="none" w="med" len="med"/>
          </a:ln>
        </p:spPr>
      </p:sp>
      <p:sp>
        <p:nvSpPr>
          <p:cNvPr id="19469" name="Line 16"/>
          <p:cNvSpPr/>
          <p:nvPr/>
        </p:nvSpPr>
        <p:spPr>
          <a:xfrm>
            <a:off x="3581400" y="4857750"/>
            <a:ext cx="1828800" cy="0"/>
          </a:xfrm>
          <a:prstGeom prst="line">
            <a:avLst/>
          </a:prstGeom>
          <a:ln w="12700" cap="flat" cmpd="sng">
            <a:solidFill>
              <a:schemeClr val="bg1"/>
            </a:solidFill>
            <a:prstDash val="solid"/>
            <a:round/>
            <a:headEnd type="none" w="med" len="med"/>
            <a:tailEnd type="none" w="med" len="med"/>
          </a:ln>
        </p:spPr>
      </p:sp>
      <p:sp>
        <p:nvSpPr>
          <p:cNvPr id="19470" name="Line 17"/>
          <p:cNvSpPr/>
          <p:nvPr/>
        </p:nvSpPr>
        <p:spPr>
          <a:xfrm>
            <a:off x="3581400" y="5219700"/>
            <a:ext cx="1828800" cy="0"/>
          </a:xfrm>
          <a:prstGeom prst="line">
            <a:avLst/>
          </a:prstGeom>
          <a:ln w="12700" cap="flat" cmpd="sng">
            <a:solidFill>
              <a:schemeClr val="bg1"/>
            </a:solidFill>
            <a:prstDash val="solid"/>
            <a:round/>
            <a:headEnd type="none" w="med" len="med"/>
            <a:tailEnd type="none" w="med" len="med"/>
          </a:ln>
        </p:spPr>
      </p:sp>
      <p:sp>
        <p:nvSpPr>
          <p:cNvPr id="19471" name="Line 18"/>
          <p:cNvSpPr/>
          <p:nvPr/>
        </p:nvSpPr>
        <p:spPr>
          <a:xfrm>
            <a:off x="3581400" y="5581650"/>
            <a:ext cx="1828800" cy="0"/>
          </a:xfrm>
          <a:prstGeom prst="line">
            <a:avLst/>
          </a:prstGeom>
          <a:ln w="12700" cap="flat" cmpd="sng">
            <a:solidFill>
              <a:schemeClr val="bg1"/>
            </a:solidFill>
            <a:prstDash val="solid"/>
            <a:round/>
            <a:headEnd type="none" w="med" len="med"/>
            <a:tailEnd type="none" w="med" len="med"/>
          </a:ln>
        </p:spPr>
      </p:sp>
      <p:sp>
        <p:nvSpPr>
          <p:cNvPr id="19472" name="Line 19"/>
          <p:cNvSpPr/>
          <p:nvPr/>
        </p:nvSpPr>
        <p:spPr>
          <a:xfrm>
            <a:off x="3581400" y="5943600"/>
            <a:ext cx="1828800" cy="0"/>
          </a:xfrm>
          <a:prstGeom prst="line">
            <a:avLst/>
          </a:prstGeom>
          <a:ln w="28575" cap="sq" cmpd="sng">
            <a:solidFill>
              <a:schemeClr val="bg1"/>
            </a:solidFill>
            <a:prstDash val="solid"/>
            <a:round/>
            <a:headEnd type="none" w="med" len="med"/>
            <a:tailEnd type="none" w="med" len="med"/>
          </a:ln>
        </p:spPr>
      </p:sp>
      <p:sp>
        <p:nvSpPr>
          <p:cNvPr id="19473" name="Line 20"/>
          <p:cNvSpPr/>
          <p:nvPr/>
        </p:nvSpPr>
        <p:spPr>
          <a:xfrm>
            <a:off x="3581400" y="4495800"/>
            <a:ext cx="0" cy="1447800"/>
          </a:xfrm>
          <a:prstGeom prst="line">
            <a:avLst/>
          </a:prstGeom>
          <a:ln w="28575" cap="sq" cmpd="sng">
            <a:solidFill>
              <a:schemeClr val="bg1"/>
            </a:solidFill>
            <a:prstDash val="solid"/>
            <a:round/>
            <a:headEnd type="none" w="med" len="med"/>
            <a:tailEnd type="none" w="med" len="med"/>
          </a:ln>
        </p:spPr>
      </p:sp>
      <p:sp>
        <p:nvSpPr>
          <p:cNvPr id="19474" name="Line 21"/>
          <p:cNvSpPr/>
          <p:nvPr/>
        </p:nvSpPr>
        <p:spPr>
          <a:xfrm>
            <a:off x="4841875" y="4495800"/>
            <a:ext cx="0" cy="1447800"/>
          </a:xfrm>
          <a:prstGeom prst="line">
            <a:avLst/>
          </a:prstGeom>
          <a:ln w="12700" cap="flat" cmpd="sng">
            <a:solidFill>
              <a:schemeClr val="bg1"/>
            </a:solidFill>
            <a:prstDash val="solid"/>
            <a:round/>
            <a:headEnd type="none" w="med" len="med"/>
            <a:tailEnd type="none" w="med" len="med"/>
          </a:ln>
        </p:spPr>
      </p:sp>
      <p:sp>
        <p:nvSpPr>
          <p:cNvPr id="19475" name="Line 22"/>
          <p:cNvSpPr/>
          <p:nvPr/>
        </p:nvSpPr>
        <p:spPr>
          <a:xfrm>
            <a:off x="5410200" y="4495800"/>
            <a:ext cx="0" cy="1447800"/>
          </a:xfrm>
          <a:prstGeom prst="line">
            <a:avLst/>
          </a:prstGeom>
          <a:ln w="28575" cap="sq" cmpd="sng">
            <a:solidFill>
              <a:schemeClr val="bg1"/>
            </a:solidFill>
            <a:prstDash val="solid"/>
            <a:round/>
            <a:headEnd type="none" w="med" len="med"/>
            <a:tailEnd type="none" w="med" len="med"/>
          </a:ln>
        </p:spPr>
      </p:sp>
      <p:sp>
        <p:nvSpPr>
          <p:cNvPr id="19476" name="Rectangle 23"/>
          <p:cNvSpPr/>
          <p:nvPr/>
        </p:nvSpPr>
        <p:spPr>
          <a:xfrm>
            <a:off x="6683375" y="6080125"/>
            <a:ext cx="339725" cy="396875"/>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r>
              <a:rPr lang="en-US" altLang="zh-CN" sz="2000" baseline="0" dirty="0">
                <a:solidFill>
                  <a:srgbClr val="FFFF00"/>
                </a:solidFill>
                <a:latin typeface="黑体" panose="02010609060101010101" pitchFamily="49" charset="-122"/>
                <a:ea typeface="黑体" panose="02010609060101010101" pitchFamily="49" charset="-122"/>
              </a:rPr>
              <a:t>0</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477" name="Rectangle 24"/>
          <p:cNvSpPr/>
          <p:nvPr/>
        </p:nvSpPr>
        <p:spPr>
          <a:xfrm>
            <a:off x="6275388" y="6080125"/>
            <a:ext cx="407987" cy="396875"/>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r>
              <a:rPr lang="en-US" altLang="zh-CN" sz="2000" baseline="0" dirty="0">
                <a:solidFill>
                  <a:srgbClr val="FFFF00"/>
                </a:solidFill>
                <a:latin typeface="黑体" panose="02010609060101010101" pitchFamily="49" charset="-122"/>
                <a:ea typeface="黑体" panose="02010609060101010101" pitchFamily="49" charset="-122"/>
              </a:rPr>
              <a:t>1</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478" name="Rectangle 25"/>
          <p:cNvSpPr/>
          <p:nvPr/>
        </p:nvSpPr>
        <p:spPr>
          <a:xfrm>
            <a:off x="5867400" y="6080125"/>
            <a:ext cx="407988" cy="396875"/>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r>
              <a:rPr lang="en-US" altLang="zh-CN" sz="2000" baseline="0" dirty="0">
                <a:solidFill>
                  <a:srgbClr val="FFFF00"/>
                </a:solidFill>
                <a:latin typeface="黑体" panose="02010609060101010101" pitchFamily="49" charset="-122"/>
                <a:ea typeface="黑体" panose="02010609060101010101" pitchFamily="49" charset="-122"/>
              </a:rPr>
              <a:t>4</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479" name="Rectangle 26"/>
          <p:cNvSpPr/>
          <p:nvPr/>
        </p:nvSpPr>
        <p:spPr>
          <a:xfrm>
            <a:off x="6683375" y="5661025"/>
            <a:ext cx="339725" cy="419100"/>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r>
              <a:rPr lang="en-US" altLang="zh-CN" sz="2000" baseline="0" dirty="0">
                <a:solidFill>
                  <a:srgbClr val="FFFF00"/>
                </a:solidFill>
                <a:latin typeface="黑体" panose="02010609060101010101" pitchFamily="49" charset="-122"/>
                <a:ea typeface="黑体" panose="02010609060101010101" pitchFamily="49" charset="-122"/>
              </a:rPr>
              <a:t>0</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480" name="Rectangle 27"/>
          <p:cNvSpPr/>
          <p:nvPr/>
        </p:nvSpPr>
        <p:spPr>
          <a:xfrm>
            <a:off x="6275388" y="5661025"/>
            <a:ext cx="407987" cy="419100"/>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r>
              <a:rPr lang="en-US" altLang="zh-CN" sz="2000" baseline="0" dirty="0">
                <a:solidFill>
                  <a:srgbClr val="FFFF00"/>
                </a:solidFill>
                <a:latin typeface="黑体" panose="02010609060101010101" pitchFamily="49" charset="-122"/>
                <a:ea typeface="黑体" panose="02010609060101010101" pitchFamily="49" charset="-122"/>
              </a:rPr>
              <a:t>4</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481" name="Rectangle 28"/>
          <p:cNvSpPr/>
          <p:nvPr/>
        </p:nvSpPr>
        <p:spPr>
          <a:xfrm>
            <a:off x="5867400" y="5661025"/>
            <a:ext cx="407988" cy="419100"/>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r>
              <a:rPr lang="en-US" altLang="zh-CN" sz="2000" baseline="0" dirty="0">
                <a:solidFill>
                  <a:srgbClr val="FFFF00"/>
                </a:solidFill>
                <a:latin typeface="黑体" panose="02010609060101010101" pitchFamily="49" charset="-122"/>
                <a:ea typeface="黑体" panose="02010609060101010101" pitchFamily="49" charset="-122"/>
              </a:rPr>
              <a:t>3</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482" name="Rectangle 29"/>
          <p:cNvSpPr/>
          <p:nvPr/>
        </p:nvSpPr>
        <p:spPr>
          <a:xfrm>
            <a:off x="6683375" y="5245100"/>
            <a:ext cx="339725" cy="415925"/>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r>
              <a:rPr lang="en-US" altLang="zh-CN" sz="2000" baseline="0" dirty="0">
                <a:solidFill>
                  <a:srgbClr val="FFFF00"/>
                </a:solidFill>
                <a:latin typeface="黑体" panose="02010609060101010101" pitchFamily="49" charset="-122"/>
                <a:ea typeface="黑体" panose="02010609060101010101" pitchFamily="49" charset="-122"/>
              </a:rPr>
              <a:t>0</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483" name="Rectangle 30"/>
          <p:cNvSpPr/>
          <p:nvPr/>
        </p:nvSpPr>
        <p:spPr>
          <a:xfrm>
            <a:off x="6275388" y="5245100"/>
            <a:ext cx="407987" cy="415925"/>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r>
              <a:rPr lang="en-US" altLang="zh-CN" sz="2000" baseline="0" dirty="0">
                <a:solidFill>
                  <a:srgbClr val="FFFF00"/>
                </a:solidFill>
                <a:latin typeface="黑体" panose="02010609060101010101" pitchFamily="49" charset="-122"/>
                <a:ea typeface="黑体" panose="02010609060101010101" pitchFamily="49" charset="-122"/>
              </a:rPr>
              <a:t>3</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484" name="Rectangle 31"/>
          <p:cNvSpPr/>
          <p:nvPr/>
        </p:nvSpPr>
        <p:spPr>
          <a:xfrm>
            <a:off x="5867400" y="5245100"/>
            <a:ext cx="407988" cy="415925"/>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r>
              <a:rPr lang="en-US" altLang="zh-CN" sz="2000" baseline="0" dirty="0">
                <a:solidFill>
                  <a:srgbClr val="FFFF00"/>
                </a:solidFill>
                <a:latin typeface="黑体" panose="02010609060101010101" pitchFamily="49" charset="-122"/>
                <a:ea typeface="黑体" panose="02010609060101010101" pitchFamily="49" charset="-122"/>
              </a:rPr>
              <a:t>2</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485" name="Rectangle 32"/>
          <p:cNvSpPr/>
          <p:nvPr/>
        </p:nvSpPr>
        <p:spPr>
          <a:xfrm>
            <a:off x="7023100" y="4826000"/>
            <a:ext cx="1282700" cy="1651000"/>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endParaRPr lang="zh-CN" altLang="zh-CN" sz="2000" baseline="0" dirty="0">
              <a:solidFill>
                <a:srgbClr val="FFFF00"/>
              </a:solidFill>
              <a:latin typeface="黑体" panose="02010609060101010101" pitchFamily="49" charset="-122"/>
              <a:ea typeface="黑体" panose="02010609060101010101" pitchFamily="49" charset="-122"/>
            </a:endParaRPr>
          </a:p>
        </p:txBody>
      </p:sp>
      <p:sp>
        <p:nvSpPr>
          <p:cNvPr id="19486" name="Rectangle 33"/>
          <p:cNvSpPr/>
          <p:nvPr/>
        </p:nvSpPr>
        <p:spPr>
          <a:xfrm>
            <a:off x="6683375" y="4826000"/>
            <a:ext cx="339725" cy="419100"/>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r>
              <a:rPr lang="en-US" altLang="zh-CN" sz="2000" baseline="0" dirty="0">
                <a:solidFill>
                  <a:srgbClr val="FFFF00"/>
                </a:solidFill>
                <a:latin typeface="黑体" panose="02010609060101010101" pitchFamily="49" charset="-122"/>
                <a:ea typeface="黑体" panose="02010609060101010101" pitchFamily="49" charset="-122"/>
              </a:rPr>
              <a:t>0</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487" name="Rectangle 34"/>
          <p:cNvSpPr/>
          <p:nvPr/>
        </p:nvSpPr>
        <p:spPr>
          <a:xfrm>
            <a:off x="6275388" y="4826000"/>
            <a:ext cx="407987" cy="419100"/>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r>
              <a:rPr lang="en-US" altLang="zh-CN" sz="2000" baseline="0" dirty="0">
                <a:solidFill>
                  <a:srgbClr val="FFFF00"/>
                </a:solidFill>
                <a:latin typeface="黑体" panose="02010609060101010101" pitchFamily="49" charset="-122"/>
                <a:ea typeface="黑体" panose="02010609060101010101" pitchFamily="49" charset="-122"/>
              </a:rPr>
              <a:t>2</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488" name="Rectangle 35"/>
          <p:cNvSpPr/>
          <p:nvPr/>
        </p:nvSpPr>
        <p:spPr>
          <a:xfrm>
            <a:off x="5867400" y="4826000"/>
            <a:ext cx="407988" cy="419100"/>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r>
              <a:rPr lang="en-US" altLang="zh-CN" sz="2000" baseline="0" dirty="0">
                <a:solidFill>
                  <a:srgbClr val="FFFF00"/>
                </a:solidFill>
                <a:latin typeface="黑体" panose="02010609060101010101" pitchFamily="49" charset="-122"/>
                <a:ea typeface="黑体" panose="02010609060101010101" pitchFamily="49" charset="-122"/>
              </a:rPr>
              <a:t>1</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489" name="Rectangle 36"/>
          <p:cNvSpPr/>
          <p:nvPr/>
        </p:nvSpPr>
        <p:spPr>
          <a:xfrm>
            <a:off x="7023100" y="4124325"/>
            <a:ext cx="1282700" cy="701675"/>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r>
              <a:rPr lang="zh-CN" altLang="en-US" sz="2000" baseline="0" dirty="0">
                <a:solidFill>
                  <a:srgbClr val="FFFF00"/>
                </a:solidFill>
                <a:latin typeface="黑体" panose="02010609060101010101" pitchFamily="49" charset="-122"/>
                <a:ea typeface="黑体" panose="02010609060101010101" pitchFamily="49" charset="-122"/>
              </a:rPr>
              <a:t>连接指针</a:t>
            </a:r>
            <a:endParaRPr lang="zh-CN" altLang="en-US" sz="2000" baseline="0" dirty="0">
              <a:solidFill>
                <a:srgbClr val="FFFF00"/>
              </a:solidFill>
              <a:latin typeface="黑体" panose="02010609060101010101" pitchFamily="49" charset="-122"/>
              <a:ea typeface="黑体" panose="02010609060101010101" pitchFamily="49" charset="-122"/>
            </a:endParaRPr>
          </a:p>
        </p:txBody>
      </p:sp>
      <p:sp>
        <p:nvSpPr>
          <p:cNvPr id="19490" name="Rectangle 37"/>
          <p:cNvSpPr/>
          <p:nvPr/>
        </p:nvSpPr>
        <p:spPr>
          <a:xfrm>
            <a:off x="6683375" y="4124325"/>
            <a:ext cx="339725" cy="701675"/>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r>
              <a:rPr lang="zh-CN" altLang="en-US" sz="2000" baseline="0" dirty="0">
                <a:solidFill>
                  <a:srgbClr val="FFFF00"/>
                </a:solidFill>
                <a:latin typeface="黑体" panose="02010609060101010101" pitchFamily="49" charset="-122"/>
                <a:ea typeface="黑体" panose="02010609060101010101" pitchFamily="49" charset="-122"/>
              </a:rPr>
              <a:t>属性</a:t>
            </a:r>
            <a:endParaRPr lang="zh-CN" altLang="en-US" sz="2000" baseline="0" dirty="0">
              <a:solidFill>
                <a:srgbClr val="FFFF00"/>
              </a:solidFill>
              <a:latin typeface="黑体" panose="02010609060101010101" pitchFamily="49" charset="-122"/>
              <a:ea typeface="黑体" panose="02010609060101010101" pitchFamily="49" charset="-122"/>
            </a:endParaRPr>
          </a:p>
        </p:txBody>
      </p:sp>
      <p:sp>
        <p:nvSpPr>
          <p:cNvPr id="19491" name="Rectangle 38"/>
          <p:cNvSpPr/>
          <p:nvPr/>
        </p:nvSpPr>
        <p:spPr>
          <a:xfrm>
            <a:off x="5867400" y="4124325"/>
            <a:ext cx="815975" cy="701675"/>
          </a:xfrm>
          <a:prstGeom prst="rect">
            <a:avLst/>
          </a:prstGeom>
          <a:noFill/>
          <a:ln w="9525" cap="flat" cmpd="sng">
            <a:solidFill>
              <a:schemeClr val="bg1"/>
            </a:solidFill>
            <a:prstDash val="solid"/>
            <a:miter/>
            <a:headEnd type="none" w="med" len="med"/>
            <a:tailEnd type="none" w="med" len="med"/>
          </a:ln>
        </p:spPr>
        <p:txBody>
          <a:bodyPr lIns="92075" tIns="46038" rIns="92075" bIns="46038" anchor="t" anchorCtr="0"/>
          <a:p>
            <a:r>
              <a:rPr lang="zh-CN" altLang="en-US" sz="2000" baseline="0" dirty="0">
                <a:solidFill>
                  <a:srgbClr val="FFFF00"/>
                </a:solidFill>
                <a:latin typeface="黑体" panose="02010609060101010101" pitchFamily="49" charset="-122"/>
                <a:ea typeface="黑体" panose="02010609060101010101" pitchFamily="49" charset="-122"/>
              </a:rPr>
              <a:t>顶点号</a:t>
            </a:r>
            <a:endParaRPr lang="zh-CN" altLang="en-US" sz="2000" baseline="0" dirty="0">
              <a:solidFill>
                <a:srgbClr val="FFFF00"/>
              </a:solidFill>
              <a:latin typeface="黑体" panose="02010609060101010101" pitchFamily="49" charset="-122"/>
              <a:ea typeface="黑体" panose="02010609060101010101" pitchFamily="49" charset="-122"/>
            </a:endParaRPr>
          </a:p>
        </p:txBody>
      </p:sp>
      <p:sp>
        <p:nvSpPr>
          <p:cNvPr id="19492" name="Line 39"/>
          <p:cNvSpPr/>
          <p:nvPr/>
        </p:nvSpPr>
        <p:spPr>
          <a:xfrm>
            <a:off x="5867400" y="4124325"/>
            <a:ext cx="2438400" cy="0"/>
          </a:xfrm>
          <a:prstGeom prst="line">
            <a:avLst/>
          </a:prstGeom>
          <a:ln w="28575" cap="sq" cmpd="sng">
            <a:solidFill>
              <a:schemeClr val="bg1"/>
            </a:solidFill>
            <a:prstDash val="solid"/>
            <a:round/>
            <a:headEnd type="none" w="med" len="med"/>
            <a:tailEnd type="none" w="med" len="med"/>
          </a:ln>
        </p:spPr>
      </p:sp>
      <p:sp>
        <p:nvSpPr>
          <p:cNvPr id="19493" name="Line 40"/>
          <p:cNvSpPr/>
          <p:nvPr/>
        </p:nvSpPr>
        <p:spPr>
          <a:xfrm>
            <a:off x="5867400" y="4826000"/>
            <a:ext cx="2438400" cy="0"/>
          </a:xfrm>
          <a:prstGeom prst="line">
            <a:avLst/>
          </a:prstGeom>
          <a:ln w="12700" cap="flat" cmpd="sng">
            <a:solidFill>
              <a:schemeClr val="bg1"/>
            </a:solidFill>
            <a:prstDash val="solid"/>
            <a:round/>
            <a:headEnd type="none" w="med" len="med"/>
            <a:tailEnd type="none" w="med" len="med"/>
          </a:ln>
        </p:spPr>
      </p:sp>
      <p:sp>
        <p:nvSpPr>
          <p:cNvPr id="19494" name="Line 41"/>
          <p:cNvSpPr/>
          <p:nvPr/>
        </p:nvSpPr>
        <p:spPr>
          <a:xfrm>
            <a:off x="5867400" y="5245100"/>
            <a:ext cx="1155700" cy="0"/>
          </a:xfrm>
          <a:prstGeom prst="line">
            <a:avLst/>
          </a:prstGeom>
          <a:ln w="12700" cap="flat" cmpd="sng">
            <a:solidFill>
              <a:schemeClr val="bg1"/>
            </a:solidFill>
            <a:prstDash val="solid"/>
            <a:round/>
            <a:headEnd type="none" w="med" len="med"/>
            <a:tailEnd type="none" w="med" len="med"/>
          </a:ln>
        </p:spPr>
      </p:sp>
      <p:sp>
        <p:nvSpPr>
          <p:cNvPr id="19495" name="Line 42"/>
          <p:cNvSpPr/>
          <p:nvPr/>
        </p:nvSpPr>
        <p:spPr>
          <a:xfrm>
            <a:off x="5867400" y="5661025"/>
            <a:ext cx="1155700" cy="0"/>
          </a:xfrm>
          <a:prstGeom prst="line">
            <a:avLst/>
          </a:prstGeom>
          <a:ln w="12700" cap="flat" cmpd="sng">
            <a:solidFill>
              <a:schemeClr val="bg1"/>
            </a:solidFill>
            <a:prstDash val="solid"/>
            <a:round/>
            <a:headEnd type="none" w="med" len="med"/>
            <a:tailEnd type="none" w="med" len="med"/>
          </a:ln>
        </p:spPr>
      </p:sp>
      <p:sp>
        <p:nvSpPr>
          <p:cNvPr id="19496" name="Line 43"/>
          <p:cNvSpPr/>
          <p:nvPr/>
        </p:nvSpPr>
        <p:spPr>
          <a:xfrm>
            <a:off x="5867400" y="6080125"/>
            <a:ext cx="1155700" cy="0"/>
          </a:xfrm>
          <a:prstGeom prst="line">
            <a:avLst/>
          </a:prstGeom>
          <a:ln w="12700" cap="flat" cmpd="sng">
            <a:solidFill>
              <a:schemeClr val="bg1"/>
            </a:solidFill>
            <a:prstDash val="solid"/>
            <a:round/>
            <a:headEnd type="none" w="med" len="med"/>
            <a:tailEnd type="none" w="med" len="med"/>
          </a:ln>
        </p:spPr>
      </p:sp>
      <p:sp>
        <p:nvSpPr>
          <p:cNvPr id="19497" name="Line 44"/>
          <p:cNvSpPr/>
          <p:nvPr/>
        </p:nvSpPr>
        <p:spPr>
          <a:xfrm>
            <a:off x="5867400" y="6477000"/>
            <a:ext cx="2438400" cy="0"/>
          </a:xfrm>
          <a:prstGeom prst="line">
            <a:avLst/>
          </a:prstGeom>
          <a:ln w="28575" cap="sq" cmpd="sng">
            <a:solidFill>
              <a:schemeClr val="bg1"/>
            </a:solidFill>
            <a:prstDash val="solid"/>
            <a:round/>
            <a:headEnd type="none" w="med" len="med"/>
            <a:tailEnd type="none" w="med" len="med"/>
          </a:ln>
        </p:spPr>
      </p:sp>
      <p:sp>
        <p:nvSpPr>
          <p:cNvPr id="19498" name="Line 45"/>
          <p:cNvSpPr/>
          <p:nvPr/>
        </p:nvSpPr>
        <p:spPr>
          <a:xfrm>
            <a:off x="5867400" y="4124325"/>
            <a:ext cx="0" cy="2352675"/>
          </a:xfrm>
          <a:prstGeom prst="line">
            <a:avLst/>
          </a:prstGeom>
          <a:ln w="28575" cap="sq" cmpd="sng">
            <a:solidFill>
              <a:schemeClr val="bg1"/>
            </a:solidFill>
            <a:prstDash val="solid"/>
            <a:round/>
            <a:headEnd type="none" w="med" len="med"/>
            <a:tailEnd type="none" w="med" len="med"/>
          </a:ln>
        </p:spPr>
      </p:sp>
      <p:sp>
        <p:nvSpPr>
          <p:cNvPr id="19499" name="Line 46"/>
          <p:cNvSpPr/>
          <p:nvPr/>
        </p:nvSpPr>
        <p:spPr>
          <a:xfrm>
            <a:off x="6683375" y="4124325"/>
            <a:ext cx="0" cy="2352675"/>
          </a:xfrm>
          <a:prstGeom prst="line">
            <a:avLst/>
          </a:prstGeom>
          <a:ln w="12700" cap="flat" cmpd="sng">
            <a:solidFill>
              <a:schemeClr val="bg1"/>
            </a:solidFill>
            <a:prstDash val="solid"/>
            <a:round/>
            <a:headEnd type="none" w="med" len="med"/>
            <a:tailEnd type="none" w="med" len="med"/>
          </a:ln>
        </p:spPr>
      </p:sp>
      <p:sp>
        <p:nvSpPr>
          <p:cNvPr id="19500" name="Line 47"/>
          <p:cNvSpPr/>
          <p:nvPr/>
        </p:nvSpPr>
        <p:spPr>
          <a:xfrm>
            <a:off x="7023100" y="4124325"/>
            <a:ext cx="0" cy="2352675"/>
          </a:xfrm>
          <a:prstGeom prst="line">
            <a:avLst/>
          </a:prstGeom>
          <a:ln w="12700" cap="flat" cmpd="sng">
            <a:solidFill>
              <a:schemeClr val="bg1"/>
            </a:solidFill>
            <a:prstDash val="solid"/>
            <a:round/>
            <a:headEnd type="none" w="med" len="med"/>
            <a:tailEnd type="none" w="med" len="med"/>
          </a:ln>
        </p:spPr>
      </p:sp>
      <p:sp>
        <p:nvSpPr>
          <p:cNvPr id="19501" name="Line 48"/>
          <p:cNvSpPr/>
          <p:nvPr/>
        </p:nvSpPr>
        <p:spPr>
          <a:xfrm>
            <a:off x="8305800" y="4124325"/>
            <a:ext cx="0" cy="701675"/>
          </a:xfrm>
          <a:prstGeom prst="line">
            <a:avLst/>
          </a:prstGeom>
          <a:ln w="12700" cap="flat" cmpd="sng">
            <a:solidFill>
              <a:schemeClr val="bg1"/>
            </a:solidFill>
            <a:prstDash val="solid"/>
            <a:round/>
            <a:headEnd type="none" w="med" len="med"/>
            <a:tailEnd type="none" w="med" len="med"/>
          </a:ln>
        </p:spPr>
      </p:sp>
      <p:sp>
        <p:nvSpPr>
          <p:cNvPr id="19502" name="Line 49"/>
          <p:cNvSpPr/>
          <p:nvPr/>
        </p:nvSpPr>
        <p:spPr>
          <a:xfrm>
            <a:off x="8305800" y="4826000"/>
            <a:ext cx="0" cy="1651000"/>
          </a:xfrm>
          <a:prstGeom prst="line">
            <a:avLst/>
          </a:prstGeom>
          <a:ln w="28575" cap="sq" cmpd="sng">
            <a:solidFill>
              <a:schemeClr val="bg1"/>
            </a:solidFill>
            <a:prstDash val="solid"/>
            <a:round/>
            <a:headEnd type="none" w="med" len="med"/>
            <a:tailEnd type="none" w="med" len="med"/>
          </a:ln>
        </p:spPr>
      </p:sp>
      <p:sp>
        <p:nvSpPr>
          <p:cNvPr id="19503" name="Line 50"/>
          <p:cNvSpPr/>
          <p:nvPr/>
        </p:nvSpPr>
        <p:spPr>
          <a:xfrm>
            <a:off x="6275388" y="4826000"/>
            <a:ext cx="0" cy="1651000"/>
          </a:xfrm>
          <a:prstGeom prst="line">
            <a:avLst/>
          </a:prstGeom>
          <a:ln w="12700" cap="flat" cmpd="sng">
            <a:solidFill>
              <a:schemeClr val="bg1"/>
            </a:solidFill>
            <a:prstDash val="solid"/>
            <a:round/>
            <a:headEnd type="none" w="med" len="med"/>
            <a:tailEnd type="none" w="med" len="med"/>
          </a:ln>
        </p:spPr>
      </p:sp>
      <p:sp>
        <p:nvSpPr>
          <p:cNvPr id="19504" name="Line 51"/>
          <p:cNvSpPr/>
          <p:nvPr/>
        </p:nvSpPr>
        <p:spPr>
          <a:xfrm flipV="1">
            <a:off x="1295400" y="4495800"/>
            <a:ext cx="0" cy="1524000"/>
          </a:xfrm>
          <a:prstGeom prst="line">
            <a:avLst/>
          </a:prstGeom>
          <a:ln w="28575" cap="flat" cmpd="sng">
            <a:solidFill>
              <a:schemeClr val="bg1"/>
            </a:solidFill>
            <a:prstDash val="solid"/>
            <a:round/>
            <a:headEnd type="triangle" w="med" len="med"/>
            <a:tailEnd type="none" w="med" len="med"/>
          </a:ln>
        </p:spPr>
      </p:sp>
      <p:sp>
        <p:nvSpPr>
          <p:cNvPr id="19505" name="Line 52"/>
          <p:cNvSpPr/>
          <p:nvPr/>
        </p:nvSpPr>
        <p:spPr>
          <a:xfrm>
            <a:off x="1295400" y="4495800"/>
            <a:ext cx="1752600" cy="0"/>
          </a:xfrm>
          <a:prstGeom prst="line">
            <a:avLst/>
          </a:prstGeom>
          <a:ln w="28575" cap="flat" cmpd="sng">
            <a:solidFill>
              <a:schemeClr val="bg1"/>
            </a:solidFill>
            <a:prstDash val="solid"/>
            <a:round/>
            <a:headEnd type="triangle" w="med" len="med"/>
            <a:tailEnd type="none" w="med" len="med"/>
          </a:ln>
        </p:spPr>
      </p:sp>
      <p:sp>
        <p:nvSpPr>
          <p:cNvPr id="19506" name="Line 53"/>
          <p:cNvSpPr/>
          <p:nvPr/>
        </p:nvSpPr>
        <p:spPr>
          <a:xfrm flipH="1">
            <a:off x="2514600" y="4495800"/>
            <a:ext cx="533400" cy="1524000"/>
          </a:xfrm>
          <a:prstGeom prst="line">
            <a:avLst/>
          </a:prstGeom>
          <a:ln w="28575" cap="flat" cmpd="sng">
            <a:solidFill>
              <a:schemeClr val="bg1"/>
            </a:solidFill>
            <a:prstDash val="solid"/>
            <a:round/>
            <a:headEnd type="triangle" w="med" len="med"/>
            <a:tailEnd type="none" w="med" len="med"/>
          </a:ln>
        </p:spPr>
      </p:sp>
      <p:sp>
        <p:nvSpPr>
          <p:cNvPr id="19507" name="Line 54"/>
          <p:cNvSpPr/>
          <p:nvPr/>
        </p:nvSpPr>
        <p:spPr>
          <a:xfrm flipH="1">
            <a:off x="1295400" y="6019800"/>
            <a:ext cx="1219200" cy="0"/>
          </a:xfrm>
          <a:prstGeom prst="line">
            <a:avLst/>
          </a:prstGeom>
          <a:ln w="28575" cap="flat" cmpd="sng">
            <a:solidFill>
              <a:schemeClr val="bg1"/>
            </a:solidFill>
            <a:prstDash val="solid"/>
            <a:round/>
            <a:headEnd type="triangle" w="med" len="med"/>
            <a:tailEnd type="none" w="med" len="med"/>
          </a:ln>
        </p:spPr>
      </p:sp>
      <p:sp>
        <p:nvSpPr>
          <p:cNvPr id="19508" name="Rectangle 55"/>
          <p:cNvSpPr/>
          <p:nvPr/>
        </p:nvSpPr>
        <p:spPr>
          <a:xfrm>
            <a:off x="3048000" y="4114800"/>
            <a:ext cx="407988" cy="419100"/>
          </a:xfrm>
          <a:prstGeom prst="rect">
            <a:avLst/>
          </a:prstGeom>
          <a:noFill/>
          <a:ln w="9525">
            <a:noFill/>
          </a:ln>
        </p:spPr>
        <p:txBody>
          <a:bodyPr lIns="92075" tIns="46038" rIns="92075" bIns="46038" anchor="t" anchorCtr="0"/>
          <a:p>
            <a:r>
              <a:rPr lang="en-US" altLang="zh-CN" sz="2000" baseline="0" dirty="0">
                <a:solidFill>
                  <a:srgbClr val="FFFF00"/>
                </a:solidFill>
                <a:latin typeface="黑体" panose="02010609060101010101" pitchFamily="49" charset="-122"/>
                <a:ea typeface="黑体" panose="02010609060101010101" pitchFamily="49" charset="-122"/>
              </a:rPr>
              <a:t>1</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509" name="Rectangle 56"/>
          <p:cNvSpPr/>
          <p:nvPr/>
        </p:nvSpPr>
        <p:spPr>
          <a:xfrm>
            <a:off x="2590800" y="5943600"/>
            <a:ext cx="407988" cy="419100"/>
          </a:xfrm>
          <a:prstGeom prst="rect">
            <a:avLst/>
          </a:prstGeom>
          <a:noFill/>
          <a:ln w="9525">
            <a:noFill/>
          </a:ln>
        </p:spPr>
        <p:txBody>
          <a:bodyPr lIns="92075" tIns="46038" rIns="92075" bIns="46038" anchor="t" anchorCtr="0"/>
          <a:p>
            <a:r>
              <a:rPr lang="en-US" altLang="zh-CN" sz="2000" baseline="0" dirty="0">
                <a:solidFill>
                  <a:srgbClr val="FFFF00"/>
                </a:solidFill>
                <a:latin typeface="黑体" panose="02010609060101010101" pitchFamily="49" charset="-122"/>
                <a:ea typeface="黑体" panose="02010609060101010101" pitchFamily="49" charset="-122"/>
              </a:rPr>
              <a:t>4</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510" name="Rectangle 57"/>
          <p:cNvSpPr/>
          <p:nvPr/>
        </p:nvSpPr>
        <p:spPr>
          <a:xfrm>
            <a:off x="914400" y="4038600"/>
            <a:ext cx="407988" cy="419100"/>
          </a:xfrm>
          <a:prstGeom prst="rect">
            <a:avLst/>
          </a:prstGeom>
          <a:noFill/>
          <a:ln w="9525">
            <a:noFill/>
          </a:ln>
        </p:spPr>
        <p:txBody>
          <a:bodyPr lIns="92075" tIns="46038" rIns="92075" bIns="46038" anchor="t" anchorCtr="0"/>
          <a:p>
            <a:r>
              <a:rPr lang="en-US" altLang="zh-CN" sz="2000" baseline="0" dirty="0">
                <a:solidFill>
                  <a:srgbClr val="FFFF00"/>
                </a:solidFill>
                <a:latin typeface="黑体" panose="02010609060101010101" pitchFamily="49" charset="-122"/>
                <a:ea typeface="黑体" panose="02010609060101010101" pitchFamily="49" charset="-122"/>
              </a:rPr>
              <a:t>2</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511" name="Rectangle 58"/>
          <p:cNvSpPr/>
          <p:nvPr/>
        </p:nvSpPr>
        <p:spPr>
          <a:xfrm>
            <a:off x="838200" y="6019800"/>
            <a:ext cx="407988" cy="419100"/>
          </a:xfrm>
          <a:prstGeom prst="rect">
            <a:avLst/>
          </a:prstGeom>
          <a:noFill/>
          <a:ln w="9525">
            <a:noFill/>
          </a:ln>
        </p:spPr>
        <p:txBody>
          <a:bodyPr lIns="92075" tIns="46038" rIns="92075" bIns="46038" anchor="t" anchorCtr="0"/>
          <a:p>
            <a:r>
              <a:rPr lang="en-US" altLang="zh-CN" sz="2000" baseline="0" dirty="0">
                <a:solidFill>
                  <a:srgbClr val="FFFF00"/>
                </a:solidFill>
                <a:latin typeface="黑体" panose="02010609060101010101" pitchFamily="49" charset="-122"/>
                <a:ea typeface="黑体" panose="02010609060101010101" pitchFamily="49" charset="-122"/>
              </a:rPr>
              <a:t>3</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512" name="Rectangle 59"/>
          <p:cNvSpPr/>
          <p:nvPr/>
        </p:nvSpPr>
        <p:spPr>
          <a:xfrm>
            <a:off x="7086600" y="4800600"/>
            <a:ext cx="407988" cy="419100"/>
          </a:xfrm>
          <a:prstGeom prst="rect">
            <a:avLst/>
          </a:prstGeom>
          <a:noFill/>
          <a:ln w="9525">
            <a:noFill/>
          </a:ln>
        </p:spPr>
        <p:txBody>
          <a:bodyPr lIns="92075" tIns="46038" rIns="92075" bIns="46038" anchor="t" anchorCtr="0"/>
          <a:p>
            <a:r>
              <a:rPr lang="en-US" altLang="zh-CN" sz="2000" baseline="0" dirty="0">
                <a:solidFill>
                  <a:srgbClr val="FFFF00"/>
                </a:solidFill>
                <a:latin typeface="黑体" panose="02010609060101010101" pitchFamily="49" charset="-122"/>
                <a:ea typeface="黑体" panose="02010609060101010101" pitchFamily="49" charset="-122"/>
              </a:rPr>
              <a:t>2</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513" name="Rectangle 60"/>
          <p:cNvSpPr/>
          <p:nvPr/>
        </p:nvSpPr>
        <p:spPr>
          <a:xfrm>
            <a:off x="7086600" y="5257800"/>
            <a:ext cx="407988" cy="419100"/>
          </a:xfrm>
          <a:prstGeom prst="rect">
            <a:avLst/>
          </a:prstGeom>
          <a:noFill/>
          <a:ln w="9525">
            <a:noFill/>
          </a:ln>
        </p:spPr>
        <p:txBody>
          <a:bodyPr lIns="92075" tIns="46038" rIns="92075" bIns="46038" anchor="t" anchorCtr="0"/>
          <a:p>
            <a:r>
              <a:rPr lang="en-US" altLang="zh-CN" sz="2000" baseline="0" dirty="0">
                <a:solidFill>
                  <a:srgbClr val="FFFF00"/>
                </a:solidFill>
                <a:latin typeface="黑体" panose="02010609060101010101" pitchFamily="49" charset="-122"/>
                <a:ea typeface="黑体" panose="02010609060101010101" pitchFamily="49" charset="-122"/>
              </a:rPr>
              <a:t>3</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514" name="Rectangle 61"/>
          <p:cNvSpPr/>
          <p:nvPr/>
        </p:nvSpPr>
        <p:spPr>
          <a:xfrm>
            <a:off x="7086600" y="5638800"/>
            <a:ext cx="407988" cy="419100"/>
          </a:xfrm>
          <a:prstGeom prst="rect">
            <a:avLst/>
          </a:prstGeom>
          <a:noFill/>
          <a:ln w="9525">
            <a:noFill/>
          </a:ln>
        </p:spPr>
        <p:txBody>
          <a:bodyPr lIns="92075" tIns="46038" rIns="92075" bIns="46038" anchor="t" anchorCtr="0"/>
          <a:p>
            <a:r>
              <a:rPr lang="en-US" altLang="zh-CN" sz="2000" baseline="0" dirty="0">
                <a:solidFill>
                  <a:srgbClr val="FFFF00"/>
                </a:solidFill>
                <a:latin typeface="黑体" panose="02010609060101010101" pitchFamily="49" charset="-122"/>
                <a:ea typeface="黑体" panose="02010609060101010101" pitchFamily="49" charset="-122"/>
              </a:rPr>
              <a:t>4</a:t>
            </a:r>
            <a:endParaRPr lang="en-US" altLang="zh-CN" sz="2000" baseline="0" dirty="0">
              <a:solidFill>
                <a:srgbClr val="FFFF00"/>
              </a:solidFill>
              <a:latin typeface="黑体" panose="02010609060101010101" pitchFamily="49" charset="-122"/>
              <a:ea typeface="黑体" panose="02010609060101010101" pitchFamily="49" charset="-122"/>
            </a:endParaRPr>
          </a:p>
        </p:txBody>
      </p:sp>
      <p:sp>
        <p:nvSpPr>
          <p:cNvPr id="19515" name="Rectangle 62"/>
          <p:cNvSpPr/>
          <p:nvPr/>
        </p:nvSpPr>
        <p:spPr>
          <a:xfrm>
            <a:off x="7086600" y="6019800"/>
            <a:ext cx="407988" cy="419100"/>
          </a:xfrm>
          <a:prstGeom prst="rect">
            <a:avLst/>
          </a:prstGeom>
          <a:noFill/>
          <a:ln w="9525">
            <a:noFill/>
          </a:ln>
        </p:spPr>
        <p:txBody>
          <a:bodyPr lIns="92075" tIns="46038" rIns="92075" bIns="46038" anchor="t" anchorCtr="0"/>
          <a:p>
            <a:r>
              <a:rPr lang="en-US" altLang="zh-CN" sz="2000" baseline="0" dirty="0">
                <a:solidFill>
                  <a:srgbClr val="FFFF00"/>
                </a:solidFill>
                <a:latin typeface="黑体" panose="02010609060101010101" pitchFamily="49" charset="-122"/>
                <a:ea typeface="黑体" panose="02010609060101010101" pitchFamily="49" charset="-122"/>
              </a:rPr>
              <a:t>1</a:t>
            </a:r>
            <a:endParaRPr lang="en-US" altLang="zh-CN" sz="2000" baseline="0" dirty="0">
              <a:solidFill>
                <a:srgbClr val="FFFF00"/>
              </a:solidFill>
              <a:latin typeface="黑体" panose="02010609060101010101" pitchFamily="49" charset="-122"/>
              <a:ea typeface="黑体" panose="02010609060101010101" pitchFamily="49" charset="-122"/>
            </a:endParaRPr>
          </a:p>
        </p:txBody>
      </p:sp>
      <p:cxnSp>
        <p:nvCxnSpPr>
          <p:cNvPr id="19516" name="AutoShape 63"/>
          <p:cNvCxnSpPr/>
          <p:nvPr/>
        </p:nvCxnSpPr>
        <p:spPr>
          <a:xfrm rot="-5400000" flipV="1">
            <a:off x="6669088" y="5588000"/>
            <a:ext cx="1323975" cy="42863"/>
          </a:xfrm>
          <a:prstGeom prst="curvedConnector5">
            <a:avLst>
              <a:gd name="adj1" fmla="val 2009"/>
              <a:gd name="adj2" fmla="val -1950005"/>
              <a:gd name="adj3" fmla="val 92528"/>
            </a:avLst>
          </a:prstGeom>
          <a:ln w="28575" cap="flat" cmpd="sng">
            <a:solidFill>
              <a:schemeClr val="bg1"/>
            </a:solidFill>
            <a:prstDash val="solid"/>
            <a:round/>
            <a:headEnd type="none" w="med" len="med"/>
            <a:tailEnd type="triangle" w="med" len="med"/>
          </a:ln>
        </p:spPr>
      </p:cxnSp>
      <p:cxnSp>
        <p:nvCxnSpPr>
          <p:cNvPr id="19517" name="AutoShape 64"/>
          <p:cNvCxnSpPr>
            <a:cxnSpLocks noChangeAspect="1"/>
          </p:cNvCxnSpPr>
          <p:nvPr/>
        </p:nvCxnSpPr>
        <p:spPr>
          <a:xfrm rot="-5400000" flipH="1">
            <a:off x="7350125" y="5224463"/>
            <a:ext cx="236538" cy="146050"/>
          </a:xfrm>
          <a:prstGeom prst="curvedConnector4">
            <a:avLst>
              <a:gd name="adj1" fmla="val -12755"/>
              <a:gd name="adj2" fmla="val 227171"/>
            </a:avLst>
          </a:prstGeom>
          <a:ln w="28575" cap="flat" cmpd="sng">
            <a:solidFill>
              <a:schemeClr val="bg1"/>
            </a:solidFill>
            <a:prstDash val="solid"/>
            <a:round/>
            <a:headEnd type="none" w="med" len="med"/>
            <a:tailEnd type="triangle" w="med" len="med"/>
          </a:ln>
        </p:spPr>
      </p:cxnSp>
      <p:cxnSp>
        <p:nvCxnSpPr>
          <p:cNvPr id="19518" name="AutoShape 65"/>
          <p:cNvCxnSpPr>
            <a:cxnSpLocks noChangeAspect="1"/>
          </p:cNvCxnSpPr>
          <p:nvPr/>
        </p:nvCxnSpPr>
        <p:spPr>
          <a:xfrm rot="-5400000" flipH="1">
            <a:off x="7345363" y="5599113"/>
            <a:ext cx="234950" cy="146050"/>
          </a:xfrm>
          <a:prstGeom prst="curvedConnector4">
            <a:avLst>
              <a:gd name="adj1" fmla="val -12755"/>
              <a:gd name="adj2" fmla="val 227171"/>
            </a:avLst>
          </a:prstGeom>
          <a:ln w="28575" cap="flat" cmpd="sng">
            <a:solidFill>
              <a:schemeClr val="bg1"/>
            </a:solidFill>
            <a:prstDash val="solid"/>
            <a:round/>
            <a:headEnd type="none" w="med" len="med"/>
            <a:tailEnd type="triangle" w="med" len="med"/>
          </a:ln>
        </p:spPr>
      </p:cxnSp>
      <p:cxnSp>
        <p:nvCxnSpPr>
          <p:cNvPr id="19519" name="AutoShape 66"/>
          <p:cNvCxnSpPr>
            <a:cxnSpLocks noChangeAspect="1"/>
          </p:cNvCxnSpPr>
          <p:nvPr/>
        </p:nvCxnSpPr>
        <p:spPr>
          <a:xfrm rot="-5400000" flipH="1">
            <a:off x="7350125" y="5910263"/>
            <a:ext cx="236538" cy="146050"/>
          </a:xfrm>
          <a:prstGeom prst="curvedConnector4">
            <a:avLst>
              <a:gd name="adj1" fmla="val -12755"/>
              <a:gd name="adj2" fmla="val 227171"/>
            </a:avLst>
          </a:prstGeom>
          <a:ln w="28575" cap="flat" cmpd="sng">
            <a:solidFill>
              <a:schemeClr val="bg1"/>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E5ED7425-419F-4900-BA89-917A93D7D95E}"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408578" name="Rectangle 1026"/>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表面模型</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20483" name="Rectangle 1027"/>
          <p:cNvSpPr>
            <a:spLocks noGrp="1"/>
          </p:cNvSpPr>
          <p:nvPr>
            <p:ph idx="1" hasCustomPrompt="1"/>
          </p:nvPr>
        </p:nvSpPr>
        <p:spPr>
          <a:xfrm>
            <a:off x="685800" y="1219200"/>
            <a:ext cx="7772400" cy="4876800"/>
          </a:xfrm>
        </p:spPr>
        <p:txBody>
          <a:bodyPr wrap="square" lIns="91440" tIns="45720" rIns="91440" bIns="45720" anchor="t" anchorCtr="0"/>
          <a:p>
            <a:pPr eaLnBrk="1" hangingPunct="1"/>
            <a:r>
              <a:rPr lang="zh-CN" altLang="en-US" dirty="0"/>
              <a:t>缺点：</a:t>
            </a:r>
            <a:endParaRPr lang="zh-CN" altLang="en-US" dirty="0"/>
          </a:p>
          <a:p>
            <a:pPr eaLnBrk="1" hangingPunct="1">
              <a:buNone/>
            </a:pPr>
            <a:r>
              <a:rPr lang="zh-CN" altLang="en-US" dirty="0"/>
              <a:t>不能有效的用来表示实体</a:t>
            </a:r>
            <a:endParaRPr lang="zh-CN" altLang="en-US" dirty="0"/>
          </a:p>
          <a:p>
            <a:pPr eaLnBrk="1" hangingPunct="1"/>
            <a:r>
              <a:rPr lang="zh-CN" altLang="en-US" dirty="0"/>
              <a:t>原因：</a:t>
            </a:r>
            <a:endParaRPr lang="zh-CN" altLang="en-US" dirty="0"/>
          </a:p>
          <a:p>
            <a:pPr eaLnBrk="1" hangingPunct="1">
              <a:buNone/>
            </a:pPr>
            <a:r>
              <a:rPr lang="en-US" altLang="zh-CN" dirty="0"/>
              <a:t>1</a:t>
            </a:r>
            <a:r>
              <a:rPr lang="zh-CN" altLang="en-US" dirty="0"/>
              <a:t>、表面模型中的所有面未必形成一个封闭的边界</a:t>
            </a:r>
            <a:endParaRPr lang="zh-CN" altLang="en-US" dirty="0"/>
          </a:p>
          <a:p>
            <a:pPr eaLnBrk="1" hangingPunct="1">
              <a:buNone/>
            </a:pPr>
            <a:r>
              <a:rPr lang="en-US" altLang="zh-CN" dirty="0"/>
              <a:t>2</a:t>
            </a:r>
            <a:r>
              <a:rPr lang="zh-CN" altLang="en-US" dirty="0"/>
              <a:t>、各个面的侧向没有明确定义，即不知道实体位于面的哪一侧</a:t>
            </a:r>
            <a:endParaRPr lang="zh-CN" altLang="en-US" dirty="0"/>
          </a:p>
          <a:p>
            <a:pPr eaLnBrk="1" hangingPunct="1"/>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5246DE3-0F83-4E60-AA1E-38004B899835}"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24610"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实体模型</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21507" name="Rectangle 3"/>
          <p:cNvSpPr>
            <a:spLocks noGrp="1"/>
          </p:cNvSpPr>
          <p:nvPr>
            <p:ph idx="1" hasCustomPrompt="1"/>
          </p:nvPr>
        </p:nvSpPr>
        <p:spPr>
          <a:xfrm>
            <a:off x="685800" y="1219200"/>
            <a:ext cx="7772400" cy="4876800"/>
          </a:xfrm>
        </p:spPr>
        <p:txBody>
          <a:bodyPr wrap="square" lIns="91440" tIns="45720" rIns="91440" bIns="45720" anchor="t" anchorCtr="0"/>
          <a:p>
            <a:pPr lvl="1" eaLnBrk="1" hangingPunct="1"/>
            <a:r>
              <a:rPr lang="zh-CN" altLang="en-US" dirty="0">
                <a:latin typeface="宋体" panose="02010600030101010101" pitchFamily="2" charset="-122"/>
              </a:rPr>
              <a:t>实体模型</a:t>
            </a:r>
            <a:endParaRPr lang="zh-CN" altLang="en-US" dirty="0">
              <a:latin typeface="宋体" panose="02010600030101010101" pitchFamily="2" charset="-122"/>
            </a:endParaRPr>
          </a:p>
          <a:p>
            <a:pPr lvl="2" eaLnBrk="1" hangingPunct="1"/>
            <a:r>
              <a:rPr lang="zh-CN" altLang="en-US" dirty="0">
                <a:latin typeface="宋体" panose="02010600030101010101" pitchFamily="2" charset="-122"/>
              </a:rPr>
              <a:t>用来描述实体，主要用于</a:t>
            </a:r>
            <a:r>
              <a:rPr lang="en-US" altLang="zh-CN" dirty="0">
                <a:latin typeface="宋体" panose="02010600030101010101" pitchFamily="2" charset="-122"/>
              </a:rPr>
              <a:t>CAD/CAM</a:t>
            </a:r>
            <a:endParaRPr lang="en-US" altLang="zh-CN" dirty="0">
              <a:latin typeface="宋体" panose="02010600030101010101" pitchFamily="2" charset="-122"/>
            </a:endParaRPr>
          </a:p>
          <a:p>
            <a:pPr lvl="2" eaLnBrk="1" hangingPunct="1"/>
            <a:r>
              <a:rPr lang="zh-CN" altLang="en-US" dirty="0">
                <a:latin typeface="宋体" panose="02010600030101010101" pitchFamily="2" charset="-122"/>
              </a:rPr>
              <a:t>包含了描述一个实体所需的较多信息，如几何信息、拓扑信息，可以支持多种运算，如欧拉运算等。</a:t>
            </a:r>
            <a:endParaRPr lang="zh-CN" altLang="en-US" dirty="0">
              <a:latin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2F276597-8CA4-4E11-89E9-E1E0991885B6}"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7170" name="Rectangle 2"/>
          <p:cNvSpPr>
            <a:spLocks noGrp="1" noChangeArrowheads="1"/>
          </p:cNvSpPr>
          <p:nvPr>
            <p:ph type="title"/>
          </p:nvPr>
        </p:nvSpPr>
        <p:spPr>
          <a:xfrm>
            <a:off x="6858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表示形体的两种模型</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22531" name="Rectangle 3"/>
          <p:cNvSpPr>
            <a:spLocks noGrp="1"/>
          </p:cNvSpPr>
          <p:nvPr>
            <p:ph idx="1" hasCustomPrompt="1"/>
          </p:nvPr>
        </p:nvSpPr>
        <p:spPr>
          <a:xfrm>
            <a:off x="755650" y="1196975"/>
            <a:ext cx="7772400" cy="5181600"/>
          </a:xfrm>
        </p:spPr>
        <p:txBody>
          <a:bodyPr wrap="square" lIns="91440" tIns="45720" rIns="91440" bIns="45720" anchor="t" anchorCtr="0"/>
          <a:p>
            <a:pPr eaLnBrk="1" hangingPunct="1"/>
            <a:r>
              <a:rPr lang="zh-CN" altLang="en-US" dirty="0">
                <a:latin typeface="宋体" panose="02010600030101010101" pitchFamily="2" charset="-122"/>
                <a:ea typeface="宋体" panose="02010600030101010101" pitchFamily="2" charset="-122"/>
              </a:rPr>
              <a:t>过程模型</a:t>
            </a:r>
            <a:endParaRPr lang="zh-CN" altLang="en-US" dirty="0">
              <a:latin typeface="宋体" panose="02010600030101010101" pitchFamily="2" charset="-122"/>
              <a:ea typeface="宋体" panose="02010600030101010101" pitchFamily="2" charset="-122"/>
            </a:endParaRPr>
          </a:p>
          <a:p>
            <a:pPr lvl="1" eaLnBrk="1" hangingPunct="1"/>
            <a:r>
              <a:rPr lang="zh-CN" altLang="en-US" sz="2400" dirty="0">
                <a:latin typeface="宋体" panose="02010600030101010101" pitchFamily="2" charset="-122"/>
                <a:ea typeface="宋体" panose="02010600030101010101" pitchFamily="2" charset="-122"/>
              </a:rPr>
              <a:t>以一个过程和相应的控制参数描述</a:t>
            </a:r>
            <a:endParaRPr lang="zh-CN" altLang="en-US" sz="2400" dirty="0">
              <a:latin typeface="宋体" panose="02010600030101010101" pitchFamily="2" charset="-122"/>
              <a:ea typeface="宋体" panose="02010600030101010101" pitchFamily="2" charset="-122"/>
            </a:endParaRPr>
          </a:p>
          <a:p>
            <a:pPr lvl="1" eaLnBrk="1" hangingPunct="1"/>
            <a:r>
              <a:rPr lang="zh-CN" altLang="en-US" sz="2400" dirty="0">
                <a:latin typeface="宋体" panose="02010600030101010101" pitchFamily="2" charset="-122"/>
                <a:ea typeface="宋体" panose="02010600030101010101" pitchFamily="2" charset="-122"/>
              </a:rPr>
              <a:t>例如</a:t>
            </a:r>
            <a:endParaRPr lang="zh-CN" altLang="en-US" sz="2400" dirty="0">
              <a:latin typeface="宋体" panose="02010600030101010101" pitchFamily="2" charset="-122"/>
              <a:ea typeface="宋体" panose="02010600030101010101" pitchFamily="2" charset="-122"/>
            </a:endParaRPr>
          </a:p>
          <a:p>
            <a:pPr lvl="2" eaLnBrk="1" hangingPunct="1"/>
            <a:r>
              <a:rPr lang="zh-CN" altLang="en-US" sz="2000" dirty="0">
                <a:latin typeface="宋体" panose="02010600030101010101" pitchFamily="2" charset="-122"/>
                <a:ea typeface="宋体" panose="02010600030101010101" pitchFamily="2" charset="-122"/>
              </a:rPr>
              <a:t>用一些控制参数和一个生成规则描述的植物</a:t>
            </a:r>
            <a:endParaRPr lang="zh-CN" altLang="en-US" sz="2000" dirty="0">
              <a:latin typeface="宋体" panose="02010600030101010101" pitchFamily="2" charset="-122"/>
              <a:ea typeface="宋体" panose="02010600030101010101" pitchFamily="2" charset="-122"/>
            </a:endParaRPr>
          </a:p>
          <a:p>
            <a:pPr lvl="1" eaLnBrk="1" hangingPunct="1"/>
            <a:r>
              <a:rPr lang="zh-CN" altLang="en-US" sz="2400" dirty="0">
                <a:latin typeface="宋体" panose="02010600030101010101" pitchFamily="2" charset="-122"/>
                <a:ea typeface="宋体" panose="02010600030101010101" pitchFamily="2" charset="-122"/>
              </a:rPr>
              <a:t>以一个数据文件和一段代码的形式存在</a:t>
            </a:r>
            <a:endParaRPr lang="zh-CN" altLang="en-US" sz="2400" dirty="0">
              <a:latin typeface="宋体" panose="02010600030101010101" pitchFamily="2" charset="-122"/>
              <a:ea typeface="宋体" panose="02010600030101010101" pitchFamily="2" charset="-122"/>
            </a:endParaRPr>
          </a:p>
          <a:p>
            <a:pPr lvl="1" eaLnBrk="1" hangingPunct="1"/>
            <a:r>
              <a:rPr lang="zh-CN" altLang="en-US" sz="2400" dirty="0">
                <a:latin typeface="宋体" panose="02010600030101010101" pitchFamily="2" charset="-122"/>
                <a:ea typeface="宋体" panose="02010600030101010101" pitchFamily="2" charset="-122"/>
              </a:rPr>
              <a:t>包括</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粒子系统、</a:t>
            </a:r>
            <a:r>
              <a:rPr lang="en-US" altLang="zh-CN" sz="2400" dirty="0">
                <a:latin typeface="宋体" panose="02010600030101010101" pitchFamily="2" charset="-122"/>
                <a:ea typeface="宋体" panose="02010600030101010101" pitchFamily="2" charset="-122"/>
              </a:rPr>
              <a:t>L</a:t>
            </a:r>
            <a:r>
              <a:rPr lang="zh-CN" altLang="en-US" sz="2400" dirty="0">
                <a:latin typeface="宋体" panose="02010600030101010101" pitchFamily="2" charset="-122"/>
                <a:ea typeface="宋体" panose="02010600030101010101" pitchFamily="2" charset="-122"/>
              </a:rPr>
              <a:t>系统、迭代函数系统等</a:t>
            </a:r>
            <a:endParaRPr lang="zh-CN" alt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87EA488E-74F3-4830-9066-760C2A10F14C}"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14370" name="Rectangle 2"/>
          <p:cNvSpPr>
            <a:spLocks noGrp="1" noChangeArrowheads="1"/>
          </p:cNvSpPr>
          <p:nvPr>
            <p:ph type="title"/>
          </p:nvPr>
        </p:nvSpPr>
        <p:spPr>
          <a:xfrm>
            <a:off x="1219200" y="0"/>
            <a:ext cx="7239000" cy="9906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引  言</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5123" name="Rectangle 3"/>
          <p:cNvSpPr>
            <a:spLocks noGrp="1"/>
          </p:cNvSpPr>
          <p:nvPr>
            <p:ph idx="1" hasCustomPrompt="1"/>
          </p:nvPr>
        </p:nvSpPr>
        <p:spPr>
          <a:xfrm>
            <a:off x="685800" y="1219200"/>
            <a:ext cx="7772400" cy="4876800"/>
          </a:xfrm>
        </p:spPr>
        <p:txBody>
          <a:bodyPr wrap="square" lIns="91440" tIns="45720" rIns="91440" bIns="45720" anchor="t" anchorCtr="0"/>
          <a:p>
            <a:pPr eaLnBrk="1" hangingPunct="1">
              <a:lnSpc>
                <a:spcPct val="110000"/>
              </a:lnSpc>
            </a:pP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三维图形在科学研究和工程技术中有着广泛的应用。在</a:t>
            </a:r>
            <a:r>
              <a:rPr lang="en-US" altLang="zh-CN" sz="2000" dirty="0">
                <a:latin typeface="宋体" panose="02010600030101010101" pitchFamily="2" charset="-122"/>
                <a:ea typeface="宋体" panose="02010600030101010101" pitchFamily="2" charset="-122"/>
              </a:rPr>
              <a:t>CAD</a:t>
            </a:r>
            <a:r>
              <a:rPr lang="zh-CN" altLang="en-US" sz="2000" dirty="0">
                <a:latin typeface="宋体" panose="02010600030101010101" pitchFamily="2" charset="-122"/>
                <a:ea typeface="宋体" panose="02010600030101010101" pitchFamily="2" charset="-122"/>
              </a:rPr>
              <a:t>中，需要对所设计的产品从不同的角度进行审视。计算机几何造型就是用计算机系统来表示、控制、分析和输出三维形体。所以几何造型是计算机图形学中一个十分重要的应用领域，它是</a:t>
            </a:r>
            <a:r>
              <a:rPr lang="en-US" altLang="zh-CN" sz="2000" dirty="0">
                <a:latin typeface="宋体" panose="02010600030101010101" pitchFamily="2" charset="-122"/>
                <a:ea typeface="宋体" panose="02010600030101010101" pitchFamily="2" charset="-122"/>
              </a:rPr>
              <a:t>CAD/CAM</a:t>
            </a:r>
            <a:r>
              <a:rPr lang="zh-CN" altLang="en-US" sz="2000" dirty="0">
                <a:latin typeface="宋体" panose="02010600030101010101" pitchFamily="2" charset="-122"/>
                <a:ea typeface="宋体" panose="02010600030101010101" pitchFamily="2" charset="-122"/>
              </a:rPr>
              <a:t>和</a:t>
            </a:r>
            <a:r>
              <a:rPr lang="en-US" altLang="zh-CN" sz="2000" dirty="0">
                <a:latin typeface="宋体" panose="02010600030101010101" pitchFamily="2" charset="-122"/>
                <a:ea typeface="宋体" panose="02010600030101010101" pitchFamily="2" charset="-122"/>
              </a:rPr>
              <a:t>CIMS</a:t>
            </a:r>
            <a:r>
              <a:rPr lang="zh-CN" altLang="en-US" sz="2000" dirty="0">
                <a:latin typeface="宋体" panose="02010600030101010101" pitchFamily="2" charset="-122"/>
                <a:ea typeface="宋体" panose="02010600030101010101" pitchFamily="2" charset="-122"/>
              </a:rPr>
              <a:t>系统的核心技术，也是用来实现计算机辅助设计的基本手段。几何造型的功能：</a:t>
            </a:r>
            <a:endParaRPr lang="zh-CN" altLang="en-US" sz="2000" dirty="0">
              <a:latin typeface="宋体" panose="02010600030101010101" pitchFamily="2" charset="-122"/>
              <a:ea typeface="宋体" panose="02010600030101010101" pitchFamily="2" charset="-122"/>
            </a:endParaRPr>
          </a:p>
          <a:p>
            <a:pPr lvl="1" eaLnBrk="1" hangingPunct="1">
              <a:lnSpc>
                <a:spcPct val="110000"/>
              </a:lnSpc>
            </a:pPr>
            <a:r>
              <a:rPr lang="zh-CN" altLang="en-US" sz="2000" dirty="0">
                <a:latin typeface="宋体" panose="02010600030101010101" pitchFamily="2" charset="-122"/>
                <a:ea typeface="宋体" panose="02010600030101010101" pitchFamily="2" charset="-122"/>
              </a:rPr>
              <a:t>形体输入，即把形体从用户格式转换成计算机内部格式；</a:t>
            </a:r>
            <a:endParaRPr lang="zh-CN" altLang="en-US" sz="2000" dirty="0">
              <a:latin typeface="宋体" panose="02010600030101010101" pitchFamily="2" charset="-122"/>
              <a:ea typeface="宋体" panose="02010600030101010101" pitchFamily="2" charset="-122"/>
            </a:endParaRPr>
          </a:p>
          <a:p>
            <a:pPr lvl="1" eaLnBrk="1" hangingPunct="1">
              <a:lnSpc>
                <a:spcPct val="110000"/>
              </a:lnSpc>
            </a:pPr>
            <a:r>
              <a:rPr lang="zh-CN" altLang="en-US" sz="2000" dirty="0">
                <a:latin typeface="宋体" panose="02010600030101010101" pitchFamily="2" charset="-122"/>
                <a:ea typeface="宋体" panose="02010600030101010101" pitchFamily="2" charset="-122"/>
              </a:rPr>
              <a:t>图形数据的存储和管理；</a:t>
            </a:r>
            <a:endParaRPr lang="zh-CN" altLang="en-US" sz="2000" dirty="0">
              <a:latin typeface="宋体" panose="02010600030101010101" pitchFamily="2" charset="-122"/>
              <a:ea typeface="宋体" panose="02010600030101010101" pitchFamily="2" charset="-122"/>
            </a:endParaRPr>
          </a:p>
          <a:p>
            <a:pPr lvl="1" eaLnBrk="1" hangingPunct="1">
              <a:lnSpc>
                <a:spcPct val="110000"/>
              </a:lnSpc>
            </a:pPr>
            <a:r>
              <a:rPr lang="zh-CN" altLang="en-US" sz="2000" dirty="0">
                <a:latin typeface="宋体" panose="02010600030101010101" pitchFamily="2" charset="-122"/>
                <a:ea typeface="宋体" panose="02010600030101010101" pitchFamily="2" charset="-122"/>
              </a:rPr>
              <a:t>图形控制，如对形体进行平移、缩放、旋转等几何变换；</a:t>
            </a:r>
            <a:endParaRPr lang="zh-CN" altLang="en-US" sz="2000" dirty="0">
              <a:latin typeface="宋体" panose="02010600030101010101" pitchFamily="2" charset="-122"/>
              <a:ea typeface="宋体" panose="02010600030101010101" pitchFamily="2" charset="-122"/>
            </a:endParaRPr>
          </a:p>
          <a:p>
            <a:pPr lvl="1" eaLnBrk="1" hangingPunct="1">
              <a:lnSpc>
                <a:spcPct val="110000"/>
              </a:lnSpc>
            </a:pPr>
            <a:r>
              <a:rPr lang="zh-CN" altLang="en-US" sz="2000" dirty="0">
                <a:latin typeface="宋体" panose="02010600030101010101" pitchFamily="2" charset="-122"/>
                <a:ea typeface="宋体" panose="02010600030101010101" pitchFamily="2" charset="-122"/>
              </a:rPr>
              <a:t>图形修改，如应用集合运算、欧拉运算、有理</a:t>
            </a:r>
            <a:r>
              <a:rPr lang="en-US" altLang="zh-CN" sz="2000" dirty="0">
                <a:latin typeface="宋体" panose="02010600030101010101" pitchFamily="2" charset="-122"/>
                <a:ea typeface="宋体" panose="02010600030101010101" pitchFamily="2" charset="-122"/>
              </a:rPr>
              <a:t>B</a:t>
            </a:r>
            <a:r>
              <a:rPr lang="zh-CN" altLang="en-US" sz="2000" dirty="0">
                <a:latin typeface="宋体" panose="02010600030101010101" pitchFamily="2" charset="-122"/>
                <a:ea typeface="宋体" panose="02010600030101010101" pitchFamily="2" charset="-122"/>
              </a:rPr>
              <a:t>样条操作及其交互手段实现对形体局部或整体修改；</a:t>
            </a:r>
            <a:endParaRPr lang="zh-CN" altLang="en-US" sz="2000" dirty="0">
              <a:latin typeface="宋体" panose="02010600030101010101" pitchFamily="2" charset="-122"/>
              <a:ea typeface="宋体" panose="02010600030101010101" pitchFamily="2" charset="-122"/>
            </a:endParaRPr>
          </a:p>
          <a:p>
            <a:pPr lvl="1" eaLnBrk="1" hangingPunct="1">
              <a:lnSpc>
                <a:spcPct val="110000"/>
              </a:lnSpc>
            </a:pPr>
            <a:r>
              <a:rPr lang="zh-CN" altLang="en-US" sz="2000" dirty="0">
                <a:latin typeface="宋体" panose="02010600030101010101" pitchFamily="2" charset="-122"/>
                <a:ea typeface="宋体" panose="02010600030101010101" pitchFamily="2" charset="-122"/>
              </a:rPr>
              <a:t>图形分析，如形体的容差分析，物质特性分析等；</a:t>
            </a:r>
            <a:endParaRPr lang="zh-CN" altLang="en-US" sz="2000" dirty="0">
              <a:latin typeface="宋体" panose="02010600030101010101" pitchFamily="2" charset="-122"/>
              <a:ea typeface="宋体" panose="02010600030101010101" pitchFamily="2" charset="-122"/>
            </a:endParaRPr>
          </a:p>
          <a:p>
            <a:pPr lvl="1" eaLnBrk="1" hangingPunct="1">
              <a:lnSpc>
                <a:spcPct val="110000"/>
              </a:lnSpc>
            </a:pPr>
            <a:r>
              <a:rPr lang="zh-CN" altLang="en-US" sz="2000" dirty="0">
                <a:latin typeface="宋体" panose="02010600030101010101" pitchFamily="2" charset="-122"/>
                <a:ea typeface="宋体" panose="02010600030101010101" pitchFamily="2" charset="-122"/>
              </a:rPr>
              <a:t>图形显示输出，如消隐、光照、颜色的控制等；</a:t>
            </a:r>
            <a:endParaRPr lang="zh-CN" altLang="en-US" sz="2000" dirty="0">
              <a:latin typeface="宋体" panose="02010600030101010101" pitchFamily="2" charset="-122"/>
              <a:ea typeface="宋体" panose="02010600030101010101" pitchFamily="2" charset="-122"/>
            </a:endParaRPr>
          </a:p>
          <a:p>
            <a:pPr lvl="1" eaLnBrk="1" hangingPunct="1">
              <a:lnSpc>
                <a:spcPct val="110000"/>
              </a:lnSpc>
            </a:pPr>
            <a:r>
              <a:rPr lang="zh-CN" altLang="en-US" sz="2000" dirty="0">
                <a:latin typeface="宋体" panose="02010600030101010101" pitchFamily="2" charset="-122"/>
                <a:ea typeface="宋体" panose="02010600030101010101" pitchFamily="2" charset="-122"/>
              </a:rPr>
              <a:t>询问形体的属性及其有关参数</a:t>
            </a:r>
            <a:endParaRPr lang="zh-CN" altLang="en-US" sz="2000" dirty="0">
              <a:latin typeface="宋体" panose="02010600030101010101" pitchFamily="2" charset="-122"/>
              <a:ea typeface="宋体" panose="02010600030101010101" pitchFamily="2" charset="-122"/>
            </a:endParaRPr>
          </a:p>
          <a:p>
            <a:pPr eaLnBrk="1" hangingPunct="1">
              <a:lnSpc>
                <a:spcPct val="90000"/>
              </a:lnSpc>
            </a:pPr>
            <a:endParaRPr lang="en-US" altLang="zh-CN" sz="2800" dirty="0">
              <a:latin typeface="宋体" panose="02010600030101010101" pitchFamily="2" charset="-122"/>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142DFAD-DB9F-4BEC-86DF-02B07AAC5D9F}"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8194" name="Rectangle 2"/>
          <p:cNvSpPr>
            <a:spLocks noGrp="1" noChangeArrowheads="1"/>
          </p:cNvSpPr>
          <p:nvPr>
            <p:ph type="title"/>
          </p:nvPr>
        </p:nvSpPr>
        <p:spPr>
          <a:xfrm>
            <a:off x="6858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表示形体的两种模型</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23555" name="Rectangle 3"/>
          <p:cNvSpPr>
            <a:spLocks noGrp="1"/>
          </p:cNvSpPr>
          <p:nvPr>
            <p:ph idx="1" hasCustomPrompt="1"/>
          </p:nvPr>
        </p:nvSpPr>
        <p:spPr>
          <a:xfrm>
            <a:off x="684213" y="692150"/>
            <a:ext cx="7772400" cy="5257800"/>
          </a:xfrm>
        </p:spPr>
        <p:txBody>
          <a:bodyPr wrap="square" lIns="91440" tIns="45720" rIns="91440" bIns="45720" anchor="t" anchorCtr="0"/>
          <a:p>
            <a:pPr eaLnBrk="1" hangingPunct="1"/>
            <a:r>
              <a:rPr lang="zh-CN" altLang="en-US" dirty="0">
                <a:latin typeface="宋体" panose="02010600030101010101" pitchFamily="2" charset="-122"/>
              </a:rPr>
              <a:t>模型分类</a:t>
            </a:r>
            <a:endParaRPr lang="zh-CN" altLang="en-US" dirty="0">
              <a:latin typeface="宋体" panose="02010600030101010101" pitchFamily="2" charset="-122"/>
            </a:endParaRPr>
          </a:p>
        </p:txBody>
      </p:sp>
      <p:pic>
        <p:nvPicPr>
          <p:cNvPr id="23556" name="Picture 4" descr="2p20"/>
          <p:cNvPicPr>
            <a:picLocks noChangeAspect="1"/>
          </p:cNvPicPr>
          <p:nvPr/>
        </p:nvPicPr>
        <p:blipFill>
          <a:blip r:embed="rId1"/>
          <a:stretch>
            <a:fillRect/>
          </a:stretch>
        </p:blipFill>
        <p:spPr>
          <a:xfrm>
            <a:off x="1066800" y="1524000"/>
            <a:ext cx="6618288" cy="4727575"/>
          </a:xfrm>
          <a:prstGeom prst="rect">
            <a:avLst/>
          </a:prstGeom>
          <a:noFill/>
          <a:ln w="9525" cap="flat" cmpd="sng">
            <a:solidFill>
              <a:schemeClr val="tx1"/>
            </a:solidFill>
            <a:prstDash val="solid"/>
            <a:miter/>
            <a:headEnd type="none" w="med" len="med"/>
            <a:tailEnd type="none" w="med" len="me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2F9D3EF9-9BE7-45A3-BD87-146D096EC78A}"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1506" name="Rectangle 2"/>
          <p:cNvSpPr>
            <a:spLocks noGrp="1" noChangeArrowheads="1"/>
          </p:cNvSpPr>
          <p:nvPr>
            <p:ph type="title"/>
          </p:nvPr>
        </p:nvSpPr>
        <p:spPr>
          <a:xfrm>
            <a:off x="6858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实体的定义</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24579" name="Rectangle 3"/>
          <p:cNvSpPr>
            <a:spLocks noGrp="1"/>
          </p:cNvSpPr>
          <p:nvPr>
            <p:ph idx="1" hasCustomPrompt="1"/>
          </p:nvPr>
        </p:nvSpPr>
        <p:spPr>
          <a:xfrm>
            <a:off x="684213" y="1196975"/>
            <a:ext cx="7772400" cy="5334000"/>
          </a:xfrm>
        </p:spPr>
        <p:txBody>
          <a:bodyPr wrap="square" lIns="91440" tIns="45720" rIns="91440" bIns="45720" anchor="t" anchorCtr="0"/>
          <a:p>
            <a:pPr eaLnBrk="1" hangingPunct="1"/>
            <a:r>
              <a:rPr lang="zh-CN" altLang="en-US" dirty="0">
                <a:latin typeface="宋体" panose="02010600030101010101" pitchFamily="2" charset="-122"/>
              </a:rPr>
              <a:t>有效实体的定义</a:t>
            </a:r>
            <a:endParaRPr lang="zh-CN" altLang="en-US" dirty="0">
              <a:latin typeface="宋体" panose="02010600030101010101" pitchFamily="2" charset="-122"/>
            </a:endParaRPr>
          </a:p>
          <a:p>
            <a:pPr lvl="1" eaLnBrk="1" hangingPunct="1"/>
            <a:r>
              <a:rPr lang="zh-CN" altLang="en-US" dirty="0">
                <a:latin typeface="宋体" panose="02010600030101010101" pitchFamily="2" charset="-122"/>
              </a:rPr>
              <a:t>具有一定的形状</a:t>
            </a:r>
            <a:endParaRPr lang="zh-CN" altLang="en-US" dirty="0">
              <a:latin typeface="宋体" panose="02010600030101010101" pitchFamily="2" charset="-122"/>
            </a:endParaRPr>
          </a:p>
          <a:p>
            <a:pPr lvl="1" eaLnBrk="1" hangingPunct="1"/>
            <a:r>
              <a:rPr lang="zh-CN" altLang="en-US" dirty="0">
                <a:latin typeface="宋体" panose="02010600030101010101" pitchFamily="2" charset="-122"/>
              </a:rPr>
              <a:t>具有封闭的边界（表面</a:t>
            </a:r>
            <a:r>
              <a:rPr lang="en-US" altLang="zh-CN" dirty="0">
                <a:latin typeface="宋体" panose="02010600030101010101" pitchFamily="2" charset="-122"/>
              </a:rPr>
              <a:t>)</a:t>
            </a:r>
            <a:endParaRPr lang="en-US" altLang="zh-CN" dirty="0">
              <a:latin typeface="宋体" panose="02010600030101010101" pitchFamily="2" charset="-122"/>
            </a:endParaRPr>
          </a:p>
          <a:p>
            <a:pPr lvl="1" eaLnBrk="1" hangingPunct="1"/>
            <a:r>
              <a:rPr lang="zh-CN" altLang="en-US" dirty="0">
                <a:latin typeface="宋体" panose="02010600030101010101" pitchFamily="2" charset="-122"/>
              </a:rPr>
              <a:t>内部连通</a:t>
            </a:r>
            <a:endParaRPr lang="zh-CN" altLang="en-US" dirty="0">
              <a:latin typeface="宋体" panose="02010600030101010101" pitchFamily="2" charset="-122"/>
            </a:endParaRPr>
          </a:p>
          <a:p>
            <a:pPr lvl="1" eaLnBrk="1" hangingPunct="1"/>
            <a:r>
              <a:rPr lang="zh-CN" altLang="en-US" dirty="0">
                <a:latin typeface="宋体" panose="02010600030101010101" pitchFamily="2" charset="-122"/>
              </a:rPr>
              <a:t>占据有限的空间</a:t>
            </a:r>
            <a:endParaRPr lang="zh-CN" altLang="en-US" dirty="0">
              <a:latin typeface="宋体" panose="02010600030101010101" pitchFamily="2" charset="-122"/>
            </a:endParaRPr>
          </a:p>
          <a:p>
            <a:pPr lvl="1" eaLnBrk="1" hangingPunct="1"/>
            <a:r>
              <a:rPr lang="zh-CN" altLang="en-US" dirty="0">
                <a:latin typeface="宋体" panose="02010600030101010101" pitchFamily="2" charset="-122"/>
              </a:rPr>
              <a:t>经过运算后，仍然是有效的物体</a:t>
            </a:r>
            <a:endParaRPr lang="zh-CN" altLang="en-US" dirty="0">
              <a:latin typeface="宋体" panose="02010600030101010101" pitchFamily="2" charset="-122"/>
            </a:endParaRPr>
          </a:p>
          <a:p>
            <a:pPr eaLnBrk="1" hangingPunct="1"/>
            <a:endParaRPr lang="en-US" altLang="zh-CN" dirty="0">
              <a:latin typeface="宋体" panose="02010600030101010101" pitchFamily="2" charset="-122"/>
            </a:endParaRPr>
          </a:p>
        </p:txBody>
      </p:sp>
      <p:pic>
        <p:nvPicPr>
          <p:cNvPr id="24580" name="Picture 4" descr="9P1"/>
          <p:cNvPicPr>
            <a:picLocks noChangeAspect="1"/>
          </p:cNvPicPr>
          <p:nvPr/>
        </p:nvPicPr>
        <p:blipFill>
          <a:blip r:embed="rId1">
            <a:lum contrast="100000"/>
          </a:blip>
          <a:stretch>
            <a:fillRect/>
          </a:stretch>
        </p:blipFill>
        <p:spPr>
          <a:xfrm>
            <a:off x="6172200" y="1143000"/>
            <a:ext cx="2743200" cy="1970088"/>
          </a:xfrm>
          <a:prstGeom prst="rect">
            <a:avLst/>
          </a:prstGeom>
          <a:noFill/>
          <a:ln w="9525" cap="flat" cmpd="sng">
            <a:solidFill>
              <a:schemeClr val="tx1"/>
            </a:solidFill>
            <a:prstDash val="solid"/>
            <a:miter/>
            <a:headEnd type="none" w="med" len="med"/>
            <a:tailEnd type="none" w="med" len="me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A668384-5DAB-48C3-950D-6AA859B3E688}"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69666"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实体的定义</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25603" name="Rectangle 3"/>
          <p:cNvSpPr>
            <a:spLocks noGrp="1"/>
          </p:cNvSpPr>
          <p:nvPr>
            <p:ph idx="1" hasCustomPrompt="1"/>
          </p:nvPr>
        </p:nvSpPr>
        <p:spPr>
          <a:xfrm>
            <a:off x="685800" y="1219200"/>
            <a:ext cx="7772400" cy="4876800"/>
          </a:xfrm>
        </p:spPr>
        <p:txBody>
          <a:bodyPr wrap="square" lIns="91440" tIns="45720" rIns="91440" bIns="45720" anchor="t" anchorCtr="0"/>
          <a:p>
            <a:pPr eaLnBrk="1" hangingPunct="1"/>
            <a:r>
              <a:rPr lang="zh-CN" altLang="en-US" dirty="0"/>
              <a:t>将三维物体看做一个点集，它由内点和边界点共同组成。</a:t>
            </a:r>
            <a:endParaRPr lang="zh-CN" altLang="en-US" dirty="0"/>
          </a:p>
          <a:p>
            <a:pPr eaLnBrk="1" hangingPunct="1"/>
            <a:r>
              <a:rPr lang="zh-CN" altLang="en-US" dirty="0"/>
              <a:t>内点：具有完全包含于该点集的充分小的邻域</a:t>
            </a:r>
            <a:endParaRPr lang="zh-CN" altLang="en-US" dirty="0"/>
          </a:p>
          <a:p>
            <a:pPr eaLnBrk="1" hangingPunct="1"/>
            <a:r>
              <a:rPr lang="zh-CN" altLang="en-US" dirty="0"/>
              <a:t>边界点：不具有内点性质的点集</a:t>
            </a:r>
            <a:endParaRPr lang="zh-CN" altLang="en-US" dirty="0"/>
          </a:p>
          <a:p>
            <a:pPr eaLnBrk="1" hangingPunct="1"/>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F2A27E2B-9865-43A3-B345-DD37DE3E1871}"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3554" name="Rectangle 2"/>
          <p:cNvSpPr>
            <a:spLocks noGrp="1" noChangeArrowheads="1"/>
          </p:cNvSpPr>
          <p:nvPr>
            <p:ph type="title"/>
          </p:nvPr>
        </p:nvSpPr>
        <p:spPr>
          <a:xfrm>
            <a:off x="6858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实体的定义</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26627" name="Rectangle 3"/>
          <p:cNvSpPr>
            <a:spLocks noGrp="1"/>
          </p:cNvSpPr>
          <p:nvPr>
            <p:ph idx="1" hasCustomPrompt="1"/>
          </p:nvPr>
        </p:nvSpPr>
        <p:spPr>
          <a:xfrm>
            <a:off x="685800" y="838200"/>
            <a:ext cx="7772400" cy="5257800"/>
          </a:xfrm>
        </p:spPr>
        <p:txBody>
          <a:bodyPr wrap="square" lIns="91440" tIns="45720" rIns="91440" bIns="45720" anchor="t" anchorCtr="0"/>
          <a:p>
            <a:pPr eaLnBrk="1" hangingPunct="1">
              <a:buNone/>
            </a:pPr>
            <a:r>
              <a:rPr lang="en-US" altLang="zh-CN" dirty="0">
                <a:latin typeface="宋体" panose="02010600030101010101" pitchFamily="2" charset="-122"/>
              </a:rPr>
              <a:t>  </a:t>
            </a:r>
            <a:endParaRPr lang="en-US" altLang="zh-CN" dirty="0">
              <a:latin typeface="宋体" panose="02010600030101010101" pitchFamily="2" charset="-122"/>
            </a:endParaRPr>
          </a:p>
          <a:p>
            <a:pPr eaLnBrk="1" hangingPunct="1">
              <a:buNone/>
            </a:pPr>
            <a:r>
              <a:rPr lang="en-US" altLang="zh-CN" dirty="0">
                <a:latin typeface="宋体" panose="02010600030101010101" pitchFamily="2" charset="-122"/>
              </a:rPr>
              <a:t>A</a:t>
            </a:r>
            <a:r>
              <a:rPr lang="zh-CN" altLang="en-US" dirty="0">
                <a:latin typeface="宋体" panose="02010600030101010101" pitchFamily="2" charset="-122"/>
              </a:rPr>
              <a:t>是一个点集，定义点集的正则运算如下：</a:t>
            </a:r>
            <a:endParaRPr lang="zh-CN" altLang="en-US" dirty="0">
              <a:latin typeface="宋体" panose="02010600030101010101" pitchFamily="2" charset="-122"/>
            </a:endParaRPr>
          </a:p>
          <a:p>
            <a:pPr eaLnBrk="1" hangingPunct="1"/>
            <a:r>
              <a:rPr lang="en-US" altLang="zh-CN" dirty="0">
                <a:latin typeface="宋体" panose="02010600030101010101" pitchFamily="2" charset="-122"/>
              </a:rPr>
              <a:t>i</a:t>
            </a:r>
            <a:r>
              <a:rPr lang="zh-CN" altLang="en-US" dirty="0">
                <a:latin typeface="宋体" panose="02010600030101010101" pitchFamily="2" charset="-122"/>
              </a:rPr>
              <a:t>：取内点运算</a:t>
            </a:r>
            <a:endParaRPr lang="zh-CN" altLang="en-US" dirty="0">
              <a:latin typeface="宋体" panose="02010600030101010101" pitchFamily="2" charset="-122"/>
            </a:endParaRPr>
          </a:p>
          <a:p>
            <a:pPr eaLnBrk="1" hangingPunct="1"/>
            <a:r>
              <a:rPr lang="en-US" altLang="zh-CN" dirty="0">
                <a:latin typeface="宋体" panose="02010600030101010101" pitchFamily="2" charset="-122"/>
              </a:rPr>
              <a:t>c: </a:t>
            </a:r>
            <a:r>
              <a:rPr lang="zh-CN" altLang="en-US" dirty="0">
                <a:latin typeface="宋体" panose="02010600030101010101" pitchFamily="2" charset="-122"/>
              </a:rPr>
              <a:t>取闭包运算</a:t>
            </a:r>
            <a:endParaRPr lang="zh-CN" altLang="en-US" dirty="0">
              <a:latin typeface="宋体" panose="02010600030101010101" pitchFamily="2" charset="-122"/>
            </a:endParaRPr>
          </a:p>
          <a:p>
            <a:pPr eaLnBrk="1" hangingPunct="1"/>
            <a:r>
              <a:rPr lang="zh-CN" altLang="en-US" dirty="0">
                <a:latin typeface="宋体" panose="02010600030101010101" pitchFamily="2" charset="-122"/>
              </a:rPr>
              <a:t>正则运算</a:t>
            </a:r>
            <a:r>
              <a:rPr lang="en-US" altLang="zh-CN" dirty="0">
                <a:latin typeface="宋体" panose="02010600030101010101" pitchFamily="2" charset="-122"/>
              </a:rPr>
              <a:t>r</a:t>
            </a:r>
            <a:endParaRPr lang="en-US" altLang="zh-CN" dirty="0">
              <a:latin typeface="宋体" panose="02010600030101010101" pitchFamily="2" charset="-122"/>
            </a:endParaRPr>
          </a:p>
          <a:p>
            <a:pPr eaLnBrk="1" hangingPunct="1"/>
            <a:r>
              <a:rPr lang="en-US" altLang="zh-CN" dirty="0">
                <a:latin typeface="宋体" panose="02010600030101010101" pitchFamily="2" charset="-122"/>
              </a:rPr>
              <a:t>i  A</a:t>
            </a:r>
            <a:r>
              <a:rPr lang="zh-CN" altLang="en-US" dirty="0">
                <a:latin typeface="宋体" panose="02010600030101010101" pitchFamily="2" charset="-122"/>
              </a:rPr>
              <a:t>：</a:t>
            </a:r>
            <a:r>
              <a:rPr lang="en-US" altLang="zh-CN" dirty="0">
                <a:latin typeface="宋体" panose="02010600030101010101" pitchFamily="2" charset="-122"/>
              </a:rPr>
              <a:t>A</a:t>
            </a:r>
            <a:r>
              <a:rPr lang="zh-CN" altLang="en-US" dirty="0">
                <a:latin typeface="宋体" panose="02010600030101010101" pitchFamily="2" charset="-122"/>
              </a:rPr>
              <a:t>的全体内点组成的集合，称为</a:t>
            </a:r>
            <a:r>
              <a:rPr lang="en-US" altLang="zh-CN" dirty="0">
                <a:latin typeface="宋体" panose="02010600030101010101" pitchFamily="2" charset="-122"/>
              </a:rPr>
              <a:t>A</a:t>
            </a:r>
            <a:r>
              <a:rPr lang="zh-CN" altLang="en-US" dirty="0">
                <a:latin typeface="宋体" panose="02010600030101010101" pitchFamily="2" charset="-122"/>
              </a:rPr>
              <a:t>的内部</a:t>
            </a:r>
            <a:endParaRPr lang="zh-CN" altLang="en-US" dirty="0">
              <a:latin typeface="宋体" panose="02010600030101010101" pitchFamily="2" charset="-122"/>
            </a:endParaRPr>
          </a:p>
          <a:p>
            <a:pPr eaLnBrk="1" hangingPunct="1"/>
            <a:r>
              <a:rPr lang="en-US" altLang="zh-CN" dirty="0">
                <a:latin typeface="宋体" panose="02010600030101010101" pitchFamily="2" charset="-122"/>
              </a:rPr>
              <a:t>c  i  A</a:t>
            </a:r>
            <a:r>
              <a:rPr lang="zh-CN" altLang="en-US" dirty="0">
                <a:latin typeface="宋体" panose="02010600030101010101" pitchFamily="2" charset="-122"/>
              </a:rPr>
              <a:t>为</a:t>
            </a:r>
            <a:r>
              <a:rPr lang="en-US" altLang="zh-CN" dirty="0">
                <a:latin typeface="宋体" panose="02010600030101010101" pitchFamily="2" charset="-122"/>
              </a:rPr>
              <a:t>A</a:t>
            </a:r>
            <a:r>
              <a:rPr lang="zh-CN" altLang="en-US" dirty="0">
                <a:latin typeface="宋体" panose="02010600030101010101" pitchFamily="2" charset="-122"/>
              </a:rPr>
              <a:t>的内部的闭包的运算，是</a:t>
            </a:r>
            <a:endParaRPr lang="zh-CN" altLang="en-US" dirty="0">
              <a:latin typeface="宋体" panose="02010600030101010101" pitchFamily="2" charset="-122"/>
            </a:endParaRPr>
          </a:p>
          <a:p>
            <a:pPr eaLnBrk="1" hangingPunct="1">
              <a:buNone/>
            </a:pPr>
            <a:r>
              <a:rPr lang="en-US" altLang="zh-CN" dirty="0">
                <a:latin typeface="宋体" panose="02010600030101010101" pitchFamily="2" charset="-122"/>
              </a:rPr>
              <a:t>i  A</a:t>
            </a:r>
            <a:r>
              <a:rPr lang="zh-CN" altLang="en-US" dirty="0">
                <a:latin typeface="宋体" panose="02010600030101010101" pitchFamily="2" charset="-122"/>
              </a:rPr>
              <a:t>与其边界点的并集。</a:t>
            </a:r>
            <a:endParaRPr lang="zh-CN" altLang="en-US" dirty="0">
              <a:latin typeface="宋体" panose="02010600030101010101" pitchFamily="2" charset="-122"/>
            </a:endParaRPr>
          </a:p>
          <a:p>
            <a:pPr eaLnBrk="1" hangingPunct="1"/>
            <a:endParaRPr lang="en-US" altLang="zh-CN" dirty="0">
              <a:latin typeface="宋体" panose="02010600030101010101" pitchFamily="2" charset="-122"/>
            </a:endParaRPr>
          </a:p>
        </p:txBody>
      </p:sp>
      <p:graphicFrame>
        <p:nvGraphicFramePr>
          <p:cNvPr id="26628" name="Object 4"/>
          <p:cNvGraphicFramePr>
            <a:graphicFrameLocks noChangeAspect="1"/>
          </p:cNvGraphicFramePr>
          <p:nvPr/>
        </p:nvGraphicFramePr>
        <p:xfrm>
          <a:off x="3124200" y="3200400"/>
          <a:ext cx="2971800" cy="600075"/>
        </p:xfrm>
        <a:graphic>
          <a:graphicData uri="http://schemas.openxmlformats.org/presentationml/2006/ole">
            <mc:AlternateContent xmlns:mc="http://schemas.openxmlformats.org/markup-compatibility/2006">
              <mc:Choice xmlns:v="urn:schemas-microsoft-com:vml" Requires="v">
                <p:oleObj spid="_x0000_s3076" name="" r:id="rId1" imgW="926465" imgH="177800" progId="Equation.3">
                  <p:embed/>
                </p:oleObj>
              </mc:Choice>
              <mc:Fallback>
                <p:oleObj name="" r:id="rId1" imgW="926465" imgH="177800" progId="Equation.3">
                  <p:embed/>
                  <p:pic>
                    <p:nvPicPr>
                      <p:cNvPr id="0" name="图片 3075"/>
                      <p:cNvPicPr/>
                      <p:nvPr/>
                    </p:nvPicPr>
                    <p:blipFill>
                      <a:blip r:embed="rId2"/>
                      <a:stretch>
                        <a:fillRect/>
                      </a:stretch>
                    </p:blipFill>
                    <p:spPr>
                      <a:xfrm>
                        <a:off x="3124200" y="3200400"/>
                        <a:ext cx="2971800" cy="600075"/>
                      </a:xfrm>
                      <a:prstGeom prst="rect">
                        <a:avLst/>
                      </a:prstGeom>
                      <a:solidFill>
                        <a:schemeClr val="bg1"/>
                      </a:solidFill>
                      <a:ln w="38100">
                        <a:noFill/>
                        <a:miter/>
                      </a:ln>
                    </p:spPr>
                  </p:pic>
                </p:oleObj>
              </mc:Fallback>
            </mc:AlternateContent>
          </a:graphicData>
        </a:graphic>
      </p:graphicFrame>
      <p:graphicFrame>
        <p:nvGraphicFramePr>
          <p:cNvPr id="26629" name="Object 9"/>
          <p:cNvGraphicFramePr>
            <a:graphicFrameLocks noChangeAspect="1"/>
          </p:cNvGraphicFramePr>
          <p:nvPr/>
        </p:nvGraphicFramePr>
        <p:xfrm>
          <a:off x="1371600" y="3962400"/>
          <a:ext cx="285750" cy="285750"/>
        </p:xfrm>
        <a:graphic>
          <a:graphicData uri="http://schemas.openxmlformats.org/presentationml/2006/ole">
            <mc:AlternateContent xmlns:mc="http://schemas.openxmlformats.org/markup-compatibility/2006">
              <mc:Choice xmlns:v="urn:schemas-microsoft-com:vml" Requires="v">
                <p:oleObj spid="_x0000_s3077" name="" r:id="rId3" imgW="114300" imgH="114300" progId="Equation.3">
                  <p:embed/>
                </p:oleObj>
              </mc:Choice>
              <mc:Fallback>
                <p:oleObj name="" r:id="rId3" imgW="114300" imgH="114300" progId="Equation.3">
                  <p:embed/>
                  <p:pic>
                    <p:nvPicPr>
                      <p:cNvPr id="0" name="图片 3076"/>
                      <p:cNvPicPr/>
                      <p:nvPr/>
                    </p:nvPicPr>
                    <p:blipFill>
                      <a:blip r:embed="rId4"/>
                      <a:stretch>
                        <a:fillRect/>
                      </a:stretch>
                    </p:blipFill>
                    <p:spPr>
                      <a:xfrm>
                        <a:off x="1371600" y="3962400"/>
                        <a:ext cx="285750" cy="285750"/>
                      </a:xfrm>
                      <a:prstGeom prst="rect">
                        <a:avLst/>
                      </a:prstGeom>
                      <a:solidFill>
                        <a:schemeClr val="bg1"/>
                      </a:solidFill>
                      <a:ln w="38100">
                        <a:noFill/>
                        <a:miter/>
                      </a:ln>
                    </p:spPr>
                  </p:pic>
                </p:oleObj>
              </mc:Fallback>
            </mc:AlternateContent>
          </a:graphicData>
        </a:graphic>
      </p:graphicFrame>
      <p:graphicFrame>
        <p:nvGraphicFramePr>
          <p:cNvPr id="26630" name="Object 10"/>
          <p:cNvGraphicFramePr>
            <a:graphicFrameLocks noChangeAspect="1"/>
          </p:cNvGraphicFramePr>
          <p:nvPr/>
        </p:nvGraphicFramePr>
        <p:xfrm>
          <a:off x="1981200" y="5029200"/>
          <a:ext cx="285750" cy="285750"/>
        </p:xfrm>
        <a:graphic>
          <a:graphicData uri="http://schemas.openxmlformats.org/presentationml/2006/ole">
            <mc:AlternateContent xmlns:mc="http://schemas.openxmlformats.org/markup-compatibility/2006">
              <mc:Choice xmlns:v="urn:schemas-microsoft-com:vml" Requires="v">
                <p:oleObj spid="_x0000_s3078" name="" r:id="rId5" imgW="114300" imgH="114300" progId="Equation.3">
                  <p:embed/>
                </p:oleObj>
              </mc:Choice>
              <mc:Fallback>
                <p:oleObj name="" r:id="rId5" imgW="114300" imgH="114300" progId="Equation.3">
                  <p:embed/>
                  <p:pic>
                    <p:nvPicPr>
                      <p:cNvPr id="0" name="图片 3077"/>
                      <p:cNvPicPr/>
                      <p:nvPr/>
                    </p:nvPicPr>
                    <p:blipFill>
                      <a:blip r:embed="rId4"/>
                      <a:stretch>
                        <a:fillRect/>
                      </a:stretch>
                    </p:blipFill>
                    <p:spPr>
                      <a:xfrm>
                        <a:off x="1981200" y="5029200"/>
                        <a:ext cx="285750" cy="285750"/>
                      </a:xfrm>
                      <a:prstGeom prst="rect">
                        <a:avLst/>
                      </a:prstGeom>
                      <a:solidFill>
                        <a:schemeClr val="bg1"/>
                      </a:solidFill>
                      <a:ln w="38100">
                        <a:noFill/>
                        <a:miter/>
                      </a:ln>
                    </p:spPr>
                  </p:pic>
                </p:oleObj>
              </mc:Fallback>
            </mc:AlternateContent>
          </a:graphicData>
        </a:graphic>
      </p:graphicFrame>
      <p:graphicFrame>
        <p:nvGraphicFramePr>
          <p:cNvPr id="26631" name="Object 11"/>
          <p:cNvGraphicFramePr>
            <a:graphicFrameLocks noChangeAspect="1"/>
          </p:cNvGraphicFramePr>
          <p:nvPr/>
        </p:nvGraphicFramePr>
        <p:xfrm>
          <a:off x="1371600" y="5029200"/>
          <a:ext cx="285750" cy="285750"/>
        </p:xfrm>
        <a:graphic>
          <a:graphicData uri="http://schemas.openxmlformats.org/presentationml/2006/ole">
            <mc:AlternateContent xmlns:mc="http://schemas.openxmlformats.org/markup-compatibility/2006">
              <mc:Choice xmlns:v="urn:schemas-microsoft-com:vml" Requires="v">
                <p:oleObj spid="_x0000_s3079" name="" r:id="rId6" imgW="114300" imgH="114300" progId="Equation.3">
                  <p:embed/>
                </p:oleObj>
              </mc:Choice>
              <mc:Fallback>
                <p:oleObj name="" r:id="rId6" imgW="114300" imgH="114300" progId="Equation.3">
                  <p:embed/>
                  <p:pic>
                    <p:nvPicPr>
                      <p:cNvPr id="0" name="图片 3078"/>
                      <p:cNvPicPr/>
                      <p:nvPr/>
                    </p:nvPicPr>
                    <p:blipFill>
                      <a:blip r:embed="rId4"/>
                      <a:stretch>
                        <a:fillRect/>
                      </a:stretch>
                    </p:blipFill>
                    <p:spPr>
                      <a:xfrm>
                        <a:off x="1371600" y="5029200"/>
                        <a:ext cx="285750" cy="285750"/>
                      </a:xfrm>
                      <a:prstGeom prst="rect">
                        <a:avLst/>
                      </a:prstGeom>
                      <a:solidFill>
                        <a:schemeClr val="bg1"/>
                      </a:solidFill>
                      <a:ln w="38100">
                        <a:noFill/>
                        <a:miter/>
                      </a:ln>
                    </p:spPr>
                  </p:pic>
                </p:oleObj>
              </mc:Fallback>
            </mc:AlternateContent>
          </a:graphicData>
        </a:graphic>
      </p:graphicFrame>
      <p:graphicFrame>
        <p:nvGraphicFramePr>
          <p:cNvPr id="26632" name="Object 12"/>
          <p:cNvGraphicFramePr>
            <a:graphicFrameLocks noChangeAspect="1"/>
          </p:cNvGraphicFramePr>
          <p:nvPr/>
        </p:nvGraphicFramePr>
        <p:xfrm>
          <a:off x="1066800" y="5562600"/>
          <a:ext cx="285750" cy="285750"/>
        </p:xfrm>
        <a:graphic>
          <a:graphicData uri="http://schemas.openxmlformats.org/presentationml/2006/ole">
            <mc:AlternateContent xmlns:mc="http://schemas.openxmlformats.org/markup-compatibility/2006">
              <mc:Choice xmlns:v="urn:schemas-microsoft-com:vml" Requires="v">
                <p:oleObj spid="_x0000_s3080" name="" r:id="rId7" imgW="114300" imgH="114300" progId="Equation.3">
                  <p:embed/>
                </p:oleObj>
              </mc:Choice>
              <mc:Fallback>
                <p:oleObj name="" r:id="rId7" imgW="114300" imgH="114300" progId="Equation.3">
                  <p:embed/>
                  <p:pic>
                    <p:nvPicPr>
                      <p:cNvPr id="0" name="图片 3079"/>
                      <p:cNvPicPr/>
                      <p:nvPr/>
                    </p:nvPicPr>
                    <p:blipFill>
                      <a:blip r:embed="rId4"/>
                      <a:stretch>
                        <a:fillRect/>
                      </a:stretch>
                    </p:blipFill>
                    <p:spPr>
                      <a:xfrm>
                        <a:off x="1066800" y="5562600"/>
                        <a:ext cx="285750" cy="285750"/>
                      </a:xfrm>
                      <a:prstGeom prst="rect">
                        <a:avLst/>
                      </a:prstGeom>
                      <a:solidFill>
                        <a:schemeClr val="bg1"/>
                      </a:solidFill>
                      <a:ln w="38100">
                        <a:noFill/>
                        <a:miter/>
                      </a:ln>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5060225-8B2D-4B83-8118-273D94898280}"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4578" name="Rectangle 2"/>
          <p:cNvSpPr>
            <a:spLocks noGrp="1" noChangeArrowheads="1"/>
          </p:cNvSpPr>
          <p:nvPr>
            <p:ph type="title"/>
          </p:nvPr>
        </p:nvSpPr>
        <p:spPr>
          <a:xfrm>
            <a:off x="6858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实体的定义</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27651" name="Rectangle 3"/>
          <p:cNvSpPr>
            <a:spLocks noGrp="1"/>
          </p:cNvSpPr>
          <p:nvPr>
            <p:ph idx="1" hasCustomPrompt="1"/>
          </p:nvPr>
        </p:nvSpPr>
        <p:spPr>
          <a:xfrm>
            <a:off x="685800" y="762000"/>
            <a:ext cx="7772400" cy="5334000"/>
          </a:xfrm>
        </p:spPr>
        <p:txBody>
          <a:bodyPr wrap="square" lIns="91440" tIns="45720" rIns="91440" bIns="45720" anchor="t" anchorCtr="0"/>
          <a:p>
            <a:pPr eaLnBrk="1" hangingPunct="1"/>
            <a:r>
              <a:rPr lang="zh-CN" altLang="en-US" dirty="0">
                <a:latin typeface="宋体" panose="02010600030101010101" pitchFamily="2" charset="-122"/>
              </a:rPr>
              <a:t>正则点集</a:t>
            </a:r>
            <a:endParaRPr lang="zh-CN" altLang="en-US" dirty="0">
              <a:latin typeface="宋体" panose="02010600030101010101" pitchFamily="2" charset="-122"/>
            </a:endParaRPr>
          </a:p>
          <a:p>
            <a:pPr lvl="1" eaLnBrk="1" hangingPunct="1"/>
            <a:r>
              <a:rPr lang="zh-CN" altLang="en-US" dirty="0">
                <a:latin typeface="宋体" panose="02010600030101010101" pitchFamily="2" charset="-122"/>
              </a:rPr>
              <a:t>      称为</a:t>
            </a:r>
            <a:r>
              <a:rPr lang="en-US" altLang="zh-CN" dirty="0">
                <a:latin typeface="宋体" panose="02010600030101010101" pitchFamily="2" charset="-122"/>
              </a:rPr>
              <a:t>A</a:t>
            </a:r>
            <a:r>
              <a:rPr lang="zh-CN" altLang="en-US" dirty="0">
                <a:latin typeface="宋体" panose="02010600030101010101" pitchFamily="2" charset="-122"/>
              </a:rPr>
              <a:t>的正则点集</a:t>
            </a:r>
            <a:endParaRPr lang="zh-CN" altLang="en-US" dirty="0">
              <a:latin typeface="宋体" panose="02010600030101010101" pitchFamily="2" charset="-122"/>
            </a:endParaRPr>
          </a:p>
          <a:p>
            <a:pPr lvl="1" eaLnBrk="1" hangingPunct="1"/>
            <a:r>
              <a:rPr lang="zh-CN" altLang="en-US" dirty="0">
                <a:latin typeface="宋体" panose="02010600030101010101" pitchFamily="2" charset="-122"/>
              </a:rPr>
              <a:t>称</a:t>
            </a:r>
            <a:r>
              <a:rPr lang="en-US" altLang="zh-CN" dirty="0">
                <a:latin typeface="宋体" panose="02010600030101010101" pitchFamily="2" charset="-122"/>
              </a:rPr>
              <a:t>A</a:t>
            </a:r>
            <a:r>
              <a:rPr lang="zh-CN" altLang="en-US" dirty="0">
                <a:latin typeface="宋体" panose="02010600030101010101" pitchFamily="2" charset="-122"/>
              </a:rPr>
              <a:t>为正则点集，如果它满足</a:t>
            </a:r>
            <a:endParaRPr lang="zh-CN" altLang="en-US" dirty="0">
              <a:latin typeface="宋体" panose="02010600030101010101" pitchFamily="2" charset="-122"/>
            </a:endParaRPr>
          </a:p>
        </p:txBody>
      </p:sp>
      <p:graphicFrame>
        <p:nvGraphicFramePr>
          <p:cNvPr id="27652" name="Object 4"/>
          <p:cNvGraphicFramePr>
            <a:graphicFrameLocks noChangeAspect="1"/>
          </p:cNvGraphicFramePr>
          <p:nvPr/>
        </p:nvGraphicFramePr>
        <p:xfrm>
          <a:off x="1524000" y="1371600"/>
          <a:ext cx="823913" cy="412750"/>
        </p:xfrm>
        <a:graphic>
          <a:graphicData uri="http://schemas.openxmlformats.org/presentationml/2006/ole">
            <mc:AlternateContent xmlns:mc="http://schemas.openxmlformats.org/markup-compatibility/2006">
              <mc:Choice xmlns:v="urn:schemas-microsoft-com:vml" Requires="v">
                <p:oleObj spid="_x0000_s3082" name="" r:id="rId1" imgW="330200" imgH="165100" progId="Equation.3">
                  <p:embed/>
                </p:oleObj>
              </mc:Choice>
              <mc:Fallback>
                <p:oleObj name="" r:id="rId1" imgW="330200" imgH="165100" progId="Equation.3">
                  <p:embed/>
                  <p:pic>
                    <p:nvPicPr>
                      <p:cNvPr id="0" name="图片 3081"/>
                      <p:cNvPicPr/>
                      <p:nvPr/>
                    </p:nvPicPr>
                    <p:blipFill>
                      <a:blip r:embed="rId2"/>
                      <a:stretch>
                        <a:fillRect/>
                      </a:stretch>
                    </p:blipFill>
                    <p:spPr>
                      <a:xfrm>
                        <a:off x="1524000" y="1371600"/>
                        <a:ext cx="823913" cy="412750"/>
                      </a:xfrm>
                      <a:prstGeom prst="rect">
                        <a:avLst/>
                      </a:prstGeom>
                      <a:solidFill>
                        <a:schemeClr val="bg1"/>
                      </a:solidFill>
                      <a:ln w="38100">
                        <a:noFill/>
                        <a:miter/>
                      </a:ln>
                    </p:spPr>
                  </p:pic>
                </p:oleObj>
              </mc:Fallback>
            </mc:AlternateContent>
          </a:graphicData>
        </a:graphic>
      </p:graphicFrame>
      <p:graphicFrame>
        <p:nvGraphicFramePr>
          <p:cNvPr id="27653" name="Object 5"/>
          <p:cNvGraphicFramePr>
            <a:graphicFrameLocks noChangeAspect="1"/>
          </p:cNvGraphicFramePr>
          <p:nvPr/>
        </p:nvGraphicFramePr>
        <p:xfrm>
          <a:off x="6084888" y="1905000"/>
          <a:ext cx="1457325" cy="412750"/>
        </p:xfrm>
        <a:graphic>
          <a:graphicData uri="http://schemas.openxmlformats.org/presentationml/2006/ole">
            <mc:AlternateContent xmlns:mc="http://schemas.openxmlformats.org/markup-compatibility/2006">
              <mc:Choice xmlns:v="urn:schemas-microsoft-com:vml" Requires="v">
                <p:oleObj spid="_x0000_s3081" name="" r:id="rId3" imgW="583565" imgH="165100" progId="Equation.3">
                  <p:embed/>
                </p:oleObj>
              </mc:Choice>
              <mc:Fallback>
                <p:oleObj name="" r:id="rId3" imgW="583565" imgH="165100" progId="Equation.3">
                  <p:embed/>
                  <p:pic>
                    <p:nvPicPr>
                      <p:cNvPr id="0" name="图片 3080"/>
                      <p:cNvPicPr/>
                      <p:nvPr/>
                    </p:nvPicPr>
                    <p:blipFill>
                      <a:blip r:embed="rId4"/>
                      <a:stretch>
                        <a:fillRect/>
                      </a:stretch>
                    </p:blipFill>
                    <p:spPr>
                      <a:xfrm>
                        <a:off x="6084888" y="1905000"/>
                        <a:ext cx="1457325" cy="412750"/>
                      </a:xfrm>
                      <a:prstGeom prst="rect">
                        <a:avLst/>
                      </a:prstGeom>
                      <a:solidFill>
                        <a:schemeClr val="bg1"/>
                      </a:solidFill>
                      <a:ln w="38100">
                        <a:noFill/>
                        <a:miter/>
                      </a:ln>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0230E12-895A-4474-A308-1FB4271ED93B}"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70690"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实体的定义</a:t>
            </a:r>
            <a:r>
              <a:rPr kumimoji="1" lang="en-US" altLang="zh-CN"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举例说明</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28675" name="Rectangle 3"/>
          <p:cNvSpPr>
            <a:spLocks noGrp="1"/>
          </p:cNvSpPr>
          <p:nvPr>
            <p:ph idx="1" hasCustomPrompt="1"/>
          </p:nvPr>
        </p:nvSpPr>
        <p:spPr>
          <a:xfrm>
            <a:off x="685800" y="1143000"/>
            <a:ext cx="7772400" cy="4953000"/>
          </a:xfrm>
        </p:spPr>
        <p:txBody>
          <a:bodyPr wrap="square" lIns="91440" tIns="45720" rIns="91440" bIns="45720" anchor="t" anchorCtr="0"/>
          <a:p>
            <a:pPr eaLnBrk="1" hangingPunct="1">
              <a:lnSpc>
                <a:spcPct val="90000"/>
              </a:lnSpc>
            </a:pPr>
            <a:r>
              <a:rPr lang="zh-CN" altLang="en-US" sz="2800" dirty="0"/>
              <a:t>阴影部分：物体的内部区域</a:t>
            </a:r>
            <a:endParaRPr lang="zh-CN" altLang="en-US" sz="2800" dirty="0"/>
          </a:p>
          <a:p>
            <a:pPr eaLnBrk="1" hangingPunct="1">
              <a:lnSpc>
                <a:spcPct val="90000"/>
              </a:lnSpc>
            </a:pPr>
            <a:r>
              <a:rPr lang="zh-CN" altLang="en-US" sz="2800" dirty="0"/>
              <a:t>黑色部分：边界</a:t>
            </a:r>
            <a:endParaRPr lang="zh-CN" altLang="en-US" sz="2800" dirty="0"/>
          </a:p>
          <a:p>
            <a:pPr eaLnBrk="1" hangingPunct="1">
              <a:lnSpc>
                <a:spcPct val="90000"/>
              </a:lnSpc>
            </a:pPr>
            <a:r>
              <a:rPr lang="en-US" altLang="zh-CN" sz="2800" dirty="0"/>
              <a:t>(a)</a:t>
            </a:r>
            <a:r>
              <a:rPr lang="zh-CN" altLang="en-US" sz="2800" dirty="0"/>
              <a:t>图取内点</a:t>
            </a:r>
            <a:r>
              <a:rPr lang="en-US" altLang="zh-CN" sz="2800" dirty="0"/>
              <a:t>-&gt;(b)</a:t>
            </a:r>
            <a:r>
              <a:rPr lang="zh-CN" altLang="en-US" sz="2800" dirty="0"/>
              <a:t>图求闭包</a:t>
            </a:r>
            <a:r>
              <a:rPr lang="en-US" altLang="zh-CN" sz="2800" dirty="0"/>
              <a:t>-&gt;(c)</a:t>
            </a:r>
            <a:r>
              <a:rPr lang="zh-CN" altLang="en-US" sz="2800" dirty="0"/>
              <a:t>图</a:t>
            </a:r>
            <a:endParaRPr lang="zh-CN" altLang="en-US" sz="2800" dirty="0"/>
          </a:p>
          <a:p>
            <a:pPr eaLnBrk="1" hangingPunct="1">
              <a:lnSpc>
                <a:spcPct val="90000"/>
              </a:lnSpc>
            </a:pPr>
            <a:endParaRPr lang="zh-CN" altLang="en-US" sz="2800" dirty="0"/>
          </a:p>
          <a:p>
            <a:pPr eaLnBrk="1" hangingPunct="1">
              <a:lnSpc>
                <a:spcPct val="90000"/>
              </a:lnSpc>
            </a:pPr>
            <a:endParaRPr lang="zh-CN" altLang="en-US" sz="2800" dirty="0"/>
          </a:p>
          <a:p>
            <a:pPr eaLnBrk="1" hangingPunct="1">
              <a:lnSpc>
                <a:spcPct val="90000"/>
              </a:lnSpc>
            </a:pPr>
            <a:endParaRPr lang="zh-CN" altLang="en-US" sz="2800" dirty="0"/>
          </a:p>
          <a:p>
            <a:pPr eaLnBrk="1" hangingPunct="1">
              <a:lnSpc>
                <a:spcPct val="90000"/>
              </a:lnSpc>
            </a:pPr>
            <a:endParaRPr lang="zh-CN" altLang="en-US" sz="2800" dirty="0"/>
          </a:p>
          <a:p>
            <a:pPr eaLnBrk="1" hangingPunct="1">
              <a:lnSpc>
                <a:spcPct val="90000"/>
              </a:lnSpc>
            </a:pPr>
            <a:endParaRPr lang="zh-CN" altLang="en-US" sz="2800" dirty="0"/>
          </a:p>
          <a:p>
            <a:pPr eaLnBrk="1" hangingPunct="1">
              <a:lnSpc>
                <a:spcPct val="90000"/>
              </a:lnSpc>
            </a:pPr>
            <a:r>
              <a:rPr lang="zh-CN" altLang="en-US" sz="2800" dirty="0"/>
              <a:t>正则运算：去除与物体维数不一致的悬挂部分或孤立部分。</a:t>
            </a:r>
            <a:endParaRPr lang="zh-CN" altLang="en-US" sz="2800" dirty="0"/>
          </a:p>
        </p:txBody>
      </p:sp>
      <p:pic>
        <p:nvPicPr>
          <p:cNvPr id="28676" name="Picture 4" descr="9P3"/>
          <p:cNvPicPr>
            <a:picLocks noChangeAspect="1"/>
          </p:cNvPicPr>
          <p:nvPr/>
        </p:nvPicPr>
        <p:blipFill>
          <a:blip r:embed="rId1">
            <a:lum contrast="96000"/>
          </a:blip>
          <a:stretch>
            <a:fillRect/>
          </a:stretch>
        </p:blipFill>
        <p:spPr>
          <a:xfrm>
            <a:off x="1981200" y="2590800"/>
            <a:ext cx="5029200" cy="2368550"/>
          </a:xfrm>
          <a:prstGeom prst="rect">
            <a:avLst/>
          </a:prstGeom>
          <a:noFill/>
          <a:ln w="9525" cap="flat" cmpd="sng">
            <a:solidFill>
              <a:schemeClr val="tx1"/>
            </a:solidFill>
            <a:prstDash val="solid"/>
            <a:miter/>
            <a:headEnd type="none" w="med" len="med"/>
            <a:tailEnd type="none" w="med" len="me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3DCE6244-6CD7-4DC6-B81C-23021F58FF6B}"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2530" name="Rectangle 2"/>
          <p:cNvSpPr>
            <a:spLocks noGrp="1" noChangeArrowheads="1"/>
          </p:cNvSpPr>
          <p:nvPr>
            <p:ph type="title"/>
          </p:nvPr>
        </p:nvSpPr>
        <p:spPr>
          <a:xfrm>
            <a:off x="6858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正则集合运算</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29699" name="Rectangle 3"/>
          <p:cNvSpPr>
            <a:spLocks noGrp="1"/>
          </p:cNvSpPr>
          <p:nvPr>
            <p:ph idx="1" hasCustomPrompt="1"/>
          </p:nvPr>
        </p:nvSpPr>
        <p:spPr>
          <a:xfrm>
            <a:off x="685800" y="838200"/>
            <a:ext cx="7772400" cy="5257800"/>
          </a:xfrm>
        </p:spPr>
        <p:txBody>
          <a:bodyPr wrap="square" lIns="91440" tIns="45720" rIns="91440" bIns="45720" anchor="t" anchorCtr="0"/>
          <a:p>
            <a:pPr eaLnBrk="1" hangingPunct="1"/>
            <a:r>
              <a:rPr lang="zh-CN" altLang="en-US" dirty="0">
                <a:latin typeface="宋体" panose="02010600030101010101" pitchFamily="2" charset="-122"/>
              </a:rPr>
              <a:t>为什么需要正则集合运算</a:t>
            </a:r>
            <a:endParaRPr lang="zh-CN" altLang="en-US" dirty="0">
              <a:latin typeface="宋体" panose="02010600030101010101" pitchFamily="2" charset="-122"/>
            </a:endParaRPr>
          </a:p>
          <a:p>
            <a:pPr lvl="1" eaLnBrk="1" hangingPunct="1"/>
            <a:r>
              <a:rPr lang="zh-CN" altLang="en-US" b="1" dirty="0">
                <a:latin typeface="宋体" panose="02010600030101010101" pitchFamily="2" charset="-122"/>
              </a:rPr>
              <a:t>正则集合运算是构造复杂物体的有效方法</a:t>
            </a:r>
            <a:endParaRPr lang="zh-CN" altLang="en-US" b="1" dirty="0">
              <a:latin typeface="宋体" panose="02010600030101010101" pitchFamily="2" charset="-122"/>
            </a:endParaRPr>
          </a:p>
          <a:p>
            <a:pPr lvl="1" eaLnBrk="1" hangingPunct="1"/>
            <a:r>
              <a:rPr lang="zh-CN" altLang="en-US" dirty="0">
                <a:latin typeface="宋体" panose="02010600030101010101" pitchFamily="2" charset="-122"/>
              </a:rPr>
              <a:t>普通的集合运算会产生无效物体</a:t>
            </a:r>
            <a:endParaRPr lang="zh-CN" altLang="en-US" dirty="0">
              <a:latin typeface="宋体" panose="02010600030101010101" pitchFamily="2" charset="-122"/>
            </a:endParaRPr>
          </a:p>
          <a:p>
            <a:pPr lvl="1" eaLnBrk="1" hangingPunct="1"/>
            <a:endParaRPr lang="zh-CN" altLang="en-US" dirty="0">
              <a:latin typeface="宋体" panose="02010600030101010101" pitchFamily="2" charset="-122"/>
            </a:endParaRPr>
          </a:p>
          <a:p>
            <a:pPr lvl="1" eaLnBrk="1" hangingPunct="1"/>
            <a:endParaRPr lang="zh-CN" altLang="en-US" dirty="0">
              <a:latin typeface="宋体" panose="02010600030101010101" pitchFamily="2" charset="-122"/>
            </a:endParaRPr>
          </a:p>
          <a:p>
            <a:pPr lvl="1" eaLnBrk="1" hangingPunct="1"/>
            <a:endParaRPr lang="zh-CN" altLang="en-US" dirty="0">
              <a:latin typeface="宋体" panose="02010600030101010101" pitchFamily="2" charset="-122"/>
            </a:endParaRPr>
          </a:p>
          <a:p>
            <a:pPr lvl="1" eaLnBrk="1" hangingPunct="1"/>
            <a:endParaRPr lang="zh-CN" altLang="en-US" dirty="0">
              <a:latin typeface="宋体" panose="02010600030101010101" pitchFamily="2" charset="-122"/>
            </a:endParaRPr>
          </a:p>
          <a:p>
            <a:pPr lvl="1" eaLnBrk="1" hangingPunct="1"/>
            <a:r>
              <a:rPr lang="en-US" altLang="zh-CN" dirty="0">
                <a:latin typeface="宋体" panose="02010600030101010101" pitchFamily="2" charset="-122"/>
              </a:rPr>
              <a:t>(b):A</a:t>
            </a:r>
            <a:r>
              <a:rPr lang="en-US" altLang="zh-CN" sz="2400" dirty="0">
                <a:ea typeface="楷体_GB2312" pitchFamily="49" charset="-122"/>
              </a:rPr>
              <a:t>∩</a:t>
            </a:r>
            <a:r>
              <a:rPr lang="en-US" altLang="zh-CN" dirty="0">
                <a:latin typeface="宋体" panose="02010600030101010101" pitchFamily="2" charset="-122"/>
              </a:rPr>
              <a:t>B</a:t>
            </a:r>
            <a:endParaRPr lang="en-US" altLang="zh-CN" dirty="0">
              <a:latin typeface="宋体" panose="02010600030101010101" pitchFamily="2" charset="-122"/>
            </a:endParaRPr>
          </a:p>
          <a:p>
            <a:pPr lvl="1" eaLnBrk="1" hangingPunct="1"/>
            <a:r>
              <a:rPr lang="en-US" altLang="zh-CN" dirty="0">
                <a:latin typeface="宋体" panose="02010600030101010101" pitchFamily="2" charset="-122"/>
              </a:rPr>
              <a:t>(c):</a:t>
            </a:r>
            <a:r>
              <a:rPr lang="zh-CN" altLang="en-US" dirty="0">
                <a:latin typeface="宋体" panose="02010600030101010101" pitchFamily="2" charset="-122"/>
              </a:rPr>
              <a:t>普通</a:t>
            </a:r>
            <a:r>
              <a:rPr lang="en-US" altLang="zh-CN" dirty="0">
                <a:latin typeface="宋体" panose="02010600030101010101" pitchFamily="2" charset="-122"/>
              </a:rPr>
              <a:t>A</a:t>
            </a:r>
            <a:r>
              <a:rPr lang="en-US" altLang="zh-CN" sz="2400" dirty="0">
                <a:ea typeface="楷体_GB2312" pitchFamily="49" charset="-122"/>
              </a:rPr>
              <a:t>∩</a:t>
            </a:r>
            <a:r>
              <a:rPr lang="en-US" altLang="zh-CN" dirty="0">
                <a:latin typeface="宋体" panose="02010600030101010101" pitchFamily="2" charset="-122"/>
              </a:rPr>
              <a:t>B</a:t>
            </a:r>
            <a:endParaRPr lang="en-US" altLang="zh-CN" dirty="0">
              <a:latin typeface="宋体" panose="02010600030101010101" pitchFamily="2" charset="-122"/>
            </a:endParaRPr>
          </a:p>
          <a:p>
            <a:pPr lvl="1" eaLnBrk="1" hangingPunct="1"/>
            <a:r>
              <a:rPr lang="en-US" altLang="zh-CN" dirty="0">
                <a:latin typeface="宋体" panose="02010600030101010101" pitchFamily="2" charset="-122"/>
              </a:rPr>
              <a:t>(d)</a:t>
            </a:r>
            <a:r>
              <a:rPr lang="zh-CN" altLang="en-US" dirty="0">
                <a:latin typeface="宋体" panose="02010600030101010101" pitchFamily="2" charset="-122"/>
              </a:rPr>
              <a:t>：正则</a:t>
            </a:r>
            <a:r>
              <a:rPr lang="en-US" altLang="zh-CN" dirty="0">
                <a:latin typeface="宋体" panose="02010600030101010101" pitchFamily="2" charset="-122"/>
              </a:rPr>
              <a:t>A</a:t>
            </a:r>
            <a:r>
              <a:rPr lang="en-US" altLang="zh-CN" sz="2400" dirty="0">
                <a:ea typeface="楷体_GB2312" pitchFamily="49" charset="-122"/>
              </a:rPr>
              <a:t>∩</a:t>
            </a:r>
            <a:r>
              <a:rPr lang="en-US" altLang="zh-CN" dirty="0">
                <a:latin typeface="宋体" panose="02010600030101010101" pitchFamily="2" charset="-122"/>
              </a:rPr>
              <a:t>B</a:t>
            </a:r>
            <a:endParaRPr lang="en-US" altLang="zh-CN" dirty="0">
              <a:latin typeface="宋体" panose="02010600030101010101" pitchFamily="2" charset="-122"/>
            </a:endParaRPr>
          </a:p>
        </p:txBody>
      </p:sp>
      <p:pic>
        <p:nvPicPr>
          <p:cNvPr id="29700" name="Picture 4" descr="9P5"/>
          <p:cNvPicPr>
            <a:picLocks noChangeAspect="1"/>
          </p:cNvPicPr>
          <p:nvPr/>
        </p:nvPicPr>
        <p:blipFill>
          <a:blip r:embed="rId1">
            <a:lum contrast="100000"/>
          </a:blip>
          <a:stretch>
            <a:fillRect/>
          </a:stretch>
        </p:blipFill>
        <p:spPr>
          <a:xfrm>
            <a:off x="1066800" y="2438400"/>
            <a:ext cx="7391400" cy="2166938"/>
          </a:xfrm>
          <a:prstGeom prst="rect">
            <a:avLst/>
          </a:prstGeom>
          <a:noFill/>
          <a:ln w="9525" cap="flat" cmpd="sng">
            <a:solidFill>
              <a:schemeClr val="tx1"/>
            </a:solidFill>
            <a:prstDash val="solid"/>
            <a:miter/>
            <a:headEnd type="none" w="med" len="med"/>
            <a:tailEnd type="none" w="med" len="me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3139F2A4-5167-4CA3-AA05-3C63741047B2}"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41666" name="Rectangle 2"/>
          <p:cNvSpPr>
            <a:spLocks noGrp="1" noChangeArrowheads="1"/>
          </p:cNvSpPr>
          <p:nvPr>
            <p:ph type="title"/>
          </p:nvPr>
        </p:nvSpPr>
        <p:spPr>
          <a:xfrm>
            <a:off x="12192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正则集合运算</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30723" name="Rectangle 3"/>
          <p:cNvSpPr>
            <a:spLocks noGrp="1"/>
          </p:cNvSpPr>
          <p:nvPr>
            <p:ph idx="1" hasCustomPrompt="1"/>
          </p:nvPr>
        </p:nvSpPr>
        <p:spPr>
          <a:xfrm>
            <a:off x="685800" y="1295400"/>
            <a:ext cx="7772400" cy="4800600"/>
          </a:xfrm>
        </p:spPr>
        <p:txBody>
          <a:bodyPr wrap="square" lIns="91440" tIns="45720" rIns="91440" bIns="45720" anchor="t" anchorCtr="0"/>
          <a:p>
            <a:pPr eaLnBrk="1" hangingPunct="1"/>
            <a:r>
              <a:rPr lang="zh-CN" altLang="en-US" dirty="0">
                <a:latin typeface="宋体" panose="02010600030101010101" pitchFamily="2" charset="-122"/>
              </a:rPr>
              <a:t>集合运算（并、交、差）是构造形体的基本方法。正则形体经过集合运算后，可能会产生悬边、悬面等低于三维的形体。</a:t>
            </a:r>
            <a:endParaRPr lang="zh-CN" altLang="en-US" dirty="0">
              <a:latin typeface="宋体" panose="02010600030101010101" pitchFamily="2" charset="-122"/>
            </a:endParaRPr>
          </a:p>
          <a:p>
            <a:pPr eaLnBrk="1" hangingPunct="1"/>
            <a:r>
              <a:rPr lang="en-US" altLang="zh-CN" dirty="0">
                <a:latin typeface="宋体" panose="02010600030101010101" pitchFamily="2" charset="-122"/>
              </a:rPr>
              <a:t>Requicha</a:t>
            </a:r>
            <a:r>
              <a:rPr lang="zh-CN" altLang="en-US" dirty="0">
                <a:latin typeface="宋体" panose="02010600030101010101" pitchFamily="2" charset="-122"/>
              </a:rPr>
              <a:t>在引入正则形体概念的同时，还定义了正则集合运算的概念。正则集合运算保证集合运算的结果仍是一个正则形体，即丢弃悬边、悬面等。</a:t>
            </a:r>
            <a:endParaRPr lang="zh-CN" altLang="en-US" dirty="0">
              <a:latin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A1FCA396-456B-4658-8E16-CBA9FF82944E}"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6626" name="Rectangle 2"/>
          <p:cNvSpPr>
            <a:spLocks noGrp="1" noChangeArrowheads="1"/>
          </p:cNvSpPr>
          <p:nvPr>
            <p:ph type="title"/>
          </p:nvPr>
        </p:nvSpPr>
        <p:spPr>
          <a:xfrm>
            <a:off x="609600" y="152400"/>
            <a:ext cx="7772400" cy="6096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正则集合运算</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31747" name="Rectangle 3"/>
          <p:cNvSpPr>
            <a:spLocks noGrp="1"/>
          </p:cNvSpPr>
          <p:nvPr>
            <p:ph idx="1" hasCustomPrompt="1"/>
          </p:nvPr>
        </p:nvSpPr>
        <p:spPr>
          <a:xfrm>
            <a:off x="685800" y="762000"/>
            <a:ext cx="7772400" cy="5334000"/>
          </a:xfrm>
        </p:spPr>
        <p:txBody>
          <a:bodyPr wrap="square" lIns="91440" tIns="45720" rIns="91440" bIns="45720" anchor="t" anchorCtr="0"/>
          <a:p>
            <a:pPr eaLnBrk="1" hangingPunct="1"/>
            <a:r>
              <a:rPr lang="zh-CN" altLang="en-US" dirty="0">
                <a:latin typeface="宋体" panose="02010600030101010101" pitchFamily="2" charset="-122"/>
              </a:rPr>
              <a:t>正则集合运算的定义</a:t>
            </a:r>
            <a:endParaRPr lang="zh-CN" altLang="en-US" dirty="0">
              <a:latin typeface="宋体" panose="02010600030101010101" pitchFamily="2" charset="-122"/>
            </a:endParaRPr>
          </a:p>
          <a:p>
            <a:pPr eaLnBrk="1" hangingPunct="1"/>
            <a:endParaRPr lang="zh-CN" altLang="en-US" dirty="0">
              <a:latin typeface="宋体" panose="02010600030101010101" pitchFamily="2" charset="-122"/>
            </a:endParaRPr>
          </a:p>
          <a:p>
            <a:pPr lvl="1" eaLnBrk="1" hangingPunct="1"/>
            <a:r>
              <a:rPr lang="zh-CN" altLang="en-US" dirty="0">
                <a:latin typeface="宋体" panose="02010600030101010101" pitchFamily="2" charset="-122"/>
              </a:rPr>
              <a:t>正则并</a:t>
            </a:r>
            <a:endParaRPr lang="zh-CN" altLang="en-US" dirty="0">
              <a:latin typeface="宋体" panose="02010600030101010101" pitchFamily="2" charset="-122"/>
            </a:endParaRPr>
          </a:p>
          <a:p>
            <a:pPr lvl="1" eaLnBrk="1" hangingPunct="1"/>
            <a:endParaRPr lang="zh-CN" altLang="en-US" dirty="0">
              <a:latin typeface="宋体" panose="02010600030101010101" pitchFamily="2" charset="-122"/>
            </a:endParaRPr>
          </a:p>
          <a:p>
            <a:pPr lvl="1" eaLnBrk="1" hangingPunct="1"/>
            <a:r>
              <a:rPr lang="zh-CN" altLang="en-US" dirty="0">
                <a:latin typeface="宋体" panose="02010600030101010101" pitchFamily="2" charset="-122"/>
              </a:rPr>
              <a:t>正则交</a:t>
            </a:r>
            <a:endParaRPr lang="zh-CN" altLang="en-US" dirty="0">
              <a:latin typeface="宋体" panose="02010600030101010101" pitchFamily="2" charset="-122"/>
            </a:endParaRPr>
          </a:p>
          <a:p>
            <a:pPr lvl="1" eaLnBrk="1" hangingPunct="1"/>
            <a:endParaRPr lang="zh-CN" altLang="en-US" dirty="0">
              <a:latin typeface="宋体" panose="02010600030101010101" pitchFamily="2" charset="-122"/>
            </a:endParaRPr>
          </a:p>
          <a:p>
            <a:pPr lvl="1" eaLnBrk="1" hangingPunct="1"/>
            <a:r>
              <a:rPr lang="zh-CN" altLang="en-US" dirty="0">
                <a:latin typeface="宋体" panose="02010600030101010101" pitchFamily="2" charset="-122"/>
              </a:rPr>
              <a:t>正则差</a:t>
            </a:r>
            <a:endParaRPr lang="zh-CN" altLang="en-US" dirty="0">
              <a:latin typeface="宋体" panose="02010600030101010101" pitchFamily="2" charset="-122"/>
            </a:endParaRPr>
          </a:p>
        </p:txBody>
      </p:sp>
      <p:graphicFrame>
        <p:nvGraphicFramePr>
          <p:cNvPr id="31748" name="Object 4"/>
          <p:cNvGraphicFramePr>
            <a:graphicFrameLocks noChangeAspect="1"/>
          </p:cNvGraphicFramePr>
          <p:nvPr/>
        </p:nvGraphicFramePr>
        <p:xfrm>
          <a:off x="2133600" y="1371600"/>
          <a:ext cx="5449888" cy="571500"/>
        </p:xfrm>
        <a:graphic>
          <a:graphicData uri="http://schemas.openxmlformats.org/presentationml/2006/ole">
            <mc:AlternateContent xmlns:mc="http://schemas.openxmlformats.org/markup-compatibility/2006">
              <mc:Choice xmlns:v="urn:schemas-microsoft-com:vml" Requires="v">
                <p:oleObj spid="_x0000_s3083" name="" r:id="rId1" imgW="2184400" imgH="228600" progId="Equation.3">
                  <p:embed/>
                </p:oleObj>
              </mc:Choice>
              <mc:Fallback>
                <p:oleObj name="" r:id="rId1" imgW="2184400" imgH="228600" progId="Equation.3">
                  <p:embed/>
                  <p:pic>
                    <p:nvPicPr>
                      <p:cNvPr id="0" name="图片 3082"/>
                      <p:cNvPicPr/>
                      <p:nvPr/>
                    </p:nvPicPr>
                    <p:blipFill>
                      <a:blip r:embed="rId2"/>
                      <a:stretch>
                        <a:fillRect/>
                      </a:stretch>
                    </p:blipFill>
                    <p:spPr>
                      <a:xfrm>
                        <a:off x="2133600" y="1371600"/>
                        <a:ext cx="5449888" cy="571500"/>
                      </a:xfrm>
                      <a:prstGeom prst="rect">
                        <a:avLst/>
                      </a:prstGeom>
                      <a:solidFill>
                        <a:schemeClr val="bg1"/>
                      </a:solidFill>
                      <a:ln w="38100">
                        <a:noFill/>
                        <a:miter/>
                      </a:ln>
                    </p:spPr>
                  </p:pic>
                </p:oleObj>
              </mc:Fallback>
            </mc:AlternateContent>
          </a:graphicData>
        </a:graphic>
      </p:graphicFrame>
      <p:graphicFrame>
        <p:nvGraphicFramePr>
          <p:cNvPr id="31749" name="Object 5"/>
          <p:cNvGraphicFramePr>
            <a:graphicFrameLocks noChangeAspect="1"/>
          </p:cNvGraphicFramePr>
          <p:nvPr/>
        </p:nvGraphicFramePr>
        <p:xfrm>
          <a:off x="2273300" y="2438400"/>
          <a:ext cx="5195888" cy="571500"/>
        </p:xfrm>
        <a:graphic>
          <a:graphicData uri="http://schemas.openxmlformats.org/presentationml/2006/ole">
            <mc:AlternateContent xmlns:mc="http://schemas.openxmlformats.org/markup-compatibility/2006">
              <mc:Choice xmlns:v="urn:schemas-microsoft-com:vml" Requires="v">
                <p:oleObj spid="_x0000_s3084" name="" r:id="rId3" imgW="2082800" imgH="228600" progId="Equation.3">
                  <p:embed/>
                </p:oleObj>
              </mc:Choice>
              <mc:Fallback>
                <p:oleObj name="" r:id="rId3" imgW="2082800" imgH="228600" progId="Equation.3">
                  <p:embed/>
                  <p:pic>
                    <p:nvPicPr>
                      <p:cNvPr id="0" name="图片 3083"/>
                      <p:cNvPicPr/>
                      <p:nvPr/>
                    </p:nvPicPr>
                    <p:blipFill>
                      <a:blip r:embed="rId4"/>
                      <a:stretch>
                        <a:fillRect/>
                      </a:stretch>
                    </p:blipFill>
                    <p:spPr>
                      <a:xfrm>
                        <a:off x="2273300" y="2438400"/>
                        <a:ext cx="5195888" cy="571500"/>
                      </a:xfrm>
                      <a:prstGeom prst="rect">
                        <a:avLst/>
                      </a:prstGeom>
                      <a:solidFill>
                        <a:schemeClr val="bg1"/>
                      </a:solidFill>
                      <a:ln w="38100">
                        <a:noFill/>
                        <a:miter/>
                      </a:ln>
                    </p:spPr>
                  </p:pic>
                </p:oleObj>
              </mc:Fallback>
            </mc:AlternateContent>
          </a:graphicData>
        </a:graphic>
      </p:graphicFrame>
      <p:graphicFrame>
        <p:nvGraphicFramePr>
          <p:cNvPr id="31750" name="Object 6"/>
          <p:cNvGraphicFramePr>
            <a:graphicFrameLocks noChangeAspect="1"/>
          </p:cNvGraphicFramePr>
          <p:nvPr/>
        </p:nvGraphicFramePr>
        <p:xfrm>
          <a:off x="2273300" y="3429000"/>
          <a:ext cx="5195888" cy="571500"/>
        </p:xfrm>
        <a:graphic>
          <a:graphicData uri="http://schemas.openxmlformats.org/presentationml/2006/ole">
            <mc:AlternateContent xmlns:mc="http://schemas.openxmlformats.org/markup-compatibility/2006">
              <mc:Choice xmlns:v="urn:schemas-microsoft-com:vml" Requires="v">
                <p:oleObj spid="_x0000_s3085" name="" r:id="rId5" imgW="2082800" imgH="228600" progId="Equation.3">
                  <p:embed/>
                </p:oleObj>
              </mc:Choice>
              <mc:Fallback>
                <p:oleObj name="" r:id="rId5" imgW="2082800" imgH="228600" progId="Equation.3">
                  <p:embed/>
                  <p:pic>
                    <p:nvPicPr>
                      <p:cNvPr id="0" name="图片 3084"/>
                      <p:cNvPicPr/>
                      <p:nvPr/>
                    </p:nvPicPr>
                    <p:blipFill>
                      <a:blip r:embed="rId6"/>
                      <a:stretch>
                        <a:fillRect/>
                      </a:stretch>
                    </p:blipFill>
                    <p:spPr>
                      <a:xfrm>
                        <a:off x="2273300" y="3429000"/>
                        <a:ext cx="5195888" cy="571500"/>
                      </a:xfrm>
                      <a:prstGeom prst="rect">
                        <a:avLst/>
                      </a:prstGeom>
                      <a:solidFill>
                        <a:schemeClr val="bg1"/>
                      </a:solidFill>
                      <a:ln w="38100">
                        <a:noFill/>
                        <a:miter/>
                      </a:ln>
                    </p:spPr>
                  </p:pic>
                </p:oleObj>
              </mc:Fallback>
            </mc:AlternateContent>
          </a:graphicData>
        </a:graphic>
      </p:graphicFrame>
      <p:graphicFrame>
        <p:nvGraphicFramePr>
          <p:cNvPr id="31751" name="Object 7"/>
          <p:cNvGraphicFramePr>
            <a:graphicFrameLocks noChangeAspect="1"/>
          </p:cNvGraphicFramePr>
          <p:nvPr/>
        </p:nvGraphicFramePr>
        <p:xfrm>
          <a:off x="2305050" y="4495800"/>
          <a:ext cx="5132388" cy="571500"/>
        </p:xfrm>
        <a:graphic>
          <a:graphicData uri="http://schemas.openxmlformats.org/presentationml/2006/ole">
            <mc:AlternateContent xmlns:mc="http://schemas.openxmlformats.org/markup-compatibility/2006">
              <mc:Choice xmlns:v="urn:schemas-microsoft-com:vml" Requires="v">
                <p:oleObj spid="_x0000_s3086" name="" r:id="rId7" imgW="2057400" imgH="228600" progId="Equation.3">
                  <p:embed/>
                </p:oleObj>
              </mc:Choice>
              <mc:Fallback>
                <p:oleObj name="" r:id="rId7" imgW="2057400" imgH="228600" progId="Equation.3">
                  <p:embed/>
                  <p:pic>
                    <p:nvPicPr>
                      <p:cNvPr id="0" name="图片 3085"/>
                      <p:cNvPicPr/>
                      <p:nvPr/>
                    </p:nvPicPr>
                    <p:blipFill>
                      <a:blip r:embed="rId8"/>
                      <a:stretch>
                        <a:fillRect/>
                      </a:stretch>
                    </p:blipFill>
                    <p:spPr>
                      <a:xfrm>
                        <a:off x="2305050" y="4495800"/>
                        <a:ext cx="5132388" cy="571500"/>
                      </a:xfrm>
                      <a:prstGeom prst="rect">
                        <a:avLst/>
                      </a:prstGeom>
                      <a:solidFill>
                        <a:schemeClr val="bg1"/>
                      </a:solidFill>
                      <a:ln w="38100">
                        <a:noFill/>
                        <a:miter/>
                      </a:ln>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1"/>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6BEE8547-90B7-4BFC-8AC9-C479232A1BC0}"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2770" name="Rectangle 2"/>
          <p:cNvSpPr/>
          <p:nvPr/>
        </p:nvSpPr>
        <p:spPr>
          <a:xfrm>
            <a:off x="457200" y="1219200"/>
            <a:ext cx="8458200" cy="4108450"/>
          </a:xfrm>
          <a:prstGeom prst="rect">
            <a:avLst/>
          </a:prstGeom>
          <a:noFill/>
          <a:ln w="9525">
            <a:noFill/>
          </a:ln>
        </p:spPr>
        <p:txBody>
          <a:bodyPr anchor="t" anchorCtr="0">
            <a:spAutoFit/>
          </a:bodyPr>
          <a:p>
            <a:r>
              <a:rPr lang="zh-CN" altLang="zh-CN" baseline="0" dirty="0">
                <a:latin typeface="Times New Roman" panose="02020603050405020304" pitchFamily="18" charset="0"/>
                <a:ea typeface="楷体_GB2312" pitchFamily="49" charset="-122"/>
              </a:rPr>
              <a:t>     </a:t>
            </a:r>
            <a:r>
              <a:rPr lang="zh-CN" altLang="zh-CN" baseline="0" dirty="0">
                <a:latin typeface="宋体" panose="02010600030101010101" pitchFamily="2" charset="-122"/>
                <a:ea typeface="宋体" panose="02010600030101010101" pitchFamily="2" charset="-122"/>
              </a:rPr>
              <a:t>任一实体</a:t>
            </a:r>
            <a:r>
              <a:rPr lang="en-US" altLang="zh-CN" baseline="0" dirty="0">
                <a:latin typeface="宋体" panose="02010600030101010101" pitchFamily="2" charset="-122"/>
                <a:ea typeface="宋体" panose="02010600030101010101" pitchFamily="2" charset="-122"/>
              </a:rPr>
              <a:t>S</a:t>
            </a:r>
            <a:r>
              <a:rPr lang="zh-CN" altLang="en-US" baseline="0" dirty="0">
                <a:latin typeface="宋体" panose="02010600030101010101" pitchFamily="2" charset="-122"/>
                <a:ea typeface="宋体" panose="02010600030101010101" pitchFamily="2" charset="-122"/>
              </a:rPr>
              <a:t>可以用它的边界</a:t>
            </a:r>
            <a:r>
              <a:rPr lang="en-US" altLang="zh-CN" baseline="0" dirty="0">
                <a:latin typeface="宋体" panose="02010600030101010101" pitchFamily="2" charset="-122"/>
                <a:ea typeface="宋体" panose="02010600030101010101" pitchFamily="2" charset="-122"/>
              </a:rPr>
              <a:t>bS</a:t>
            </a:r>
            <a:r>
              <a:rPr lang="zh-CN" altLang="en-US" baseline="0" dirty="0">
                <a:latin typeface="宋体" panose="02010600030101010101" pitchFamily="2" charset="-122"/>
                <a:ea typeface="宋体" panose="02010600030101010101" pitchFamily="2" charset="-122"/>
              </a:rPr>
              <a:t>和它的内部</a:t>
            </a:r>
            <a:r>
              <a:rPr lang="en-US" altLang="zh-CN" baseline="0" dirty="0">
                <a:latin typeface="宋体" panose="02010600030101010101" pitchFamily="2" charset="-122"/>
                <a:ea typeface="宋体" panose="02010600030101010101" pitchFamily="2" charset="-122"/>
              </a:rPr>
              <a:t>iS</a:t>
            </a:r>
            <a:r>
              <a:rPr lang="zh-CN" altLang="en-US" baseline="0" dirty="0">
                <a:latin typeface="宋体" panose="02010600030101010101" pitchFamily="2" charset="-122"/>
                <a:ea typeface="宋体" panose="02010600030101010101" pitchFamily="2" charset="-122"/>
              </a:rPr>
              <a:t>来表示，即</a:t>
            </a:r>
            <a:endParaRPr lang="zh-CN" altLang="en-US" baseline="0" dirty="0">
              <a:latin typeface="宋体" panose="02010600030101010101" pitchFamily="2" charset="-122"/>
              <a:ea typeface="宋体" panose="02010600030101010101" pitchFamily="2" charset="-122"/>
            </a:endParaRPr>
          </a:p>
          <a:p>
            <a:r>
              <a:rPr lang="zh-CN" altLang="en-US" baseline="0" dirty="0">
                <a:latin typeface="宋体" panose="02010600030101010101" pitchFamily="2" charset="-122"/>
                <a:ea typeface="宋体" panose="02010600030101010101" pitchFamily="2" charset="-122"/>
              </a:rPr>
              <a:t>                 </a:t>
            </a:r>
            <a:r>
              <a:rPr lang="en-US" altLang="zh-CN" baseline="0" dirty="0">
                <a:latin typeface="宋体" panose="02010600030101010101" pitchFamily="2" charset="-122"/>
                <a:ea typeface="宋体" panose="02010600030101010101" pitchFamily="2" charset="-122"/>
              </a:rPr>
              <a:t>S=bS ∪ iS</a:t>
            </a:r>
            <a:endParaRPr lang="en-US" altLang="zh-CN" baseline="0" dirty="0">
              <a:latin typeface="宋体" panose="02010600030101010101" pitchFamily="2" charset="-122"/>
              <a:ea typeface="宋体" panose="02010600030101010101" pitchFamily="2" charset="-122"/>
            </a:endParaRPr>
          </a:p>
          <a:p>
            <a:endParaRPr lang="en-US" altLang="zh-CN" baseline="0" dirty="0">
              <a:latin typeface="宋体" panose="02010600030101010101" pitchFamily="2" charset="-122"/>
              <a:ea typeface="宋体" panose="02010600030101010101" pitchFamily="2" charset="-122"/>
            </a:endParaRPr>
          </a:p>
          <a:p>
            <a:r>
              <a:rPr lang="en-US" altLang="zh-CN" baseline="0" dirty="0">
                <a:latin typeface="宋体" panose="02010600030101010101" pitchFamily="2" charset="-122"/>
                <a:ea typeface="宋体" panose="02010600030101010101" pitchFamily="2" charset="-122"/>
              </a:rPr>
              <a:t>  </a:t>
            </a:r>
            <a:r>
              <a:rPr lang="zh-CN" altLang="en-US" baseline="0" dirty="0">
                <a:latin typeface="宋体" panose="02010600030101010101" pitchFamily="2" charset="-122"/>
                <a:ea typeface="宋体" panose="02010600030101010101" pitchFamily="2" charset="-122"/>
              </a:rPr>
              <a:t>由实体的定义可知，</a:t>
            </a:r>
            <a:r>
              <a:rPr lang="en-US" altLang="zh-CN" baseline="0" dirty="0">
                <a:latin typeface="宋体" panose="02010600030101010101" pitchFamily="2" charset="-122"/>
                <a:ea typeface="宋体" panose="02010600030101010101" pitchFamily="2" charset="-122"/>
              </a:rPr>
              <a:t>bS</a:t>
            </a:r>
            <a:r>
              <a:rPr lang="zh-CN" altLang="en-US" baseline="0" dirty="0">
                <a:latin typeface="宋体" panose="02010600030101010101" pitchFamily="2" charset="-122"/>
                <a:ea typeface="宋体" panose="02010600030101010101" pitchFamily="2" charset="-122"/>
              </a:rPr>
              <a:t>是封闭的，它将整个三维空间分成了三个区域： </a:t>
            </a:r>
            <a:r>
              <a:rPr lang="en-US" altLang="zh-CN" baseline="0" dirty="0">
                <a:latin typeface="宋体" panose="02010600030101010101" pitchFamily="2" charset="-122"/>
                <a:ea typeface="宋体" panose="02010600030101010101" pitchFamily="2" charset="-122"/>
              </a:rPr>
              <a:t>S</a:t>
            </a:r>
            <a:r>
              <a:rPr lang="zh-CN" altLang="en-US" baseline="0" dirty="0">
                <a:latin typeface="宋体" panose="02010600030101010101" pitchFamily="2" charset="-122"/>
                <a:ea typeface="宋体" panose="02010600030101010101" pitchFamily="2" charset="-122"/>
              </a:rPr>
              <a:t>的内部</a:t>
            </a:r>
            <a:r>
              <a:rPr lang="en-US" altLang="zh-CN" baseline="0" dirty="0">
                <a:latin typeface="宋体" panose="02010600030101010101" pitchFamily="2" charset="-122"/>
                <a:ea typeface="宋体" panose="02010600030101010101" pitchFamily="2" charset="-122"/>
              </a:rPr>
              <a:t>iS , S</a:t>
            </a:r>
            <a:r>
              <a:rPr lang="zh-CN" altLang="en-US" baseline="0" dirty="0">
                <a:latin typeface="宋体" panose="02010600030101010101" pitchFamily="2" charset="-122"/>
                <a:ea typeface="宋体" panose="02010600030101010101" pitchFamily="2" charset="-122"/>
              </a:rPr>
              <a:t>的边界</a:t>
            </a:r>
            <a:r>
              <a:rPr lang="en-US" altLang="zh-CN" baseline="0" dirty="0">
                <a:latin typeface="宋体" panose="02010600030101010101" pitchFamily="2" charset="-122"/>
                <a:ea typeface="宋体" panose="02010600030101010101" pitchFamily="2" charset="-122"/>
              </a:rPr>
              <a:t>bS ,S</a:t>
            </a:r>
            <a:r>
              <a:rPr lang="zh-CN" altLang="en-US" baseline="0" dirty="0">
                <a:latin typeface="宋体" panose="02010600030101010101" pitchFamily="2" charset="-122"/>
                <a:ea typeface="宋体" panose="02010600030101010101" pitchFamily="2" charset="-122"/>
              </a:rPr>
              <a:t>的外部</a:t>
            </a:r>
            <a:r>
              <a:rPr lang="en-US" altLang="zh-CN" baseline="0" dirty="0">
                <a:latin typeface="宋体" panose="02010600030101010101" pitchFamily="2" charset="-122"/>
                <a:ea typeface="宋体" panose="02010600030101010101" pitchFamily="2" charset="-122"/>
              </a:rPr>
              <a:t>eS</a:t>
            </a:r>
            <a:r>
              <a:rPr lang="zh-CN" altLang="en-US" baseline="0" dirty="0">
                <a:latin typeface="宋体" panose="02010600030101010101" pitchFamily="2" charset="-122"/>
                <a:ea typeface="宋体" panose="02010600030101010101" pitchFamily="2" charset="-122"/>
              </a:rPr>
              <a:t>。边界</a:t>
            </a:r>
            <a:r>
              <a:rPr lang="en-US" altLang="zh-CN" baseline="0" dirty="0">
                <a:latin typeface="宋体" panose="02010600030101010101" pitchFamily="2" charset="-122"/>
                <a:ea typeface="宋体" panose="02010600030101010101" pitchFamily="2" charset="-122"/>
              </a:rPr>
              <a:t>bS</a:t>
            </a:r>
            <a:r>
              <a:rPr lang="zh-CN" altLang="en-US" baseline="0" dirty="0">
                <a:latin typeface="宋体" panose="02010600030101010101" pitchFamily="2" charset="-122"/>
                <a:ea typeface="宋体" panose="02010600030101010101" pitchFamily="2" charset="-122"/>
              </a:rPr>
              <a:t>与实体</a:t>
            </a:r>
            <a:r>
              <a:rPr lang="en-US" altLang="zh-CN" baseline="0" dirty="0">
                <a:latin typeface="宋体" panose="02010600030101010101" pitchFamily="2" charset="-122"/>
                <a:ea typeface="宋体" panose="02010600030101010101" pitchFamily="2" charset="-122"/>
              </a:rPr>
              <a:t>S</a:t>
            </a:r>
            <a:r>
              <a:rPr lang="zh-CN" altLang="en-US" baseline="0" dirty="0">
                <a:latin typeface="宋体" panose="02010600030101010101" pitchFamily="2" charset="-122"/>
                <a:ea typeface="宋体" panose="02010600030101010101" pitchFamily="2" charset="-122"/>
              </a:rPr>
              <a:t>是一一对应的。确定了边界，也就唯一确定了一个实体。</a:t>
            </a:r>
            <a:endParaRPr lang="zh-CN" altLang="en-US" baseline="0" dirty="0">
              <a:latin typeface="宋体" panose="02010600030101010101" pitchFamily="2" charset="-122"/>
              <a:ea typeface="宋体" panose="02010600030101010101" pitchFamily="2" charset="-122"/>
            </a:endParaRPr>
          </a:p>
          <a:p>
            <a:endParaRPr lang="zh-CN" altLang="en-US" baseline="0" dirty="0">
              <a:latin typeface="宋体" panose="02010600030101010101" pitchFamily="2" charset="-122"/>
              <a:ea typeface="宋体" panose="02010600030101010101" pitchFamily="2" charset="-122"/>
            </a:endParaRPr>
          </a:p>
          <a:p>
            <a:r>
              <a:rPr lang="zh-CN" altLang="en-US" baseline="0" dirty="0">
                <a:latin typeface="宋体" panose="02010600030101010101" pitchFamily="2" charset="-122"/>
                <a:ea typeface="宋体" panose="02010600030101010101" pitchFamily="2" charset="-122"/>
              </a:rPr>
              <a:t>  因此，为了求实体</a:t>
            </a:r>
            <a:r>
              <a:rPr lang="en-US" altLang="zh-CN" baseline="0" dirty="0">
                <a:latin typeface="宋体" panose="02010600030101010101" pitchFamily="2" charset="-122"/>
                <a:ea typeface="宋体" panose="02010600030101010101" pitchFamily="2" charset="-122"/>
              </a:rPr>
              <a:t>A</a:t>
            </a:r>
            <a:r>
              <a:rPr lang="zh-CN" altLang="en-US" baseline="0" dirty="0">
                <a:latin typeface="宋体" panose="02010600030101010101" pitchFamily="2" charset="-122"/>
                <a:ea typeface="宋体" panose="02010600030101010101" pitchFamily="2" charset="-122"/>
              </a:rPr>
              <a:t>，</a:t>
            </a:r>
            <a:r>
              <a:rPr lang="en-US" altLang="zh-CN" baseline="0" dirty="0">
                <a:latin typeface="宋体" panose="02010600030101010101" pitchFamily="2" charset="-122"/>
                <a:ea typeface="宋体" panose="02010600030101010101" pitchFamily="2" charset="-122"/>
              </a:rPr>
              <a:t>B</a:t>
            </a:r>
            <a:r>
              <a:rPr lang="zh-CN" altLang="en-US" baseline="0" dirty="0">
                <a:latin typeface="宋体" panose="02010600030101010101" pitchFamily="2" charset="-122"/>
                <a:ea typeface="宋体" panose="02010600030101010101" pitchFamily="2" charset="-122"/>
              </a:rPr>
              <a:t>的正则集合运算结果</a:t>
            </a:r>
            <a:r>
              <a:rPr lang="en-US" altLang="zh-CN" baseline="0" dirty="0">
                <a:latin typeface="宋体" panose="02010600030101010101" pitchFamily="2" charset="-122"/>
                <a:ea typeface="宋体" panose="02010600030101010101" pitchFamily="2" charset="-122"/>
              </a:rPr>
              <a:t>A op* B</a:t>
            </a:r>
            <a:r>
              <a:rPr lang="zh-CN" altLang="en-US" baseline="0" dirty="0">
                <a:latin typeface="宋体" panose="02010600030101010101" pitchFamily="2" charset="-122"/>
                <a:ea typeface="宋体" panose="02010600030101010101" pitchFamily="2" charset="-122"/>
              </a:rPr>
              <a:t>，只要求出其边界</a:t>
            </a:r>
            <a:r>
              <a:rPr lang="en-US" altLang="zh-CN" baseline="0" dirty="0">
                <a:latin typeface="宋体" panose="02010600030101010101" pitchFamily="2" charset="-122"/>
                <a:ea typeface="宋体" panose="02010600030101010101" pitchFamily="2" charset="-122"/>
              </a:rPr>
              <a:t>b</a:t>
            </a:r>
            <a:r>
              <a:rPr lang="zh-CN" altLang="en-US" baseline="0" dirty="0">
                <a:latin typeface="宋体" panose="02010600030101010101" pitchFamily="2" charset="-122"/>
                <a:ea typeface="宋体" panose="02010600030101010101" pitchFamily="2" charset="-122"/>
              </a:rPr>
              <a:t>（</a:t>
            </a:r>
            <a:r>
              <a:rPr lang="en-US" altLang="zh-CN" baseline="0" dirty="0">
                <a:latin typeface="宋体" panose="02010600030101010101" pitchFamily="2" charset="-122"/>
                <a:ea typeface="宋体" panose="02010600030101010101" pitchFamily="2" charset="-122"/>
              </a:rPr>
              <a:t>A op* B</a:t>
            </a:r>
            <a:r>
              <a:rPr lang="zh-CN" altLang="en-US" baseline="0" dirty="0">
                <a:latin typeface="宋体" panose="02010600030101010101" pitchFamily="2" charset="-122"/>
                <a:ea typeface="宋体" panose="02010600030101010101" pitchFamily="2" charset="-122"/>
              </a:rPr>
              <a:t>）即可。</a:t>
            </a:r>
            <a:endParaRPr lang="zh-CN" altLang="en-US" baseline="0" dirty="0">
              <a:latin typeface="宋体" panose="02010600030101010101" pitchFamily="2" charset="-122"/>
              <a:ea typeface="宋体" panose="02010600030101010101" pitchFamily="2" charset="-122"/>
            </a:endParaRPr>
          </a:p>
          <a:p>
            <a:r>
              <a:rPr lang="zh-CN" altLang="en-US" baseline="0" dirty="0">
                <a:latin typeface="Times New Roman" panose="02020603050405020304" pitchFamily="18" charset="0"/>
                <a:ea typeface="楷体_GB2312" pitchFamily="49" charset="-122"/>
              </a:rPr>
              <a:t>       </a:t>
            </a:r>
            <a:endParaRPr lang="zh-CN" altLang="en-US" baseline="0" dirty="0">
              <a:latin typeface="Times New Roman" panose="02020603050405020304" pitchFamily="18" charset="0"/>
              <a:ea typeface="楷体_GB2312" pitchFamily="49" charset="-122"/>
            </a:endParaRPr>
          </a:p>
          <a:p>
            <a:r>
              <a:rPr lang="zh-CN" altLang="en-US" baseline="0" dirty="0">
                <a:latin typeface="Times New Roman" panose="02020603050405020304" pitchFamily="18" charset="0"/>
                <a:ea typeface="楷体_GB2312" pitchFamily="49" charset="-122"/>
              </a:rPr>
              <a:t>        </a:t>
            </a:r>
            <a:endParaRPr lang="zh-CN" altLang="en-US" baseline="0" dirty="0">
              <a:latin typeface="Times New Roman" panose="02020603050405020304" pitchFamily="18" charset="0"/>
              <a:ea typeface="楷体_GB2312" pitchFamily="49" charset="-122"/>
            </a:endParaRPr>
          </a:p>
        </p:txBody>
      </p:sp>
      <p:sp>
        <p:nvSpPr>
          <p:cNvPr id="374787" name="Rectangle 3"/>
          <p:cNvSpPr>
            <a:spLocks noGrp="1" noChangeArrowheads="1"/>
          </p:cNvSpPr>
          <p:nvPr>
            <p:ph type="title" idx="4294967295"/>
          </p:nvPr>
        </p:nvSpPr>
        <p:spPr>
          <a:xfrm>
            <a:off x="1143000" y="0"/>
            <a:ext cx="7239000" cy="838200"/>
          </a:xfrm>
        </p:spPr>
        <p:txBody>
          <a:bodyPr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宋体" panose="02010600030101010101" pitchFamily="2" charset="-122"/>
                <a:ea typeface="+mj-ea"/>
                <a:cs typeface="+mj-cs"/>
              </a:rPr>
              <a:t>正则集合</a:t>
            </a:r>
            <a:r>
              <a:rPr kumimoji="1" lang="zh-CN" altLang="zh-CN" sz="44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宋体" panose="02010600030101010101" pitchFamily="2" charset="-122"/>
                <a:ea typeface="+mj-ea"/>
                <a:cs typeface="+mj-cs"/>
              </a:rPr>
              <a:t>运算</a:t>
            </a:r>
            <a:endParaRPr kumimoji="1" lang="zh-CN" altLang="en-US" sz="44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宋体" panose="02010600030101010101" pitchFamily="2" charset="-122"/>
              <a:ea typeface="+mj-ea"/>
              <a:cs typeface="+mj-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6575A9C8-22FF-48D2-90D6-88174D071149}"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15394"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宋体" panose="02010600030101010101" pitchFamily="2" charset="-122"/>
                <a:ea typeface="+mj-ea"/>
                <a:cs typeface="+mj-cs"/>
              </a:rPr>
              <a:t>形  体</a:t>
            </a:r>
            <a:endParaRPr kumimoji="1" lang="zh-CN" altLang="en-US" sz="44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6147" name="Rectangle 3"/>
          <p:cNvSpPr>
            <a:spLocks noGrp="1"/>
          </p:cNvSpPr>
          <p:nvPr>
            <p:ph idx="1" hasCustomPrompt="1"/>
          </p:nvPr>
        </p:nvSpPr>
        <p:spPr>
          <a:xfrm>
            <a:off x="685800" y="1219200"/>
            <a:ext cx="3200400" cy="4876800"/>
          </a:xfrm>
        </p:spPr>
        <p:txBody>
          <a:bodyPr wrap="square" lIns="91440" tIns="45720" rIns="91440" bIns="45720" anchor="t" anchorCtr="0"/>
          <a:p>
            <a:pPr eaLnBrk="1" hangingPunct="1">
              <a:lnSpc>
                <a:spcPct val="120000"/>
              </a:lnSpc>
            </a:pPr>
            <a:r>
              <a:rPr lang="zh-CN" altLang="en-US" sz="2400" dirty="0">
                <a:latin typeface="宋体" panose="02010600030101010101" pitchFamily="2" charset="-122"/>
              </a:rPr>
              <a:t>计算机形体一般定义为六层拓扑结构，首先介绍在三维空间中基本术语的定义。</a:t>
            </a:r>
            <a:endParaRPr lang="zh-CN" altLang="en-US" sz="2400" dirty="0">
              <a:latin typeface="宋体" panose="02010600030101010101" pitchFamily="2" charset="-122"/>
            </a:endParaRPr>
          </a:p>
          <a:p>
            <a:pPr eaLnBrk="1" hangingPunct="1"/>
            <a:endParaRPr lang="en-US" altLang="zh-CN" sz="2400" dirty="0"/>
          </a:p>
        </p:txBody>
      </p:sp>
      <p:grpSp>
        <p:nvGrpSpPr>
          <p:cNvPr id="6148" name="Group 4"/>
          <p:cNvGrpSpPr/>
          <p:nvPr/>
        </p:nvGrpSpPr>
        <p:grpSpPr>
          <a:xfrm>
            <a:off x="3581400" y="990600"/>
            <a:ext cx="4876800" cy="5165725"/>
            <a:chOff x="2256" y="624"/>
            <a:chExt cx="3072" cy="3254"/>
          </a:xfrm>
        </p:grpSpPr>
        <p:sp>
          <p:nvSpPr>
            <p:cNvPr id="6149" name="Line 5"/>
            <p:cNvSpPr/>
            <p:nvPr/>
          </p:nvSpPr>
          <p:spPr>
            <a:xfrm>
              <a:off x="4368" y="2592"/>
              <a:ext cx="480" cy="192"/>
            </a:xfrm>
            <a:prstGeom prst="line">
              <a:avLst/>
            </a:prstGeom>
            <a:ln w="38100" cap="flat" cmpd="sng">
              <a:solidFill>
                <a:srgbClr val="FFFF99"/>
              </a:solidFill>
              <a:prstDash val="solid"/>
              <a:round/>
              <a:headEnd type="none" w="med" len="med"/>
              <a:tailEnd type="none" w="med" len="med"/>
            </a:ln>
          </p:spPr>
        </p:sp>
        <p:sp>
          <p:nvSpPr>
            <p:cNvPr id="6150" name="Text Box 6"/>
            <p:cNvSpPr txBox="1"/>
            <p:nvPr/>
          </p:nvSpPr>
          <p:spPr>
            <a:xfrm>
              <a:off x="3264" y="624"/>
              <a:ext cx="1200" cy="288"/>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zh-CN" altLang="en-US" b="1" baseline="0" dirty="0">
                  <a:latin typeface="Arial" panose="020B0604020202020204" pitchFamily="34" charset="0"/>
                  <a:ea typeface="黑体" panose="02010609060101010101" pitchFamily="49" charset="-122"/>
                </a:rPr>
                <a:t>形体</a:t>
              </a:r>
              <a:r>
                <a:rPr lang="en-US" altLang="zh-CN" b="1" baseline="0" dirty="0">
                  <a:latin typeface="Arial" panose="020B0604020202020204" pitchFamily="34" charset="0"/>
                  <a:ea typeface="黑体" panose="02010609060101010101" pitchFamily="49" charset="-122"/>
                </a:rPr>
                <a:t>(object)</a:t>
              </a:r>
              <a:endParaRPr lang="en-US" altLang="zh-CN" b="1" baseline="0" dirty="0">
                <a:latin typeface="Arial" panose="020B0604020202020204" pitchFamily="34" charset="0"/>
                <a:ea typeface="黑体" panose="02010609060101010101" pitchFamily="49" charset="-122"/>
              </a:endParaRPr>
            </a:p>
          </p:txBody>
        </p:sp>
        <p:sp>
          <p:nvSpPr>
            <p:cNvPr id="6151" name="Line 7"/>
            <p:cNvSpPr/>
            <p:nvPr/>
          </p:nvSpPr>
          <p:spPr>
            <a:xfrm>
              <a:off x="3792" y="912"/>
              <a:ext cx="1" cy="384"/>
            </a:xfrm>
            <a:prstGeom prst="line">
              <a:avLst/>
            </a:prstGeom>
            <a:ln w="38100" cap="flat" cmpd="sng">
              <a:solidFill>
                <a:srgbClr val="FFFF99"/>
              </a:solidFill>
              <a:prstDash val="solid"/>
              <a:round/>
              <a:headEnd type="none" w="med" len="med"/>
              <a:tailEnd type="none" w="med" len="med"/>
            </a:ln>
          </p:spPr>
        </p:sp>
        <p:sp>
          <p:nvSpPr>
            <p:cNvPr id="6152" name="Text Box 8"/>
            <p:cNvSpPr txBox="1"/>
            <p:nvPr/>
          </p:nvSpPr>
          <p:spPr>
            <a:xfrm>
              <a:off x="3264" y="1248"/>
              <a:ext cx="1200" cy="288"/>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zh-CN" altLang="en-US" b="1" baseline="0" dirty="0">
                  <a:latin typeface="Arial" panose="020B0604020202020204" pitchFamily="34" charset="0"/>
                  <a:ea typeface="黑体" panose="02010609060101010101" pitchFamily="49" charset="-122"/>
                </a:rPr>
                <a:t>外壳</a:t>
              </a:r>
              <a:r>
                <a:rPr lang="en-US" altLang="zh-CN" b="1" baseline="0" dirty="0">
                  <a:latin typeface="Arial" panose="020B0604020202020204" pitchFamily="34" charset="0"/>
                  <a:ea typeface="黑体" panose="02010609060101010101" pitchFamily="49" charset="-122"/>
                </a:rPr>
                <a:t>(shell)</a:t>
              </a:r>
              <a:endParaRPr lang="en-US" altLang="zh-CN" b="1" baseline="0" dirty="0">
                <a:latin typeface="Arial" panose="020B0604020202020204" pitchFamily="34" charset="0"/>
                <a:ea typeface="黑体" panose="02010609060101010101" pitchFamily="49" charset="-122"/>
              </a:endParaRPr>
            </a:p>
          </p:txBody>
        </p:sp>
        <p:sp>
          <p:nvSpPr>
            <p:cNvPr id="6153" name="Text Box 9"/>
            <p:cNvSpPr txBox="1"/>
            <p:nvPr/>
          </p:nvSpPr>
          <p:spPr>
            <a:xfrm>
              <a:off x="3456" y="1824"/>
              <a:ext cx="1200" cy="288"/>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zh-CN" altLang="en-US" b="1" baseline="0" dirty="0">
                  <a:latin typeface="Arial" panose="020B0604020202020204" pitchFamily="34" charset="0"/>
                  <a:ea typeface="黑体" panose="02010609060101010101" pitchFamily="49" charset="-122"/>
                </a:rPr>
                <a:t>面</a:t>
              </a:r>
              <a:r>
                <a:rPr lang="en-US" altLang="zh-CN" b="1" baseline="0" dirty="0">
                  <a:latin typeface="Arial" panose="020B0604020202020204" pitchFamily="34" charset="0"/>
                  <a:ea typeface="黑体" panose="02010609060101010101" pitchFamily="49" charset="-122"/>
                </a:rPr>
                <a:t>(face)</a:t>
              </a:r>
              <a:endParaRPr lang="en-US" altLang="zh-CN" b="1" baseline="0" dirty="0">
                <a:latin typeface="Arial" panose="020B0604020202020204" pitchFamily="34" charset="0"/>
                <a:ea typeface="黑体" panose="02010609060101010101" pitchFamily="49" charset="-122"/>
              </a:endParaRPr>
            </a:p>
          </p:txBody>
        </p:sp>
        <p:sp>
          <p:nvSpPr>
            <p:cNvPr id="6154" name="Text Box 10"/>
            <p:cNvSpPr txBox="1"/>
            <p:nvPr/>
          </p:nvSpPr>
          <p:spPr>
            <a:xfrm>
              <a:off x="3456" y="2400"/>
              <a:ext cx="1200" cy="288"/>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zh-CN" altLang="en-US" b="1" baseline="0" dirty="0">
                  <a:latin typeface="Arial" panose="020B0604020202020204" pitchFamily="34" charset="0"/>
                  <a:ea typeface="黑体" panose="02010609060101010101" pitchFamily="49" charset="-122"/>
                </a:rPr>
                <a:t>环</a:t>
              </a:r>
              <a:r>
                <a:rPr lang="en-US" altLang="zh-CN" b="1" baseline="0" dirty="0">
                  <a:latin typeface="Arial" panose="020B0604020202020204" pitchFamily="34" charset="0"/>
                  <a:ea typeface="黑体" panose="02010609060101010101" pitchFamily="49" charset="-122"/>
                </a:rPr>
                <a:t>(loop)</a:t>
              </a:r>
              <a:endParaRPr lang="en-US" altLang="zh-CN" b="1" baseline="0" dirty="0">
                <a:latin typeface="Arial" panose="020B0604020202020204" pitchFamily="34" charset="0"/>
                <a:ea typeface="黑体" panose="02010609060101010101" pitchFamily="49" charset="-122"/>
              </a:endParaRPr>
            </a:p>
          </p:txBody>
        </p:sp>
        <p:sp>
          <p:nvSpPr>
            <p:cNvPr id="6155" name="Text Box 11"/>
            <p:cNvSpPr txBox="1"/>
            <p:nvPr/>
          </p:nvSpPr>
          <p:spPr>
            <a:xfrm>
              <a:off x="2640" y="2736"/>
              <a:ext cx="1200" cy="288"/>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zh-CN" altLang="en-US" b="1" baseline="0" dirty="0">
                  <a:latin typeface="Arial" panose="020B0604020202020204" pitchFamily="34" charset="0"/>
                  <a:ea typeface="黑体" panose="02010609060101010101" pitchFamily="49" charset="-122"/>
                </a:rPr>
                <a:t>边</a:t>
              </a:r>
              <a:r>
                <a:rPr lang="en-US" altLang="zh-CN" b="1" baseline="0" dirty="0">
                  <a:latin typeface="Arial" panose="020B0604020202020204" pitchFamily="34" charset="0"/>
                  <a:ea typeface="黑体" panose="02010609060101010101" pitchFamily="49" charset="-122"/>
                </a:rPr>
                <a:t>(loop)</a:t>
              </a:r>
              <a:endParaRPr lang="en-US" altLang="zh-CN" b="1" baseline="0" dirty="0">
                <a:latin typeface="Arial" panose="020B0604020202020204" pitchFamily="34" charset="0"/>
                <a:ea typeface="黑体" panose="02010609060101010101" pitchFamily="49" charset="-122"/>
              </a:endParaRPr>
            </a:p>
          </p:txBody>
        </p:sp>
        <p:sp>
          <p:nvSpPr>
            <p:cNvPr id="6156" name="Text Box 12"/>
            <p:cNvSpPr txBox="1"/>
            <p:nvPr/>
          </p:nvSpPr>
          <p:spPr>
            <a:xfrm>
              <a:off x="4128" y="2784"/>
              <a:ext cx="1200" cy="288"/>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zh-CN" altLang="en-US" b="1" baseline="0" dirty="0">
                  <a:latin typeface="Arial" panose="020B0604020202020204" pitchFamily="34" charset="0"/>
                  <a:ea typeface="黑体" panose="02010609060101010101" pitchFamily="49" charset="-122"/>
                </a:rPr>
                <a:t>顶点</a:t>
              </a:r>
              <a:r>
                <a:rPr lang="en-US" altLang="zh-CN" b="1" baseline="0" dirty="0">
                  <a:latin typeface="Arial" panose="020B0604020202020204" pitchFamily="34" charset="0"/>
                  <a:ea typeface="黑体" panose="02010609060101010101" pitchFamily="49" charset="-122"/>
                </a:rPr>
                <a:t>(vertex)</a:t>
              </a:r>
              <a:endParaRPr lang="en-US" altLang="zh-CN" b="1" baseline="0" dirty="0">
                <a:latin typeface="Arial" panose="020B0604020202020204" pitchFamily="34" charset="0"/>
                <a:ea typeface="黑体" panose="02010609060101010101" pitchFamily="49" charset="-122"/>
              </a:endParaRPr>
            </a:p>
          </p:txBody>
        </p:sp>
        <p:sp>
          <p:nvSpPr>
            <p:cNvPr id="6157" name="Text Box 13"/>
            <p:cNvSpPr txBox="1"/>
            <p:nvPr/>
          </p:nvSpPr>
          <p:spPr>
            <a:xfrm>
              <a:off x="2256" y="3360"/>
              <a:ext cx="1248" cy="518"/>
            </a:xfrm>
            <a:prstGeom prst="rect">
              <a:avLst/>
            </a:prstGeom>
            <a:noFill/>
            <a:ln w="9525">
              <a:noFill/>
            </a:ln>
          </p:spPr>
          <p:txBody>
            <a:bodyPr lIns="92075" tIns="46038" rIns="92075" bIns="46038" anchor="t" anchorCtr="0">
              <a:spAutoFit/>
            </a:bodyPr>
            <a:p>
              <a:pPr algn="ctr">
                <a:spcBef>
                  <a:spcPct val="50000"/>
                </a:spcBef>
                <a:buClr>
                  <a:schemeClr val="accent2"/>
                </a:buClr>
                <a:buSzPct val="80000"/>
              </a:pPr>
              <a:r>
                <a:rPr lang="en-US" altLang="zh-CN" b="1" baseline="0" dirty="0">
                  <a:latin typeface="Arial" panose="020B0604020202020204" pitchFamily="34" charset="0"/>
                  <a:ea typeface="黑体" panose="02010609060101010101" pitchFamily="49" charset="-122"/>
                </a:rPr>
                <a:t>  </a:t>
              </a:r>
              <a:r>
                <a:rPr lang="zh-CN" altLang="en-US" b="1" baseline="0" dirty="0">
                  <a:latin typeface="Arial" panose="020B0604020202020204" pitchFamily="34" charset="0"/>
                  <a:ea typeface="黑体" panose="02010609060101010101" pitchFamily="49" charset="-122"/>
                </a:rPr>
                <a:t>曲线和直线方程</a:t>
              </a:r>
              <a:endParaRPr lang="zh-CN" altLang="en-US" b="1" baseline="0" dirty="0">
                <a:latin typeface="Arial" panose="020B0604020202020204" pitchFamily="34" charset="0"/>
                <a:ea typeface="黑体" panose="02010609060101010101" pitchFamily="49" charset="-122"/>
              </a:endParaRPr>
            </a:p>
          </p:txBody>
        </p:sp>
        <p:sp>
          <p:nvSpPr>
            <p:cNvPr id="6158" name="Text Box 14"/>
            <p:cNvSpPr txBox="1"/>
            <p:nvPr/>
          </p:nvSpPr>
          <p:spPr>
            <a:xfrm>
              <a:off x="4176" y="3360"/>
              <a:ext cx="1104" cy="518"/>
            </a:xfrm>
            <a:prstGeom prst="rect">
              <a:avLst/>
            </a:prstGeom>
            <a:noFill/>
            <a:ln w="9525">
              <a:noFill/>
            </a:ln>
          </p:spPr>
          <p:txBody>
            <a:bodyPr lIns="92075" tIns="46038" rIns="92075" bIns="46038" anchor="t" anchorCtr="0">
              <a:spAutoFit/>
            </a:bodyPr>
            <a:p>
              <a:pPr algn="ctr">
                <a:spcBef>
                  <a:spcPct val="50000"/>
                </a:spcBef>
                <a:buClr>
                  <a:schemeClr val="accent2"/>
                </a:buClr>
                <a:buSzPct val="80000"/>
              </a:pPr>
              <a:r>
                <a:rPr lang="en-US" altLang="zh-CN" b="1" baseline="0" dirty="0">
                  <a:latin typeface="Arial" panose="020B0604020202020204" pitchFamily="34" charset="0"/>
                  <a:ea typeface="黑体" panose="02010609060101010101" pitchFamily="49" charset="-122"/>
                </a:rPr>
                <a:t>  </a:t>
              </a:r>
              <a:r>
                <a:rPr lang="zh-CN" altLang="en-US" b="1" baseline="0" dirty="0">
                  <a:latin typeface="Arial" panose="020B0604020202020204" pitchFamily="34" charset="0"/>
                  <a:ea typeface="黑体" panose="02010609060101010101" pitchFamily="49" charset="-122"/>
                </a:rPr>
                <a:t>点的      几何坐标</a:t>
              </a:r>
              <a:endParaRPr lang="zh-CN" altLang="en-US" b="1" baseline="0" dirty="0">
                <a:latin typeface="Arial" panose="020B0604020202020204" pitchFamily="34" charset="0"/>
                <a:ea typeface="黑体" panose="02010609060101010101" pitchFamily="49" charset="-122"/>
              </a:endParaRPr>
            </a:p>
          </p:txBody>
        </p:sp>
        <p:sp>
          <p:nvSpPr>
            <p:cNvPr id="6159" name="Line 15"/>
            <p:cNvSpPr/>
            <p:nvPr/>
          </p:nvSpPr>
          <p:spPr>
            <a:xfrm>
              <a:off x="3792" y="1488"/>
              <a:ext cx="1" cy="384"/>
            </a:xfrm>
            <a:prstGeom prst="line">
              <a:avLst/>
            </a:prstGeom>
            <a:ln w="38100" cap="flat" cmpd="sng">
              <a:solidFill>
                <a:srgbClr val="FFFF99"/>
              </a:solidFill>
              <a:prstDash val="solid"/>
              <a:round/>
              <a:headEnd type="none" w="med" len="med"/>
              <a:tailEnd type="none" w="med" len="med"/>
            </a:ln>
          </p:spPr>
        </p:sp>
        <p:sp>
          <p:nvSpPr>
            <p:cNvPr id="6160" name="Line 16"/>
            <p:cNvSpPr/>
            <p:nvPr/>
          </p:nvSpPr>
          <p:spPr>
            <a:xfrm>
              <a:off x="3792" y="2064"/>
              <a:ext cx="1" cy="384"/>
            </a:xfrm>
            <a:prstGeom prst="line">
              <a:avLst/>
            </a:prstGeom>
            <a:ln w="38100" cap="flat" cmpd="sng">
              <a:solidFill>
                <a:srgbClr val="FFFF99"/>
              </a:solidFill>
              <a:prstDash val="solid"/>
              <a:round/>
              <a:headEnd type="none" w="med" len="med"/>
              <a:tailEnd type="none" w="med" len="med"/>
            </a:ln>
          </p:spPr>
        </p:sp>
        <p:sp>
          <p:nvSpPr>
            <p:cNvPr id="6161" name="Line 17"/>
            <p:cNvSpPr/>
            <p:nvPr/>
          </p:nvSpPr>
          <p:spPr>
            <a:xfrm flipH="1">
              <a:off x="2928" y="2592"/>
              <a:ext cx="528" cy="144"/>
            </a:xfrm>
            <a:prstGeom prst="line">
              <a:avLst/>
            </a:prstGeom>
            <a:ln w="38100" cap="flat" cmpd="sng">
              <a:solidFill>
                <a:srgbClr val="FFFF99"/>
              </a:solidFill>
              <a:prstDash val="solid"/>
              <a:round/>
              <a:headEnd type="none" w="med" len="med"/>
              <a:tailEnd type="none" w="med" len="med"/>
            </a:ln>
          </p:spPr>
        </p:sp>
        <p:sp>
          <p:nvSpPr>
            <p:cNvPr id="6162" name="Line 18"/>
            <p:cNvSpPr/>
            <p:nvPr/>
          </p:nvSpPr>
          <p:spPr>
            <a:xfrm>
              <a:off x="2928" y="3024"/>
              <a:ext cx="1" cy="384"/>
            </a:xfrm>
            <a:prstGeom prst="line">
              <a:avLst/>
            </a:prstGeom>
            <a:ln w="38100" cap="flat" cmpd="sng">
              <a:solidFill>
                <a:srgbClr val="FFFF99"/>
              </a:solidFill>
              <a:prstDash val="solid"/>
              <a:round/>
              <a:headEnd type="none" w="med" len="med"/>
              <a:tailEnd type="none" w="med" len="med"/>
            </a:ln>
          </p:spPr>
        </p:sp>
        <p:sp>
          <p:nvSpPr>
            <p:cNvPr id="6163" name="Line 19"/>
            <p:cNvSpPr/>
            <p:nvPr/>
          </p:nvSpPr>
          <p:spPr>
            <a:xfrm>
              <a:off x="4848" y="3024"/>
              <a:ext cx="1" cy="384"/>
            </a:xfrm>
            <a:prstGeom prst="line">
              <a:avLst/>
            </a:prstGeom>
            <a:ln w="38100" cap="flat" cmpd="sng">
              <a:solidFill>
                <a:srgbClr val="FFFF99"/>
              </a:solidFill>
              <a:prstDash val="solid"/>
              <a:round/>
              <a:headEnd type="none" w="med" len="med"/>
              <a:tailEnd type="none" w="med" len="med"/>
            </a:ln>
          </p:spPr>
        </p:sp>
        <p:sp>
          <p:nvSpPr>
            <p:cNvPr id="6164" name="Line 20"/>
            <p:cNvSpPr/>
            <p:nvPr/>
          </p:nvSpPr>
          <p:spPr>
            <a:xfrm>
              <a:off x="3552" y="2928"/>
              <a:ext cx="576" cy="1"/>
            </a:xfrm>
            <a:prstGeom prst="line">
              <a:avLst/>
            </a:prstGeom>
            <a:ln w="38100" cap="flat" cmpd="sng">
              <a:solidFill>
                <a:srgbClr val="FFFF99"/>
              </a:solidFill>
              <a:prstDash val="solid"/>
              <a:round/>
              <a:headEnd type="none" w="med" len="med"/>
              <a:tailEnd type="none" w="med" len="med"/>
            </a:ln>
          </p:spPr>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FCFB5999-0C9A-4C8F-8E99-52A592783006}"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76834"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838200" marR="0" lvl="0" indent="-83820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宋体" panose="02010600030101010101" pitchFamily="2" charset="-122"/>
                <a:ea typeface="+mj-ea"/>
                <a:cs typeface="+mj-cs"/>
              </a:rPr>
              <a:t>正则集合</a:t>
            </a:r>
            <a:r>
              <a:rPr kumimoji="1" lang="zh-CN" altLang="zh-CN" sz="44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宋体" panose="02010600030101010101" pitchFamily="2" charset="-122"/>
                <a:ea typeface="+mj-ea"/>
                <a:cs typeface="+mj-cs"/>
              </a:rPr>
              <a:t>运算</a:t>
            </a:r>
            <a:endParaRPr kumimoji="1" lang="zh-CN" altLang="en-US" sz="44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33795" name="Rectangle 3"/>
          <p:cNvSpPr>
            <a:spLocks noGrp="1"/>
          </p:cNvSpPr>
          <p:nvPr>
            <p:ph idx="1" hasCustomPrompt="1"/>
          </p:nvPr>
        </p:nvSpPr>
        <p:spPr>
          <a:xfrm>
            <a:off x="457200" y="1143000"/>
            <a:ext cx="8229600" cy="4876800"/>
          </a:xfrm>
        </p:spPr>
        <p:txBody>
          <a:bodyPr wrap="square" lIns="91440" tIns="45720" rIns="91440" bIns="45720" anchor="t" anchorCtr="0"/>
          <a:p>
            <a:pPr eaLnBrk="1" hangingPunct="1">
              <a:spcBef>
                <a:spcPct val="0"/>
              </a:spcBef>
              <a:buNone/>
            </a:pPr>
            <a:r>
              <a:rPr lang="zh-CN" altLang="en-US" sz="2800" dirty="0">
                <a:latin typeface="宋体" panose="02010600030101010101" pitchFamily="2" charset="-122"/>
              </a:rPr>
              <a:t>考察</a:t>
            </a:r>
            <a:r>
              <a:rPr lang="en-US" altLang="zh-CN" sz="2800" dirty="0">
                <a:latin typeface="宋体" panose="02010600030101010101" pitchFamily="2" charset="-122"/>
              </a:rPr>
              <a:t>A,B</a:t>
            </a:r>
            <a:r>
              <a:rPr lang="zh-CN" altLang="en-US" sz="2800" dirty="0">
                <a:latin typeface="宋体" panose="02010600030101010101" pitchFamily="2" charset="-122"/>
              </a:rPr>
              <a:t>两物体的交所形成拼合体的边界，</a:t>
            </a:r>
            <a:endParaRPr lang="zh-CN" altLang="en-US" sz="2800" dirty="0">
              <a:latin typeface="宋体" panose="02010600030101010101" pitchFamily="2" charset="-122"/>
            </a:endParaRPr>
          </a:p>
          <a:p>
            <a:pPr eaLnBrk="1" hangingPunct="1">
              <a:spcBef>
                <a:spcPct val="0"/>
              </a:spcBef>
              <a:buNone/>
            </a:pPr>
            <a:r>
              <a:rPr lang="zh-CN" altLang="en-US" sz="2800" dirty="0">
                <a:latin typeface="宋体" panose="02010600030101010101" pitchFamily="2" charset="-122"/>
              </a:rPr>
              <a:t>由于</a:t>
            </a:r>
            <a:r>
              <a:rPr lang="en-US" altLang="zh-CN" sz="2800" dirty="0">
                <a:latin typeface="宋体" panose="02010600030101010101" pitchFamily="2" charset="-122"/>
              </a:rPr>
              <a:t>A,B</a:t>
            </a:r>
            <a:r>
              <a:rPr lang="zh-CN" altLang="en-US" sz="2800" dirty="0">
                <a:latin typeface="宋体" panose="02010600030101010101" pitchFamily="2" charset="-122"/>
              </a:rPr>
              <a:t>为正则点集，它们均可表示为边界点与体内点的集合，即</a:t>
            </a:r>
            <a:r>
              <a:rPr lang="en-US" altLang="zh-CN" sz="2800" dirty="0">
                <a:latin typeface="宋体" panose="02010600030101010101" pitchFamily="2" charset="-122"/>
              </a:rPr>
              <a:t>A=bA ∪ iA ;  B=bB ∪ iB</a:t>
            </a:r>
            <a:endParaRPr lang="en-US" altLang="zh-CN" sz="2800" dirty="0">
              <a:latin typeface="宋体" panose="02010600030101010101" pitchFamily="2" charset="-122"/>
            </a:endParaRPr>
          </a:p>
          <a:p>
            <a:pPr eaLnBrk="1" hangingPunct="1">
              <a:spcBef>
                <a:spcPct val="0"/>
              </a:spcBef>
              <a:buNone/>
            </a:pPr>
            <a:r>
              <a:rPr lang="en-US" altLang="zh-CN" sz="2800" dirty="0">
                <a:latin typeface="宋体" panose="02010600030101010101" pitchFamily="2" charset="-122"/>
              </a:rPr>
              <a:t>  A</a:t>
            </a:r>
            <a:r>
              <a:rPr lang="zh-CN" altLang="en-US" sz="2800" dirty="0">
                <a:latin typeface="宋体" panose="02010600030101010101" pitchFamily="2" charset="-122"/>
              </a:rPr>
              <a:t>物体的边界 </a:t>
            </a:r>
            <a:r>
              <a:rPr lang="en-US" altLang="zh-CN" sz="2800" dirty="0">
                <a:latin typeface="宋体" panose="02010600030101010101" pitchFamily="2" charset="-122"/>
              </a:rPr>
              <a:t>bA</a:t>
            </a:r>
            <a:r>
              <a:rPr lang="zh-CN" altLang="en-US" sz="2800" dirty="0">
                <a:latin typeface="宋体" panose="02010600030101010101" pitchFamily="2" charset="-122"/>
              </a:rPr>
              <a:t>可按其位于</a:t>
            </a:r>
            <a:r>
              <a:rPr lang="en-US" altLang="zh-CN" sz="2800" dirty="0">
                <a:latin typeface="宋体" panose="02010600030101010101" pitchFamily="2" charset="-122"/>
              </a:rPr>
              <a:t>B</a:t>
            </a:r>
            <a:r>
              <a:rPr lang="zh-CN" altLang="en-US" sz="2800" dirty="0">
                <a:latin typeface="宋体" panose="02010600030101010101" pitchFamily="2" charset="-122"/>
              </a:rPr>
              <a:t>物体内、</a:t>
            </a:r>
            <a:r>
              <a:rPr lang="en-US" altLang="zh-CN" sz="2800" dirty="0">
                <a:latin typeface="宋体" panose="02010600030101010101" pitchFamily="2" charset="-122"/>
              </a:rPr>
              <a:t>B</a:t>
            </a:r>
            <a:r>
              <a:rPr lang="zh-CN" altLang="en-US" sz="2800" dirty="0">
                <a:latin typeface="宋体" panose="02010600030101010101" pitchFamily="2" charset="-122"/>
              </a:rPr>
              <a:t>物体上、</a:t>
            </a:r>
            <a:r>
              <a:rPr lang="en-US" altLang="zh-CN" sz="2800" dirty="0">
                <a:latin typeface="宋体" panose="02010600030101010101" pitchFamily="2" charset="-122"/>
              </a:rPr>
              <a:t>B</a:t>
            </a:r>
            <a:r>
              <a:rPr lang="zh-CN" altLang="en-US" sz="2800" dirty="0">
                <a:latin typeface="宋体" panose="02010600030101010101" pitchFamily="2" charset="-122"/>
              </a:rPr>
              <a:t>物体外而分别表示为</a:t>
            </a:r>
            <a:endParaRPr lang="zh-CN" altLang="en-US" sz="2800" dirty="0">
              <a:latin typeface="宋体" panose="02010600030101010101" pitchFamily="2" charset="-122"/>
            </a:endParaRPr>
          </a:p>
          <a:p>
            <a:pPr eaLnBrk="1" hangingPunct="1">
              <a:spcBef>
                <a:spcPct val="0"/>
              </a:spcBef>
              <a:buNone/>
            </a:pPr>
            <a:r>
              <a:rPr lang="zh-CN" altLang="en-US" sz="2800" dirty="0">
                <a:latin typeface="宋体" panose="02010600030101010101" pitchFamily="2" charset="-122"/>
              </a:rPr>
              <a:t>        </a:t>
            </a:r>
            <a:r>
              <a:rPr lang="en-US" altLang="zh-CN" sz="2800" dirty="0">
                <a:latin typeface="宋体" panose="02010600030101010101" pitchFamily="2" charset="-122"/>
              </a:rPr>
              <a:t>bA = (bA∩iB)∪(bA∩bB) ∪(bA∩eB)</a:t>
            </a:r>
            <a:endParaRPr lang="en-US" altLang="zh-CN" sz="2800" dirty="0">
              <a:latin typeface="宋体" panose="02010600030101010101" pitchFamily="2" charset="-122"/>
            </a:endParaRPr>
          </a:p>
          <a:p>
            <a:pPr eaLnBrk="1" hangingPunct="1">
              <a:spcBef>
                <a:spcPct val="0"/>
              </a:spcBef>
              <a:buNone/>
            </a:pPr>
            <a:r>
              <a:rPr lang="en-US" altLang="zh-CN" sz="2800" dirty="0">
                <a:latin typeface="宋体" panose="02010600030101010101" pitchFamily="2" charset="-122"/>
              </a:rPr>
              <a:t>  </a:t>
            </a:r>
            <a:r>
              <a:rPr lang="zh-CN" altLang="en-US" sz="2800" dirty="0">
                <a:latin typeface="宋体" panose="02010600030101010101" pitchFamily="2" charset="-122"/>
              </a:rPr>
              <a:t>同理，</a:t>
            </a:r>
            <a:r>
              <a:rPr lang="en-US" altLang="zh-CN" sz="2800" dirty="0">
                <a:latin typeface="宋体" panose="02010600030101010101" pitchFamily="2" charset="-122"/>
              </a:rPr>
              <a:t>bB = (bB∩iA)∪(bB∩bA)∪(bB∩eA)</a:t>
            </a:r>
            <a:endParaRPr lang="en-US" altLang="zh-CN" sz="2800" dirty="0">
              <a:latin typeface="宋体" panose="02010600030101010101" pitchFamily="2" charset="-122"/>
            </a:endParaRPr>
          </a:p>
          <a:p>
            <a:pPr eaLnBrk="1" hangingPunct="1">
              <a:spcBef>
                <a:spcPct val="0"/>
              </a:spcBef>
              <a:buNone/>
            </a:pPr>
            <a:r>
              <a:rPr lang="en-US" altLang="zh-CN" sz="2800" dirty="0">
                <a:latin typeface="宋体" panose="02010600030101010101" pitchFamily="2" charset="-122"/>
              </a:rPr>
              <a:t>    </a:t>
            </a:r>
            <a:r>
              <a:rPr lang="en-US" altLang="zh-CN" sz="2800" dirty="0">
                <a:ea typeface="楷体_GB2312" pitchFamily="49" charset="-122"/>
              </a:rPr>
              <a:t>        </a:t>
            </a:r>
            <a:endParaRPr lang="en-US" altLang="zh-CN" sz="2800" dirty="0">
              <a:ea typeface="楷体_GB2312" pitchFamily="49" charset="-122"/>
            </a:endParaRPr>
          </a:p>
        </p:txBody>
      </p:sp>
      <p:pic>
        <p:nvPicPr>
          <p:cNvPr id="33796" name="Picture 4" descr="fig4-10"/>
          <p:cNvPicPr>
            <a:picLocks noChangeAspect="1"/>
          </p:cNvPicPr>
          <p:nvPr/>
        </p:nvPicPr>
        <p:blipFill>
          <a:blip r:embed="rId1"/>
          <a:stretch>
            <a:fillRect/>
          </a:stretch>
        </p:blipFill>
        <p:spPr>
          <a:xfrm>
            <a:off x="7134225" y="5037138"/>
            <a:ext cx="1543050" cy="1439862"/>
          </a:xfrm>
          <a:prstGeom prst="rect">
            <a:avLst/>
          </a:prstGeom>
          <a:noFill/>
          <a:ln w="9525">
            <a:noFill/>
          </a:ln>
        </p:spPr>
      </p:pic>
      <p:sp>
        <p:nvSpPr>
          <p:cNvPr id="33797" name="Rectangle 6"/>
          <p:cNvSpPr/>
          <p:nvPr/>
        </p:nvSpPr>
        <p:spPr>
          <a:xfrm>
            <a:off x="609600" y="1295400"/>
            <a:ext cx="4038600" cy="3048000"/>
          </a:xfrm>
          <a:prstGeom prst="rect">
            <a:avLst/>
          </a:prstGeom>
          <a:noFill/>
          <a:ln w="9525">
            <a:noFill/>
          </a:ln>
        </p:spPr>
        <p:txBody>
          <a:bodyPr anchor="t" anchorCtr="0"/>
          <a:p>
            <a:pPr marL="342900" indent="-342900">
              <a:lnSpc>
                <a:spcPct val="90000"/>
              </a:lnSpc>
            </a:pPr>
            <a:endParaRPr lang="zh-CN" altLang="zh-CN" dirty="0">
              <a:latin typeface="宋体" panose="02010600030101010101" pitchFamily="2" charset="-122"/>
              <a:ea typeface="楷体_GB2312" pitchFamily="49" charset="-122"/>
            </a:endParaRPr>
          </a:p>
        </p:txBody>
      </p:sp>
      <p:pic>
        <p:nvPicPr>
          <p:cNvPr id="33798" name="Picture 7" descr="正则交"/>
          <p:cNvPicPr>
            <a:picLocks noChangeAspect="1"/>
          </p:cNvPicPr>
          <p:nvPr/>
        </p:nvPicPr>
        <p:blipFill>
          <a:blip r:embed="rId2"/>
          <a:stretch>
            <a:fillRect/>
          </a:stretch>
        </p:blipFill>
        <p:spPr>
          <a:xfrm>
            <a:off x="2209800" y="4359275"/>
            <a:ext cx="4495800" cy="249872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A30D5703-16A1-4CAC-A2F5-13A36F6A58DB}"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410626"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宋体" panose="02010600030101010101" pitchFamily="2" charset="-122"/>
                <a:ea typeface="+mj-ea"/>
                <a:cs typeface="+mj-cs"/>
              </a:rPr>
              <a:t>正则集合</a:t>
            </a:r>
            <a:r>
              <a:rPr kumimoji="1" lang="zh-CN" altLang="zh-CN" sz="44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宋体" panose="02010600030101010101" pitchFamily="2" charset="-122"/>
                <a:ea typeface="+mj-ea"/>
                <a:cs typeface="+mj-cs"/>
              </a:rPr>
              <a:t>运算</a:t>
            </a:r>
            <a:endParaRPr kumimoji="1" lang="zh-CN" altLang="en-US" sz="44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34819" name="Rectangle 3"/>
          <p:cNvSpPr>
            <a:spLocks noGrp="1"/>
          </p:cNvSpPr>
          <p:nvPr>
            <p:ph idx="1" hasCustomPrompt="1"/>
          </p:nvPr>
        </p:nvSpPr>
        <p:spPr>
          <a:xfrm>
            <a:off x="685800" y="1219200"/>
            <a:ext cx="6629400" cy="4876800"/>
          </a:xfrm>
        </p:spPr>
        <p:txBody>
          <a:bodyPr wrap="square" lIns="91440" tIns="45720" rIns="91440" bIns="45720" anchor="t" anchorCtr="0"/>
          <a:p>
            <a:pPr eaLnBrk="1" hangingPunct="1">
              <a:spcBef>
                <a:spcPct val="0"/>
              </a:spcBef>
              <a:buNone/>
            </a:pPr>
            <a:r>
              <a:rPr lang="zh-CN" altLang="en-US" sz="2800" dirty="0">
                <a:latin typeface="宋体" panose="02010600030101010101" pitchFamily="2" charset="-122"/>
              </a:rPr>
              <a:t>其中</a:t>
            </a:r>
            <a:r>
              <a:rPr lang="en-US" altLang="zh-CN" sz="2800" dirty="0">
                <a:latin typeface="宋体" panose="02010600030101010101" pitchFamily="2" charset="-122"/>
              </a:rPr>
              <a:t>bA ∩ bB = bB ∩ bA</a:t>
            </a:r>
            <a:r>
              <a:rPr lang="zh-CN" altLang="en-US" sz="2800" dirty="0">
                <a:latin typeface="宋体" panose="02010600030101010101" pitchFamily="2" charset="-122"/>
              </a:rPr>
              <a:t>是</a:t>
            </a:r>
            <a:r>
              <a:rPr lang="en-US" altLang="zh-CN" sz="2800" dirty="0">
                <a:latin typeface="宋体" panose="02010600030101010101" pitchFamily="2" charset="-122"/>
              </a:rPr>
              <a:t>A</a:t>
            </a:r>
            <a:r>
              <a:rPr lang="zh-CN" altLang="en-US" sz="2800" dirty="0">
                <a:latin typeface="宋体" panose="02010600030101010101" pitchFamily="2" charset="-122"/>
              </a:rPr>
              <a:t>与</a:t>
            </a:r>
            <a:r>
              <a:rPr lang="en-US" altLang="zh-CN" sz="2800" dirty="0">
                <a:latin typeface="宋体" panose="02010600030101010101" pitchFamily="2" charset="-122"/>
              </a:rPr>
              <a:t>B</a:t>
            </a:r>
            <a:r>
              <a:rPr lang="zh-CN" altLang="en-US" sz="2800" dirty="0">
                <a:latin typeface="宋体" panose="02010600030101010101" pitchFamily="2" charset="-122"/>
              </a:rPr>
              <a:t>的公共边界，它可以分成两部分</a:t>
            </a:r>
            <a:r>
              <a:rPr lang="zh-CN" altLang="en-US" sz="2800" dirty="0">
                <a:latin typeface="宋体" panose="02010600030101010101" pitchFamily="2" charset="-122"/>
                <a:sym typeface="Wingdings" panose="05000000000000000000" pitchFamily="2" charset="2"/>
              </a:rPr>
              <a:t>： </a:t>
            </a:r>
            <a:endParaRPr lang="zh-CN" altLang="en-US" sz="2800" dirty="0">
              <a:latin typeface="宋体" panose="02010600030101010101" pitchFamily="2" charset="-122"/>
              <a:sym typeface="Wingdings" panose="05000000000000000000" pitchFamily="2" charset="2"/>
            </a:endParaRPr>
          </a:p>
          <a:p>
            <a:pPr eaLnBrk="1" hangingPunct="1">
              <a:spcBef>
                <a:spcPct val="0"/>
              </a:spcBef>
              <a:buNone/>
            </a:pPr>
            <a:r>
              <a:rPr lang="zh-CN" altLang="en-US" sz="2800" dirty="0">
                <a:latin typeface="宋体" panose="02010600030101010101" pitchFamily="2" charset="-122"/>
                <a:sym typeface="Wingdings" panose="05000000000000000000" pitchFamily="2" charset="2"/>
              </a:rPr>
              <a:t>（</a:t>
            </a:r>
            <a:r>
              <a:rPr lang="en-US" altLang="zh-CN" sz="2800" dirty="0">
                <a:latin typeface="宋体" panose="02010600030101010101" pitchFamily="2" charset="-122"/>
              </a:rPr>
              <a:t>bA ∩bB</a:t>
            </a:r>
            <a:r>
              <a:rPr lang="zh-CN" altLang="en-US" sz="2800" dirty="0">
                <a:latin typeface="宋体" panose="02010600030101010101" pitchFamily="2" charset="-122"/>
              </a:rPr>
              <a:t>）</a:t>
            </a:r>
            <a:r>
              <a:rPr lang="zh-CN" altLang="en-US" sz="1800" dirty="0">
                <a:latin typeface="宋体" panose="02010600030101010101" pitchFamily="2" charset="-122"/>
              </a:rPr>
              <a:t>同侧</a:t>
            </a:r>
            <a:r>
              <a:rPr lang="zh-CN" altLang="en-US" sz="2800" dirty="0">
                <a:latin typeface="宋体" panose="02010600030101010101" pitchFamily="2" charset="-122"/>
              </a:rPr>
              <a:t>、 </a:t>
            </a:r>
            <a:r>
              <a:rPr lang="en-US" altLang="zh-CN" sz="2800" dirty="0">
                <a:latin typeface="宋体" panose="02010600030101010101" pitchFamily="2" charset="-122"/>
              </a:rPr>
              <a:t>(bA ∩bB)</a:t>
            </a:r>
            <a:r>
              <a:rPr lang="zh-CN" altLang="en-US" sz="1800" dirty="0">
                <a:latin typeface="宋体" panose="02010600030101010101" pitchFamily="2" charset="-122"/>
              </a:rPr>
              <a:t>异侧</a:t>
            </a:r>
            <a:endParaRPr lang="zh-CN" altLang="en-US" sz="1800" dirty="0">
              <a:latin typeface="宋体" panose="02010600030101010101" pitchFamily="2" charset="-122"/>
            </a:endParaRPr>
          </a:p>
          <a:p>
            <a:pPr eaLnBrk="1" hangingPunct="1">
              <a:spcBef>
                <a:spcPct val="0"/>
              </a:spcBef>
              <a:buNone/>
            </a:pPr>
            <a:r>
              <a:rPr lang="en-US" altLang="zh-CN" sz="2800" dirty="0">
                <a:latin typeface="宋体" panose="02010600030101010101" pitchFamily="2" charset="-122"/>
              </a:rPr>
              <a:t>(bA ∩bB)</a:t>
            </a:r>
            <a:r>
              <a:rPr lang="zh-CN" altLang="en-US" sz="1800" dirty="0">
                <a:latin typeface="宋体" panose="02010600030101010101" pitchFamily="2" charset="-122"/>
              </a:rPr>
              <a:t>同侧</a:t>
            </a:r>
            <a:r>
              <a:rPr lang="zh-CN" altLang="en-US" sz="2800" dirty="0">
                <a:latin typeface="宋体" panose="02010600030101010101" pitchFamily="2" charset="-122"/>
              </a:rPr>
              <a:t>由这样一些边界构成：</a:t>
            </a:r>
            <a:r>
              <a:rPr lang="en-US" altLang="zh-CN" sz="2800" dirty="0">
                <a:latin typeface="宋体" panose="02010600030101010101" pitchFamily="2" charset="-122"/>
              </a:rPr>
              <a:t>A</a:t>
            </a:r>
            <a:r>
              <a:rPr lang="zh-CN" altLang="en-US" sz="2800" dirty="0">
                <a:latin typeface="宋体" panose="02010600030101010101" pitchFamily="2" charset="-122"/>
              </a:rPr>
              <a:t>、</a:t>
            </a:r>
            <a:r>
              <a:rPr lang="en-US" altLang="zh-CN" sz="2800" dirty="0">
                <a:latin typeface="宋体" panose="02010600030101010101" pitchFamily="2" charset="-122"/>
              </a:rPr>
              <a:t>B</a:t>
            </a:r>
            <a:r>
              <a:rPr lang="zh-CN" altLang="en-US" sz="2800" dirty="0">
                <a:latin typeface="宋体" panose="02010600030101010101" pitchFamily="2" charset="-122"/>
              </a:rPr>
              <a:t>位于边界的同侧</a:t>
            </a:r>
            <a:endParaRPr lang="zh-CN" altLang="en-US" sz="2800" dirty="0">
              <a:latin typeface="宋体" panose="02010600030101010101" pitchFamily="2" charset="-122"/>
            </a:endParaRPr>
          </a:p>
          <a:p>
            <a:pPr eaLnBrk="1" hangingPunct="1">
              <a:spcBef>
                <a:spcPct val="0"/>
              </a:spcBef>
              <a:buNone/>
            </a:pPr>
            <a:r>
              <a:rPr lang="en-US" altLang="zh-CN" sz="2800" dirty="0">
                <a:latin typeface="宋体" panose="02010600030101010101" pitchFamily="2" charset="-122"/>
              </a:rPr>
              <a:t>(bA ∩bB)</a:t>
            </a:r>
            <a:r>
              <a:rPr lang="zh-CN" altLang="en-US" sz="1800" dirty="0">
                <a:latin typeface="宋体" panose="02010600030101010101" pitchFamily="2" charset="-122"/>
              </a:rPr>
              <a:t>异侧</a:t>
            </a:r>
            <a:r>
              <a:rPr lang="zh-CN" altLang="en-US" sz="2800" dirty="0">
                <a:latin typeface="宋体" panose="02010600030101010101" pitchFamily="2" charset="-122"/>
              </a:rPr>
              <a:t>由这样一些边界构成：</a:t>
            </a:r>
            <a:r>
              <a:rPr lang="en-US" altLang="zh-CN" sz="2800" dirty="0">
                <a:latin typeface="宋体" panose="02010600030101010101" pitchFamily="2" charset="-122"/>
              </a:rPr>
              <a:t>A</a:t>
            </a:r>
            <a:r>
              <a:rPr lang="zh-CN" altLang="en-US" sz="2800" dirty="0">
                <a:latin typeface="宋体" panose="02010600030101010101" pitchFamily="2" charset="-122"/>
              </a:rPr>
              <a:t>、</a:t>
            </a:r>
            <a:r>
              <a:rPr lang="en-US" altLang="zh-CN" sz="2800" dirty="0">
                <a:latin typeface="宋体" panose="02010600030101010101" pitchFamily="2" charset="-122"/>
              </a:rPr>
              <a:t>B</a:t>
            </a:r>
            <a:r>
              <a:rPr lang="zh-CN" altLang="en-US" sz="2800" dirty="0">
                <a:latin typeface="宋体" panose="02010600030101010101" pitchFamily="2" charset="-122"/>
              </a:rPr>
              <a:t>位于边界的异侧</a:t>
            </a:r>
            <a:endParaRPr lang="zh-CN" altLang="en-US" sz="2800" dirty="0">
              <a:ea typeface="楷体_GB2312" pitchFamily="49" charset="-122"/>
            </a:endParaRPr>
          </a:p>
          <a:p>
            <a:pPr eaLnBrk="1" hangingPunct="1"/>
            <a:endParaRPr lang="en-US" altLang="zh-CN" dirty="0"/>
          </a:p>
        </p:txBody>
      </p:sp>
      <p:pic>
        <p:nvPicPr>
          <p:cNvPr id="34820" name="Picture 4" descr="正则交"/>
          <p:cNvPicPr>
            <a:picLocks noChangeAspect="1"/>
          </p:cNvPicPr>
          <p:nvPr/>
        </p:nvPicPr>
        <p:blipFill>
          <a:blip r:embed="rId1"/>
          <a:stretch>
            <a:fillRect/>
          </a:stretch>
        </p:blipFill>
        <p:spPr>
          <a:xfrm>
            <a:off x="3200400" y="4359275"/>
            <a:ext cx="4495800" cy="2498725"/>
          </a:xfrm>
          <a:prstGeom prst="rect">
            <a:avLst/>
          </a:prstGeom>
          <a:noFill/>
          <a:ln w="9525">
            <a:noFill/>
          </a:ln>
        </p:spPr>
      </p:pic>
      <p:pic>
        <p:nvPicPr>
          <p:cNvPr id="34821" name="Picture 5" descr="fig4-10"/>
          <p:cNvPicPr>
            <a:picLocks noChangeAspect="1"/>
          </p:cNvPicPr>
          <p:nvPr/>
        </p:nvPicPr>
        <p:blipFill>
          <a:blip r:embed="rId2"/>
          <a:stretch>
            <a:fillRect/>
          </a:stretch>
        </p:blipFill>
        <p:spPr>
          <a:xfrm>
            <a:off x="914400" y="4572000"/>
            <a:ext cx="1543050" cy="1439863"/>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16C6722-7687-475D-891F-ED04538D728A}"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77858"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宋体" panose="02010600030101010101" pitchFamily="2" charset="-122"/>
                <a:ea typeface="+mj-ea"/>
                <a:cs typeface="+mj-cs"/>
              </a:rPr>
              <a:t>正则集合</a:t>
            </a:r>
            <a:r>
              <a:rPr kumimoji="1" lang="zh-CN" altLang="zh-CN" sz="44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宋体" panose="02010600030101010101" pitchFamily="2" charset="-122"/>
                <a:ea typeface="+mj-ea"/>
                <a:cs typeface="+mj-cs"/>
              </a:rPr>
              <a:t>运算</a:t>
            </a:r>
            <a:endParaRPr kumimoji="1" lang="zh-CN" altLang="en-US" sz="44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35843" name="Rectangle 3"/>
          <p:cNvSpPr>
            <a:spLocks noGrp="1"/>
          </p:cNvSpPr>
          <p:nvPr>
            <p:ph idx="1" hasCustomPrompt="1"/>
          </p:nvPr>
        </p:nvSpPr>
        <p:spPr>
          <a:xfrm>
            <a:off x="685800" y="1219200"/>
            <a:ext cx="7772400" cy="4876800"/>
          </a:xfrm>
        </p:spPr>
        <p:txBody>
          <a:bodyPr wrap="square" lIns="91440" tIns="45720" rIns="91440" bIns="45720" anchor="t" anchorCtr="0"/>
          <a:p>
            <a:pPr eaLnBrk="1" hangingPunct="1"/>
            <a:r>
              <a:rPr lang="zh-CN" altLang="en-US" sz="2400" dirty="0"/>
              <a:t>对于</a:t>
            </a:r>
            <a:r>
              <a:rPr lang="en-US" altLang="zh-CN" sz="2400" dirty="0">
                <a:latin typeface="宋体" panose="02010600030101010101" pitchFamily="2" charset="-122"/>
              </a:rPr>
              <a:t>A ∩* B </a:t>
            </a:r>
            <a:r>
              <a:rPr lang="zh-CN" altLang="en-US" sz="2400" dirty="0">
                <a:latin typeface="宋体" panose="02010600030101010101" pitchFamily="2" charset="-122"/>
              </a:rPr>
              <a:t>，由交的定义可知：</a:t>
            </a:r>
            <a:endParaRPr lang="zh-CN" altLang="en-US" sz="2400" dirty="0">
              <a:latin typeface="宋体" panose="02010600030101010101" pitchFamily="2" charset="-122"/>
            </a:endParaRPr>
          </a:p>
          <a:p>
            <a:pPr eaLnBrk="1" hangingPunct="1"/>
            <a:r>
              <a:rPr lang="en-US" altLang="zh-CN" sz="2400" dirty="0">
                <a:latin typeface="宋体" panose="02010600030101010101" pitchFamily="2" charset="-122"/>
              </a:rPr>
              <a:t>1</a:t>
            </a:r>
            <a:r>
              <a:rPr lang="zh-CN" altLang="en-US" sz="2400" dirty="0">
                <a:latin typeface="宋体" panose="02010600030101010101" pitchFamily="2" charset="-122"/>
              </a:rPr>
              <a:t>）</a:t>
            </a:r>
            <a:r>
              <a:rPr lang="en-US" altLang="zh-CN" sz="2400" dirty="0">
                <a:latin typeface="宋体" panose="02010600030101010101" pitchFamily="2" charset="-122"/>
              </a:rPr>
              <a:t>A</a:t>
            </a:r>
            <a:r>
              <a:rPr lang="zh-CN" altLang="en-US" sz="2400" dirty="0">
                <a:latin typeface="宋体" panose="02010600030101010101" pitchFamily="2" charset="-122"/>
              </a:rPr>
              <a:t>、</a:t>
            </a:r>
            <a:r>
              <a:rPr lang="en-US" altLang="zh-CN" sz="2400" dirty="0">
                <a:latin typeface="宋体" panose="02010600030101010101" pitchFamily="2" charset="-122"/>
              </a:rPr>
              <a:t>B</a:t>
            </a:r>
            <a:r>
              <a:rPr lang="zh-CN" altLang="en-US" sz="2400" dirty="0">
                <a:latin typeface="宋体" panose="02010600030101010101" pitchFamily="2" charset="-122"/>
              </a:rPr>
              <a:t>两物体的</a:t>
            </a:r>
            <a:r>
              <a:rPr lang="zh-CN" altLang="en-US" sz="2400" b="1" dirty="0">
                <a:latin typeface="宋体" panose="02010600030101010101" pitchFamily="2" charset="-122"/>
              </a:rPr>
              <a:t>边界位于对方内部的部分</a:t>
            </a:r>
            <a:r>
              <a:rPr lang="zh-CN" altLang="en-US" sz="2400" dirty="0">
                <a:latin typeface="宋体" panose="02010600030101010101" pitchFamily="2" charset="-122"/>
              </a:rPr>
              <a:t>，即</a:t>
            </a:r>
            <a:r>
              <a:rPr lang="en-US" altLang="zh-CN" sz="2400" dirty="0">
                <a:latin typeface="宋体" panose="02010600030101010101" pitchFamily="2" charset="-122"/>
              </a:rPr>
              <a:t>bA ∩ iB </a:t>
            </a:r>
            <a:r>
              <a:rPr lang="zh-CN" altLang="en-US" sz="2400" dirty="0">
                <a:latin typeface="宋体" panose="02010600030101010101" pitchFamily="2" charset="-122"/>
              </a:rPr>
              <a:t>和</a:t>
            </a:r>
            <a:r>
              <a:rPr lang="en-US" altLang="zh-CN" sz="2400" dirty="0">
                <a:latin typeface="宋体" panose="02010600030101010101" pitchFamily="2" charset="-122"/>
              </a:rPr>
              <a:t>bB ∩ iA</a:t>
            </a:r>
            <a:r>
              <a:rPr lang="zh-CN" altLang="en-US" sz="2400" dirty="0">
                <a:latin typeface="宋体" panose="02010600030101010101" pitchFamily="2" charset="-122"/>
              </a:rPr>
              <a:t>是</a:t>
            </a:r>
            <a:r>
              <a:rPr lang="en-US" altLang="zh-CN" sz="2400" dirty="0">
                <a:latin typeface="宋体" panose="02010600030101010101" pitchFamily="2" charset="-122"/>
              </a:rPr>
              <a:t>b(A ∩* B )</a:t>
            </a:r>
            <a:r>
              <a:rPr lang="zh-CN" altLang="en-US" sz="2400" dirty="0">
                <a:latin typeface="宋体" panose="02010600030101010101" pitchFamily="2" charset="-122"/>
              </a:rPr>
              <a:t>的组成部分。</a:t>
            </a:r>
            <a:endParaRPr lang="zh-CN" altLang="en-US" sz="2400" dirty="0">
              <a:latin typeface="宋体" panose="02010600030101010101" pitchFamily="2" charset="-122"/>
            </a:endParaRPr>
          </a:p>
          <a:p>
            <a:pPr eaLnBrk="1" hangingPunct="1"/>
            <a:r>
              <a:rPr lang="en-US" altLang="zh-CN" sz="2400" dirty="0">
                <a:latin typeface="宋体" panose="02010600030101010101" pitchFamily="2" charset="-122"/>
              </a:rPr>
              <a:t>2</a:t>
            </a:r>
            <a:r>
              <a:rPr lang="zh-CN" altLang="en-US" sz="2400" dirty="0">
                <a:latin typeface="宋体" panose="02010600030101010101" pitchFamily="2" charset="-122"/>
              </a:rPr>
              <a:t>） </a:t>
            </a:r>
            <a:r>
              <a:rPr lang="en-US" altLang="zh-CN" sz="2400" dirty="0">
                <a:latin typeface="宋体" panose="02010600030101010101" pitchFamily="2" charset="-122"/>
              </a:rPr>
              <a:t>A</a:t>
            </a:r>
            <a:r>
              <a:rPr lang="zh-CN" altLang="en-US" sz="2400" dirty="0">
                <a:latin typeface="宋体" panose="02010600030101010101" pitchFamily="2" charset="-122"/>
              </a:rPr>
              <a:t>、</a:t>
            </a:r>
            <a:r>
              <a:rPr lang="en-US" altLang="zh-CN" sz="2400" dirty="0">
                <a:latin typeface="宋体" panose="02010600030101010101" pitchFamily="2" charset="-122"/>
              </a:rPr>
              <a:t>B</a:t>
            </a:r>
            <a:r>
              <a:rPr lang="zh-CN" altLang="en-US" sz="2400" dirty="0">
                <a:latin typeface="宋体" panose="02010600030101010101" pitchFamily="2" charset="-122"/>
              </a:rPr>
              <a:t>两物体的</a:t>
            </a:r>
            <a:r>
              <a:rPr lang="zh-CN" altLang="en-US" sz="2400" b="1" dirty="0">
                <a:latin typeface="宋体" panose="02010600030101010101" pitchFamily="2" charset="-122"/>
              </a:rPr>
              <a:t>边界位于对方外部的部分</a:t>
            </a:r>
            <a:r>
              <a:rPr lang="zh-CN" altLang="en-US" sz="2400" dirty="0">
                <a:latin typeface="宋体" panose="02010600030101010101" pitchFamily="2" charset="-122"/>
              </a:rPr>
              <a:t>，即</a:t>
            </a:r>
            <a:r>
              <a:rPr lang="en-US" altLang="zh-CN" sz="2400" dirty="0">
                <a:latin typeface="宋体" panose="02010600030101010101" pitchFamily="2" charset="-122"/>
              </a:rPr>
              <a:t>bA ∩ eB </a:t>
            </a:r>
            <a:r>
              <a:rPr lang="zh-CN" altLang="en-US" sz="2400" dirty="0">
                <a:latin typeface="宋体" panose="02010600030101010101" pitchFamily="2" charset="-122"/>
              </a:rPr>
              <a:t>和</a:t>
            </a:r>
            <a:r>
              <a:rPr lang="en-US" altLang="zh-CN" sz="2400" dirty="0">
                <a:latin typeface="宋体" panose="02010600030101010101" pitchFamily="2" charset="-122"/>
              </a:rPr>
              <a:t>bB ∩ eA</a:t>
            </a:r>
            <a:r>
              <a:rPr lang="zh-CN" altLang="en-US" sz="2400" dirty="0">
                <a:latin typeface="宋体" panose="02010600030101010101" pitchFamily="2" charset="-122"/>
              </a:rPr>
              <a:t>不是</a:t>
            </a:r>
            <a:r>
              <a:rPr lang="en-US" altLang="zh-CN" sz="2400" dirty="0">
                <a:latin typeface="宋体" panose="02010600030101010101" pitchFamily="2" charset="-122"/>
              </a:rPr>
              <a:t>b(A ∩* B )</a:t>
            </a:r>
            <a:r>
              <a:rPr lang="zh-CN" altLang="en-US" sz="2400" dirty="0">
                <a:latin typeface="宋体" panose="02010600030101010101" pitchFamily="2" charset="-122"/>
              </a:rPr>
              <a:t>的组成部分。</a:t>
            </a:r>
            <a:endParaRPr lang="zh-CN" altLang="en-US" sz="2400" dirty="0">
              <a:latin typeface="宋体" panose="02010600030101010101" pitchFamily="2" charset="-122"/>
            </a:endParaRPr>
          </a:p>
          <a:p>
            <a:pPr eaLnBrk="1" hangingPunct="1"/>
            <a:r>
              <a:rPr lang="en-US" altLang="zh-CN" sz="2400" dirty="0">
                <a:latin typeface="宋体" panose="02010600030101010101" pitchFamily="2" charset="-122"/>
              </a:rPr>
              <a:t>3</a:t>
            </a:r>
            <a:r>
              <a:rPr lang="zh-CN" altLang="en-US" sz="2400" dirty="0">
                <a:latin typeface="宋体" panose="02010600030101010101" pitchFamily="2" charset="-122"/>
              </a:rPr>
              <a:t>）对于</a:t>
            </a:r>
            <a:r>
              <a:rPr lang="en-US" altLang="zh-CN" sz="2400" dirty="0">
                <a:latin typeface="宋体" panose="02010600030101010101" pitchFamily="2" charset="-122"/>
              </a:rPr>
              <a:t>A</a:t>
            </a:r>
            <a:r>
              <a:rPr lang="zh-CN" altLang="en-US" sz="2400" dirty="0">
                <a:latin typeface="宋体" panose="02010600030101010101" pitchFamily="2" charset="-122"/>
              </a:rPr>
              <a:t>、</a:t>
            </a:r>
            <a:r>
              <a:rPr lang="en-US" altLang="zh-CN" sz="2400" dirty="0">
                <a:latin typeface="宋体" panose="02010600030101010101" pitchFamily="2" charset="-122"/>
              </a:rPr>
              <a:t>B</a:t>
            </a:r>
            <a:r>
              <a:rPr lang="zh-CN" altLang="en-US" sz="2400" dirty="0">
                <a:latin typeface="宋体" panose="02010600030101010101" pitchFamily="2" charset="-122"/>
              </a:rPr>
              <a:t>的</a:t>
            </a:r>
            <a:r>
              <a:rPr lang="zh-CN" altLang="en-US" sz="2400" b="1" dirty="0">
                <a:latin typeface="宋体" panose="02010600030101010101" pitchFamily="2" charset="-122"/>
              </a:rPr>
              <a:t>重合边界</a:t>
            </a:r>
            <a:r>
              <a:rPr lang="zh-CN" altLang="en-US" sz="2400" dirty="0">
                <a:latin typeface="宋体" panose="02010600030101010101" pitchFamily="2" charset="-122"/>
              </a:rPr>
              <a:t>有： </a:t>
            </a:r>
            <a:r>
              <a:rPr lang="en-US" altLang="zh-CN" sz="2400" dirty="0">
                <a:latin typeface="宋体" panose="02010600030101010101" pitchFamily="2" charset="-122"/>
                <a:sym typeface="Wingdings" panose="05000000000000000000" pitchFamily="2" charset="2"/>
              </a:rPr>
              <a:t>(</a:t>
            </a:r>
            <a:r>
              <a:rPr lang="en-US" altLang="zh-CN" sz="2400" dirty="0">
                <a:latin typeface="宋体" panose="02010600030101010101" pitchFamily="2" charset="-122"/>
              </a:rPr>
              <a:t>bA ∩bB)</a:t>
            </a:r>
            <a:r>
              <a:rPr lang="zh-CN" altLang="en-US" sz="1600" dirty="0">
                <a:latin typeface="宋体" panose="02010600030101010101" pitchFamily="2" charset="-122"/>
              </a:rPr>
              <a:t>同侧</a:t>
            </a:r>
            <a:r>
              <a:rPr lang="zh-CN" altLang="en-US" sz="2400" dirty="0">
                <a:latin typeface="宋体" panose="02010600030101010101" pitchFamily="2" charset="-122"/>
              </a:rPr>
              <a:t>属于</a:t>
            </a:r>
            <a:r>
              <a:rPr lang="en-US" altLang="zh-CN" sz="2400" dirty="0">
                <a:latin typeface="宋体" panose="02010600030101010101" pitchFamily="2" charset="-122"/>
              </a:rPr>
              <a:t>b(A ∩* B ); </a:t>
            </a:r>
            <a:r>
              <a:rPr lang="en-US" altLang="zh-CN" sz="2400" dirty="0">
                <a:latin typeface="宋体" panose="02010600030101010101" pitchFamily="2" charset="-122"/>
                <a:sym typeface="Wingdings" panose="05000000000000000000" pitchFamily="2" charset="2"/>
              </a:rPr>
              <a:t>(</a:t>
            </a:r>
            <a:r>
              <a:rPr lang="en-US" altLang="zh-CN" sz="2400" dirty="0">
                <a:latin typeface="宋体" panose="02010600030101010101" pitchFamily="2" charset="-122"/>
              </a:rPr>
              <a:t>bA ∩bB)</a:t>
            </a:r>
            <a:r>
              <a:rPr lang="zh-CN" altLang="en-US" sz="1600" dirty="0">
                <a:latin typeface="宋体" panose="02010600030101010101" pitchFamily="2" charset="-122"/>
              </a:rPr>
              <a:t>异侧不</a:t>
            </a:r>
            <a:r>
              <a:rPr lang="zh-CN" altLang="en-US" sz="2400" dirty="0">
                <a:latin typeface="宋体" panose="02010600030101010101" pitchFamily="2" charset="-122"/>
              </a:rPr>
              <a:t>属于</a:t>
            </a:r>
            <a:r>
              <a:rPr lang="en-US" altLang="zh-CN" sz="2400" dirty="0">
                <a:latin typeface="宋体" panose="02010600030101010101" pitchFamily="2" charset="-122"/>
              </a:rPr>
              <a:t>b(A ∩* B )   </a:t>
            </a:r>
            <a:r>
              <a:rPr lang="zh-CN" altLang="en-US" sz="2400" dirty="0">
                <a:latin typeface="宋体" panose="02010600030101010101" pitchFamily="2" charset="-122"/>
              </a:rPr>
              <a:t>因此：</a:t>
            </a:r>
            <a:endParaRPr lang="zh-CN" altLang="en-US" sz="2400" dirty="0">
              <a:latin typeface="宋体" panose="02010600030101010101" pitchFamily="2" charset="-122"/>
            </a:endParaRPr>
          </a:p>
          <a:p>
            <a:pPr eaLnBrk="1" hangingPunct="1"/>
            <a:r>
              <a:rPr lang="en-US" altLang="zh-CN" sz="2400" dirty="0">
                <a:ea typeface="楷体_GB2312" pitchFamily="49" charset="-122"/>
              </a:rPr>
              <a:t>b(A∩*B)=(bA ∩ iB) ∪(bB ∩ iA)∪(bA∩ bB)</a:t>
            </a:r>
            <a:r>
              <a:rPr lang="zh-CN" altLang="en-US" sz="1600" dirty="0">
                <a:latin typeface="宋体" panose="02010600030101010101" pitchFamily="2" charset="-122"/>
              </a:rPr>
              <a:t>同侧</a:t>
            </a:r>
            <a:endParaRPr lang="zh-CN" altLang="en-US" sz="2400" dirty="0">
              <a:ea typeface="楷体_GB2312" pitchFamily="49" charset="-122"/>
            </a:endParaRPr>
          </a:p>
          <a:p>
            <a:pPr algn="ctr" eaLnBrk="1" hangingPunct="1">
              <a:spcBef>
                <a:spcPct val="0"/>
              </a:spcBef>
              <a:buNone/>
            </a:pPr>
            <a:endParaRPr lang="en-US" altLang="zh-CN" sz="2400" dirty="0">
              <a:latin typeface="宋体" panose="02010600030101010101" pitchFamily="2" charset="-122"/>
            </a:endParaRPr>
          </a:p>
        </p:txBody>
      </p:sp>
      <p:pic>
        <p:nvPicPr>
          <p:cNvPr id="35844" name="Picture 4" descr="正则交"/>
          <p:cNvPicPr>
            <a:picLocks noChangeAspect="1"/>
          </p:cNvPicPr>
          <p:nvPr/>
        </p:nvPicPr>
        <p:blipFill>
          <a:blip r:embed="rId1"/>
          <a:stretch>
            <a:fillRect/>
          </a:stretch>
        </p:blipFill>
        <p:spPr>
          <a:xfrm>
            <a:off x="3124200" y="4572000"/>
            <a:ext cx="4038600" cy="2244725"/>
          </a:xfrm>
          <a:prstGeom prst="rect">
            <a:avLst/>
          </a:prstGeom>
          <a:noFill/>
          <a:ln w="9525">
            <a:noFill/>
          </a:ln>
        </p:spPr>
      </p:pic>
      <p:pic>
        <p:nvPicPr>
          <p:cNvPr id="35845" name="Picture 5" descr="fig4-10"/>
          <p:cNvPicPr>
            <a:picLocks noChangeAspect="1"/>
          </p:cNvPicPr>
          <p:nvPr/>
        </p:nvPicPr>
        <p:blipFill>
          <a:blip r:embed="rId2"/>
          <a:stretch>
            <a:fillRect/>
          </a:stretch>
        </p:blipFill>
        <p:spPr>
          <a:xfrm>
            <a:off x="838200" y="5105400"/>
            <a:ext cx="1543050" cy="1439863"/>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848BD466-3283-4CD9-97B6-9529656FF017}"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411650"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宋体" panose="02010600030101010101" pitchFamily="2" charset="-122"/>
                <a:ea typeface="+mj-ea"/>
                <a:cs typeface="+mj-cs"/>
              </a:rPr>
              <a:t>正则集合</a:t>
            </a:r>
            <a:r>
              <a:rPr kumimoji="1" lang="zh-CN" altLang="zh-CN" sz="44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宋体" panose="02010600030101010101" pitchFamily="2" charset="-122"/>
                <a:ea typeface="+mj-ea"/>
                <a:cs typeface="+mj-cs"/>
              </a:rPr>
              <a:t>运算</a:t>
            </a:r>
            <a:endParaRPr kumimoji="1" lang="zh-CN" altLang="en-US" sz="44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36867" name="Rectangle 3"/>
          <p:cNvSpPr>
            <a:spLocks noGrp="1"/>
          </p:cNvSpPr>
          <p:nvPr>
            <p:ph idx="1" hasCustomPrompt="1"/>
          </p:nvPr>
        </p:nvSpPr>
        <p:spPr>
          <a:xfrm>
            <a:off x="685800" y="1219200"/>
            <a:ext cx="7772400" cy="4876800"/>
          </a:xfrm>
        </p:spPr>
        <p:txBody>
          <a:bodyPr wrap="square" lIns="91440" tIns="45720" rIns="91440" bIns="45720" anchor="t" anchorCtr="0"/>
          <a:p>
            <a:pPr eaLnBrk="1" hangingPunct="1"/>
            <a:r>
              <a:rPr lang="zh-CN" altLang="en-US" sz="2800" dirty="0">
                <a:latin typeface="宋体" panose="02010600030101010101" pitchFamily="2" charset="-122"/>
              </a:rPr>
              <a:t>同理：</a:t>
            </a:r>
            <a:endParaRPr lang="zh-CN" altLang="en-US" sz="2800" dirty="0">
              <a:latin typeface="宋体" panose="02010600030101010101" pitchFamily="2" charset="-122"/>
            </a:endParaRPr>
          </a:p>
          <a:p>
            <a:pPr eaLnBrk="1" hangingPunct="1"/>
            <a:r>
              <a:rPr lang="en-US" altLang="zh-CN" sz="2800" dirty="0">
                <a:ea typeface="楷体_GB2312" pitchFamily="49" charset="-122"/>
              </a:rPr>
              <a:t>b(A∪*B)=(bA ∩ eB) ∪(bB ∩ eA)∪(bA∩bB)</a:t>
            </a:r>
            <a:r>
              <a:rPr lang="zh-CN" altLang="en-US" sz="1800" dirty="0">
                <a:latin typeface="宋体" panose="02010600030101010101" pitchFamily="2" charset="-122"/>
              </a:rPr>
              <a:t>同侧</a:t>
            </a:r>
            <a:endParaRPr lang="zh-CN" altLang="en-US" sz="2800" dirty="0">
              <a:ea typeface="楷体_GB2312" pitchFamily="49" charset="-122"/>
            </a:endParaRPr>
          </a:p>
          <a:p>
            <a:pPr eaLnBrk="1" hangingPunct="1"/>
            <a:r>
              <a:rPr lang="en-US" altLang="zh-CN" sz="2800" dirty="0">
                <a:ea typeface="楷体_GB2312" pitchFamily="49" charset="-122"/>
              </a:rPr>
              <a:t>b(A</a:t>
            </a:r>
            <a:r>
              <a:rPr lang="zh-CN" altLang="en-US" sz="2800" dirty="0">
                <a:ea typeface="楷体_GB2312" pitchFamily="49" charset="-122"/>
              </a:rPr>
              <a:t>－*</a:t>
            </a:r>
            <a:r>
              <a:rPr lang="en-US" altLang="zh-CN" sz="2800" dirty="0">
                <a:ea typeface="楷体_GB2312" pitchFamily="49" charset="-122"/>
              </a:rPr>
              <a:t>B)=(bA ∩ eB) ∪(bB ∩ iA)∪(bA∩bB)</a:t>
            </a:r>
            <a:r>
              <a:rPr lang="zh-CN" altLang="en-US" sz="1800" dirty="0">
                <a:latin typeface="宋体" panose="02010600030101010101" pitchFamily="2" charset="-122"/>
              </a:rPr>
              <a:t>异侧</a:t>
            </a:r>
            <a:endParaRPr lang="zh-CN" altLang="en-US" sz="2800" dirty="0">
              <a:ea typeface="楷体_GB2312" pitchFamily="49" charset="-122"/>
            </a:endParaRPr>
          </a:p>
          <a:p>
            <a:pPr eaLnBrk="1" hangingPunct="1"/>
            <a:endParaRPr lang="en-US" altLang="zh-CN" dirty="0"/>
          </a:p>
        </p:txBody>
      </p:sp>
      <p:pic>
        <p:nvPicPr>
          <p:cNvPr id="36868" name="Picture 5" descr="fig4-10"/>
          <p:cNvPicPr>
            <a:picLocks noChangeAspect="1"/>
          </p:cNvPicPr>
          <p:nvPr/>
        </p:nvPicPr>
        <p:blipFill>
          <a:blip r:embed="rId1"/>
          <a:stretch>
            <a:fillRect/>
          </a:stretch>
        </p:blipFill>
        <p:spPr>
          <a:xfrm>
            <a:off x="2916238" y="4292600"/>
            <a:ext cx="1543050" cy="1439863"/>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3A3B8E6B-CBF3-4AE0-9673-754020756F72}"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40642"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一些非正则形体的实例</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37891" name="Rectangle 3"/>
          <p:cNvSpPr>
            <a:spLocks noGrp="1"/>
          </p:cNvSpPr>
          <p:nvPr>
            <p:ph idx="1" hasCustomPrompt="1"/>
          </p:nvPr>
        </p:nvSpPr>
        <p:spPr/>
        <p:txBody>
          <a:bodyPr wrap="square" lIns="91440" tIns="45720" rIns="91440" bIns="45720" anchor="t" anchorCtr="0"/>
          <a:p>
            <a:pPr eaLnBrk="1" hangingPunct="1"/>
            <a:r>
              <a:rPr lang="zh-CN" altLang="en-US" dirty="0">
                <a:latin typeface="宋体" panose="02010600030101010101" pitchFamily="2" charset="-122"/>
              </a:rPr>
              <a:t>一些非正则形体的实例</a:t>
            </a:r>
            <a:endParaRPr lang="zh-CN" altLang="en-US" dirty="0">
              <a:latin typeface="宋体" panose="02010600030101010101" pitchFamily="2" charset="-122"/>
            </a:endParaRPr>
          </a:p>
        </p:txBody>
      </p:sp>
      <p:graphicFrame>
        <p:nvGraphicFramePr>
          <p:cNvPr id="3" name="对象 2"/>
          <p:cNvGraphicFramePr/>
          <p:nvPr/>
        </p:nvGraphicFramePr>
        <p:xfrm>
          <a:off x="2498725" y="2337435"/>
          <a:ext cx="4146550" cy="2183130"/>
        </p:xfrm>
        <a:graphic>
          <a:graphicData uri="http://schemas.openxmlformats.org/presentationml/2006/ole">
            <mc:AlternateContent xmlns:mc="http://schemas.openxmlformats.org/markup-compatibility/2006">
              <mc:Choice xmlns:v="urn:schemas-microsoft-com:vml" Requires="v">
                <p:oleObj spid="_x0000_s4" name="" r:id="rId1" imgW="4143375" imgH="2181225" progId="Paint.Picture">
                  <p:embed/>
                </p:oleObj>
              </mc:Choice>
              <mc:Fallback>
                <p:oleObj name="" r:id="rId1" imgW="4143375" imgH="2181225" progId="Paint.Picture">
                  <p:embed/>
                  <p:pic>
                    <p:nvPicPr>
                      <p:cNvPr id="0" name="图片 3"/>
                      <p:cNvPicPr/>
                      <p:nvPr/>
                    </p:nvPicPr>
                    <p:blipFill>
                      <a:blip r:embed="rId2"/>
                      <a:stretch>
                        <a:fillRect/>
                      </a:stretch>
                    </p:blipFill>
                    <p:spPr>
                      <a:xfrm>
                        <a:off x="2498725" y="2337435"/>
                        <a:ext cx="4146550" cy="2183130"/>
                      </a:xfrm>
                      <a:prstGeom prst="rect">
                        <a:avLst/>
                      </a:prstGeom>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24A5790F-DCE5-43A9-A523-5812CE9F913F}"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43714"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38915" name="Rectangle 3"/>
          <p:cNvSpPr>
            <a:spLocks noGrp="1"/>
          </p:cNvSpPr>
          <p:nvPr>
            <p:ph idx="1" hasCustomPrompt="1"/>
          </p:nvPr>
        </p:nvSpPr>
        <p:spPr/>
        <p:txBody>
          <a:bodyPr wrap="square" lIns="91440" tIns="45720" rIns="91440" bIns="45720" anchor="t" anchorCtr="0"/>
          <a:p>
            <a:pPr algn="just" eaLnBrk="1" hangingPunct="1"/>
            <a:r>
              <a:rPr lang="zh-CN" altLang="en-US" dirty="0">
                <a:latin typeface="宋体" panose="02010600030101010101" pitchFamily="2" charset="-122"/>
              </a:rPr>
              <a:t>为了能够处理非正则形体，产生了非正则造型技术。</a:t>
            </a:r>
            <a:endParaRPr lang="zh-CN" altLang="en-US" dirty="0">
              <a:latin typeface="宋体" panose="02010600030101010101" pitchFamily="2" charset="-122"/>
            </a:endParaRPr>
          </a:p>
          <a:p>
            <a:pPr algn="just" eaLnBrk="1" hangingPunct="1"/>
            <a:r>
              <a:rPr lang="zh-CN" altLang="en-US" dirty="0">
                <a:latin typeface="宋体" panose="02010600030101010101" pitchFamily="2" charset="-122"/>
              </a:rPr>
              <a:t>九十年代以来，基于约束的参数化、变量化造型和支持线框、曲面、实体统一表示的非正则形体造型技术已成为几何造型技术的主流。</a:t>
            </a:r>
            <a:endParaRPr lang="zh-CN" altLang="en-US" dirty="0">
              <a:latin typeface="宋体" panose="02010600030101010101" pitchFamily="2" charset="-122"/>
            </a:endParaRPr>
          </a:p>
          <a:p>
            <a:pPr eaLnBrk="1" hangingPunct="1"/>
            <a:endParaRPr lang="en-US" altLang="zh-CN" dirty="0">
              <a:latin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D54DC58-778C-4332-B590-5DBAE3D1211F}"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45762"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形体表示模型</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39939" name="Rectangle 3"/>
          <p:cNvSpPr>
            <a:spLocks noGrp="1"/>
          </p:cNvSpPr>
          <p:nvPr>
            <p:ph idx="1" hasCustomPrompt="1"/>
          </p:nvPr>
        </p:nvSpPr>
        <p:spPr>
          <a:xfrm>
            <a:off x="685800" y="1219200"/>
            <a:ext cx="7772400" cy="4724400"/>
          </a:xfrm>
        </p:spPr>
        <p:txBody>
          <a:bodyPr wrap="square" lIns="91440" tIns="45720" rIns="91440" bIns="45720" anchor="t" anchorCtr="0"/>
          <a:p>
            <a:pPr marL="95250" indent="-95250" eaLnBrk="1" hangingPunct="1"/>
            <a:r>
              <a:rPr lang="en-US" altLang="zh-CN" sz="3600" dirty="0">
                <a:latin typeface="宋体" panose="02010600030101010101" pitchFamily="2" charset="-122"/>
              </a:rPr>
              <a:t>  </a:t>
            </a:r>
            <a:r>
              <a:rPr lang="zh-CN" altLang="en-US" sz="3600" dirty="0">
                <a:latin typeface="宋体" panose="02010600030101010101" pitchFamily="2" charset="-122"/>
              </a:rPr>
              <a:t>在实体模型的表示中，基本上可以分为分解表示、构造表示和边界表示三大类。</a:t>
            </a:r>
            <a:endParaRPr lang="zh-CN" altLang="en-US" sz="3600" dirty="0">
              <a:latin typeface="宋体" panose="02010600030101010101" pitchFamily="2" charset="-122"/>
            </a:endParaRPr>
          </a:p>
          <a:p>
            <a:pPr marL="95250" indent="-95250" eaLnBrk="1" hangingPunct="1"/>
            <a:r>
              <a:rPr lang="en-US" altLang="zh-CN" sz="3600" dirty="0">
                <a:latin typeface="宋体" panose="02010600030101010101" pitchFamily="2" charset="-122"/>
              </a:rPr>
              <a:t>1</a:t>
            </a:r>
            <a:r>
              <a:rPr lang="zh-CN" altLang="en-US" sz="3600" dirty="0">
                <a:latin typeface="宋体" panose="02010600030101010101" pitchFamily="2" charset="-122"/>
              </a:rPr>
              <a:t>、分解表示</a:t>
            </a:r>
            <a:endParaRPr lang="zh-CN" altLang="en-US" sz="3600" dirty="0">
              <a:latin typeface="宋体" panose="02010600030101010101" pitchFamily="2" charset="-122"/>
            </a:endParaRPr>
          </a:p>
          <a:p>
            <a:pPr marL="571500" lvl="1" indent="-95250" eaLnBrk="1" hangingPunct="1">
              <a:buNone/>
            </a:pPr>
            <a:r>
              <a:rPr lang="zh-CN" altLang="en-US" dirty="0">
                <a:latin typeface="宋体" panose="02010600030101010101" pitchFamily="2" charset="-122"/>
              </a:rPr>
              <a:t>   将形体按某种规则分解为小的更易于描述的部分，每一小部分又可分为更小的部分，这种分解过程直至每一小部分都能够直接描述为止。</a:t>
            </a:r>
            <a:endParaRPr lang="zh-CN" altLang="en-US" sz="3200" dirty="0">
              <a:latin typeface="宋体" panose="02010600030101010101" pitchFamily="2" charset="-122"/>
            </a:endParaRPr>
          </a:p>
          <a:p>
            <a:pPr marL="95250" indent="-95250" eaLnBrk="1" hangingPunct="1"/>
            <a:endParaRPr lang="en-US" altLang="zh-CN" sz="3600" dirty="0">
              <a:latin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DFB57BDE-D277-468B-9BF5-0623789B68A0}"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80578" name="Rectangle 2"/>
          <p:cNvSpPr>
            <a:spLocks noGrp="1" noChangeArrowheads="1"/>
          </p:cNvSpPr>
          <p:nvPr>
            <p:ph type="title"/>
          </p:nvPr>
        </p:nvSpPr>
        <p:spPr>
          <a:xfrm>
            <a:off x="7620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分解表示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空间位置枚举表示</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40963" name="Rectangle 3"/>
          <p:cNvSpPr>
            <a:spLocks noGrp="1"/>
          </p:cNvSpPr>
          <p:nvPr>
            <p:ph idx="1" hasCustomPrompt="1"/>
          </p:nvPr>
        </p:nvSpPr>
        <p:spPr>
          <a:xfrm>
            <a:off x="685800" y="838200"/>
            <a:ext cx="7772400" cy="5257800"/>
          </a:xfrm>
        </p:spPr>
        <p:txBody>
          <a:bodyPr wrap="square" lIns="91440" tIns="45720" rIns="91440" bIns="45720" anchor="t" anchorCtr="0"/>
          <a:p>
            <a:pPr lvl="1" eaLnBrk="1" hangingPunct="1"/>
            <a:r>
              <a:rPr lang="zh-CN" altLang="en-US" sz="2400" dirty="0">
                <a:latin typeface="宋体" panose="02010600030101010101" pitchFamily="2" charset="-122"/>
              </a:rPr>
              <a:t>形体空间细分为小的均匀的立方体单元。</a:t>
            </a:r>
            <a:endParaRPr lang="zh-CN" altLang="en-US" sz="2400" dirty="0">
              <a:latin typeface="宋体" panose="02010600030101010101" pitchFamily="2" charset="-122"/>
            </a:endParaRPr>
          </a:p>
          <a:p>
            <a:pPr lvl="1" eaLnBrk="1" hangingPunct="1"/>
            <a:r>
              <a:rPr lang="zh-CN" altLang="en-US" sz="2400" dirty="0">
                <a:latin typeface="宋体" panose="02010600030101010101" pitchFamily="2" charset="-122"/>
              </a:rPr>
              <a:t>用三维数组</a:t>
            </a:r>
            <a:r>
              <a:rPr lang="en-US" altLang="zh-CN" sz="2400" dirty="0">
                <a:latin typeface="宋体" panose="02010600030101010101" pitchFamily="2" charset="-122"/>
              </a:rPr>
              <a:t>C[I][J][K]</a:t>
            </a:r>
            <a:r>
              <a:rPr lang="zh-CN" altLang="en-US" sz="2400" dirty="0">
                <a:latin typeface="宋体" panose="02010600030101010101" pitchFamily="2" charset="-122"/>
              </a:rPr>
              <a:t>表示物体，数组中的元素与单位小立方体一一对应</a:t>
            </a:r>
            <a:endParaRPr lang="zh-CN" altLang="en-US" sz="2400" dirty="0">
              <a:latin typeface="宋体" panose="02010600030101010101" pitchFamily="2" charset="-122"/>
            </a:endParaRPr>
          </a:p>
          <a:p>
            <a:pPr lvl="2" eaLnBrk="1" hangingPunct="1"/>
            <a:r>
              <a:rPr lang="zh-CN" altLang="en-US" dirty="0">
                <a:latin typeface="宋体" panose="02010600030101010101" pitchFamily="2" charset="-122"/>
              </a:rPr>
              <a:t>当</a:t>
            </a:r>
            <a:r>
              <a:rPr lang="en-US" altLang="zh-CN" dirty="0">
                <a:latin typeface="宋体" panose="02010600030101010101" pitchFamily="2" charset="-122"/>
              </a:rPr>
              <a:t>C[I][J][K] = 1</a:t>
            </a:r>
            <a:r>
              <a:rPr lang="zh-CN" altLang="en-US" dirty="0">
                <a:latin typeface="宋体" panose="02010600030101010101" pitchFamily="2" charset="-122"/>
              </a:rPr>
              <a:t>时，表示对应的小立方体被物体占据</a:t>
            </a:r>
            <a:endParaRPr lang="zh-CN" altLang="en-US" dirty="0">
              <a:latin typeface="宋体" panose="02010600030101010101" pitchFamily="2" charset="-122"/>
            </a:endParaRPr>
          </a:p>
          <a:p>
            <a:pPr lvl="2" eaLnBrk="1" hangingPunct="1"/>
            <a:r>
              <a:rPr lang="zh-CN" altLang="en-US" dirty="0">
                <a:latin typeface="宋体" panose="02010600030101010101" pitchFamily="2" charset="-122"/>
              </a:rPr>
              <a:t>当</a:t>
            </a:r>
            <a:r>
              <a:rPr lang="en-US" altLang="zh-CN" dirty="0">
                <a:latin typeface="宋体" panose="02010600030101010101" pitchFamily="2" charset="-122"/>
              </a:rPr>
              <a:t>C[I][J][K] = 0</a:t>
            </a:r>
            <a:r>
              <a:rPr lang="zh-CN" altLang="en-US" dirty="0">
                <a:latin typeface="宋体" panose="02010600030101010101" pitchFamily="2" charset="-122"/>
              </a:rPr>
              <a:t>时，表示对应的小立方体没有被物体占据</a:t>
            </a:r>
            <a:endParaRPr lang="zh-CN" altLang="en-US" dirty="0">
              <a:latin typeface="宋体" panose="02010600030101010101" pitchFamily="2" charset="-122"/>
            </a:endParaRPr>
          </a:p>
          <a:p>
            <a:pPr lvl="1" eaLnBrk="1" hangingPunct="1"/>
            <a:endParaRPr lang="en-US" altLang="zh-CN" sz="2400" dirty="0">
              <a:latin typeface="宋体" panose="02010600030101010101" pitchFamily="2" charset="-122"/>
            </a:endParaRPr>
          </a:p>
        </p:txBody>
      </p:sp>
      <p:pic>
        <p:nvPicPr>
          <p:cNvPr id="40964" name="Picture 4" descr="2p22"/>
          <p:cNvPicPr>
            <a:picLocks noChangeAspect="1"/>
          </p:cNvPicPr>
          <p:nvPr/>
        </p:nvPicPr>
        <p:blipFill>
          <a:blip r:embed="rId1">
            <a:lum contrast="100000"/>
          </a:blip>
          <a:stretch>
            <a:fillRect/>
          </a:stretch>
        </p:blipFill>
        <p:spPr>
          <a:xfrm>
            <a:off x="3733800" y="3443288"/>
            <a:ext cx="4456113" cy="3414712"/>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69F5863-9473-4795-B1F8-8BBBC0309F52}"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81602" name="Rectangle 2"/>
          <p:cNvSpPr>
            <a:spLocks noGrp="1" noChangeArrowheads="1"/>
          </p:cNvSpPr>
          <p:nvPr>
            <p:ph type="title"/>
          </p:nvPr>
        </p:nvSpPr>
        <p:spPr>
          <a:xfrm>
            <a:off x="914400" y="0"/>
            <a:ext cx="75438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分解表示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空间位置枚举表示</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41987" name="Rectangle 3"/>
          <p:cNvSpPr>
            <a:spLocks noGrp="1"/>
          </p:cNvSpPr>
          <p:nvPr>
            <p:ph idx="1" hasCustomPrompt="1"/>
          </p:nvPr>
        </p:nvSpPr>
        <p:spPr>
          <a:xfrm>
            <a:off x="685800" y="838200"/>
            <a:ext cx="7772400" cy="5257800"/>
          </a:xfrm>
        </p:spPr>
        <p:txBody>
          <a:bodyPr wrap="square" lIns="91440" tIns="45720" rIns="91440" bIns="45720" anchor="t" anchorCtr="0"/>
          <a:p>
            <a:pPr lvl="1" eaLnBrk="1" hangingPunct="1"/>
            <a:r>
              <a:rPr lang="zh-CN" altLang="en-US" dirty="0">
                <a:latin typeface="宋体" panose="02010600030101010101" pitchFamily="2" charset="-122"/>
              </a:rPr>
              <a:t>优点</a:t>
            </a:r>
            <a:endParaRPr lang="zh-CN" altLang="en-US" dirty="0">
              <a:latin typeface="宋体" panose="02010600030101010101" pitchFamily="2" charset="-122"/>
            </a:endParaRPr>
          </a:p>
          <a:p>
            <a:pPr lvl="2" eaLnBrk="1" hangingPunct="1"/>
            <a:r>
              <a:rPr lang="zh-CN" altLang="en-US" dirty="0">
                <a:latin typeface="宋体" panose="02010600030101010101" pitchFamily="2" charset="-122"/>
              </a:rPr>
              <a:t>简单，可以表示任何物体</a:t>
            </a:r>
            <a:endParaRPr lang="zh-CN" altLang="en-US" dirty="0">
              <a:latin typeface="宋体" panose="02010600030101010101" pitchFamily="2" charset="-122"/>
            </a:endParaRPr>
          </a:p>
          <a:p>
            <a:pPr lvl="2" eaLnBrk="1" hangingPunct="1"/>
            <a:r>
              <a:rPr lang="zh-CN" altLang="en-US" dirty="0">
                <a:latin typeface="宋体" panose="02010600030101010101" pitchFamily="2" charset="-122"/>
              </a:rPr>
              <a:t>容易实现物体间的交、并、差集合运算</a:t>
            </a:r>
            <a:endParaRPr lang="zh-CN" altLang="en-US" dirty="0">
              <a:latin typeface="宋体" panose="02010600030101010101" pitchFamily="2" charset="-122"/>
            </a:endParaRPr>
          </a:p>
          <a:p>
            <a:pPr lvl="2" eaLnBrk="1" hangingPunct="1"/>
            <a:r>
              <a:rPr lang="zh-CN" altLang="en-US" dirty="0">
                <a:latin typeface="宋体" panose="02010600030101010101" pitchFamily="2" charset="-122"/>
              </a:rPr>
              <a:t>容易计算物体的整体性质，如体积等</a:t>
            </a:r>
            <a:endParaRPr lang="zh-CN" altLang="en-US" dirty="0">
              <a:latin typeface="宋体" panose="02010600030101010101" pitchFamily="2" charset="-122"/>
            </a:endParaRPr>
          </a:p>
          <a:p>
            <a:pPr lvl="1" eaLnBrk="1" hangingPunct="1"/>
            <a:r>
              <a:rPr lang="zh-CN" altLang="en-US" dirty="0">
                <a:latin typeface="宋体" panose="02010600030101010101" pitchFamily="2" charset="-122"/>
              </a:rPr>
              <a:t>缺点</a:t>
            </a:r>
            <a:endParaRPr lang="zh-CN" altLang="en-US" dirty="0">
              <a:latin typeface="宋体" panose="02010600030101010101" pitchFamily="2" charset="-122"/>
            </a:endParaRPr>
          </a:p>
          <a:p>
            <a:pPr lvl="2" eaLnBrk="1" hangingPunct="1"/>
            <a:r>
              <a:rPr lang="zh-CN" altLang="en-US" dirty="0">
                <a:latin typeface="宋体" panose="02010600030101010101" pitchFamily="2" charset="-122"/>
              </a:rPr>
              <a:t>占用大量的存储空间，如</a:t>
            </a:r>
            <a:r>
              <a:rPr lang="en-US" altLang="zh-CN" dirty="0">
                <a:latin typeface="宋体" panose="02010600030101010101" pitchFamily="2" charset="-122"/>
              </a:rPr>
              <a:t>1024*1024*1024 = 1G bits</a:t>
            </a:r>
            <a:endParaRPr lang="en-US" altLang="zh-CN" dirty="0">
              <a:latin typeface="宋体" panose="02010600030101010101" pitchFamily="2" charset="-122"/>
            </a:endParaRPr>
          </a:p>
          <a:p>
            <a:pPr lvl="2" eaLnBrk="1" hangingPunct="1"/>
            <a:r>
              <a:rPr lang="zh-CN" altLang="en-US" dirty="0">
                <a:latin typeface="宋体" panose="02010600030101010101" pitchFamily="2" charset="-122"/>
              </a:rPr>
              <a:t>物体的边界面没有显式的解析表达式，不适于图形显示</a:t>
            </a:r>
            <a:endParaRPr lang="zh-CN" altLang="en-US" dirty="0">
              <a:latin typeface="宋体" panose="02010600030101010101" pitchFamily="2" charset="-122"/>
            </a:endParaRPr>
          </a:p>
          <a:p>
            <a:pPr lvl="2" eaLnBrk="1" hangingPunct="1"/>
            <a:r>
              <a:rPr lang="zh-CN" altLang="en-US" dirty="0">
                <a:latin typeface="宋体" panose="02010600030101010101" pitchFamily="2" charset="-122"/>
              </a:rPr>
              <a:t>对物体进行几何变换困难，如非</a:t>
            </a:r>
            <a:r>
              <a:rPr lang="en-US" altLang="zh-CN" dirty="0">
                <a:latin typeface="宋体" panose="02010600030101010101" pitchFamily="2" charset="-122"/>
              </a:rPr>
              <a:t>90</a:t>
            </a:r>
            <a:r>
              <a:rPr lang="zh-CN" altLang="en-US" dirty="0">
                <a:latin typeface="宋体" panose="02010600030101010101" pitchFamily="2" charset="-122"/>
              </a:rPr>
              <a:t>度的旋转变换</a:t>
            </a:r>
            <a:endParaRPr lang="zh-CN" altLang="en-US" dirty="0">
              <a:latin typeface="宋体" panose="02010600030101010101" pitchFamily="2" charset="-122"/>
            </a:endParaRPr>
          </a:p>
          <a:p>
            <a:pPr lvl="2" eaLnBrk="1" hangingPunct="1"/>
            <a:r>
              <a:rPr lang="zh-CN" altLang="en-US" dirty="0">
                <a:latin typeface="宋体" panose="02010600030101010101" pitchFamily="2" charset="-122"/>
              </a:rPr>
              <a:t>是物体的非精确表示</a:t>
            </a:r>
            <a:endParaRPr lang="zh-CN" altLang="en-US" dirty="0">
              <a:latin typeface="宋体" panose="02010600030101010101" pitchFamily="2" charset="-122"/>
            </a:endParaRPr>
          </a:p>
          <a:p>
            <a:pPr lvl="1" eaLnBrk="1" hangingPunct="1">
              <a:buNone/>
            </a:pPr>
            <a:endParaRPr lang="zh-CN" altLang="en-US" dirty="0">
              <a:latin typeface="宋体" panose="02010600030101010101" pitchFamily="2" charset="-122"/>
            </a:endParaRPr>
          </a:p>
          <a:p>
            <a:pPr eaLnBrk="1" hangingPunct="1"/>
            <a:endParaRPr lang="zh-CN" altLang="en-US" dirty="0"/>
          </a:p>
          <a:p>
            <a:pPr lvl="2" eaLnBrk="1" hangingPunct="1"/>
            <a:endParaRPr lang="en-US" altLang="zh-CN" dirty="0">
              <a:latin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026E66E5-B867-43A4-B2E0-11D5FA3758A5}"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83650" name="Rectangle 2"/>
          <p:cNvSpPr>
            <a:spLocks noGrp="1" noChangeArrowheads="1"/>
          </p:cNvSpPr>
          <p:nvPr>
            <p:ph type="title"/>
          </p:nvPr>
        </p:nvSpPr>
        <p:spPr>
          <a:xfrm>
            <a:off x="6858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分解表示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八叉树表示</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43011" name="Rectangle 3"/>
          <p:cNvSpPr>
            <a:spLocks noGrp="1"/>
          </p:cNvSpPr>
          <p:nvPr>
            <p:ph idx="1" hasCustomPrompt="1"/>
          </p:nvPr>
        </p:nvSpPr>
        <p:spPr>
          <a:xfrm>
            <a:off x="685800" y="762000"/>
            <a:ext cx="7772400" cy="5334000"/>
          </a:xfrm>
        </p:spPr>
        <p:txBody>
          <a:bodyPr wrap="square" lIns="91440" tIns="45720" rIns="91440" bIns="45720" anchor="t" anchorCtr="0"/>
          <a:p>
            <a:pPr eaLnBrk="1" hangingPunct="1"/>
            <a:r>
              <a:rPr lang="zh-CN" altLang="en-US" dirty="0">
                <a:latin typeface="宋体" panose="02010600030101010101" pitchFamily="2" charset="-122"/>
              </a:rPr>
              <a:t>八叉树表示</a:t>
            </a:r>
            <a:endParaRPr lang="zh-CN" altLang="en-US" dirty="0">
              <a:latin typeface="宋体" panose="02010600030101010101" pitchFamily="2" charset="-122"/>
            </a:endParaRPr>
          </a:p>
          <a:p>
            <a:pPr lvl="1" eaLnBrk="1" hangingPunct="1"/>
            <a:r>
              <a:rPr lang="zh-CN" altLang="en-US" sz="2400" dirty="0">
                <a:latin typeface="宋体" panose="02010600030101010101" pitchFamily="2" charset="-122"/>
              </a:rPr>
              <a:t>对空间位置枚举表示的空间分割方法作了改进：均匀分割     自适应分割</a:t>
            </a:r>
            <a:endParaRPr lang="zh-CN" altLang="en-US" sz="2400" dirty="0">
              <a:latin typeface="宋体" panose="02010600030101010101" pitchFamily="2" charset="-122"/>
            </a:endParaRPr>
          </a:p>
          <a:p>
            <a:pPr lvl="1" eaLnBrk="1" hangingPunct="1"/>
            <a:r>
              <a:rPr lang="zh-CN" altLang="en-US" sz="2400" dirty="0">
                <a:latin typeface="宋体" panose="02010600030101010101" pitchFamily="2" charset="-122"/>
              </a:rPr>
              <a:t>八叉树建立过程</a:t>
            </a:r>
            <a:endParaRPr lang="zh-CN" altLang="en-US" sz="2400" dirty="0">
              <a:latin typeface="宋体" panose="02010600030101010101" pitchFamily="2" charset="-122"/>
            </a:endParaRPr>
          </a:p>
        </p:txBody>
      </p:sp>
      <p:sp>
        <p:nvSpPr>
          <p:cNvPr id="43012" name="AutoShape 4"/>
          <p:cNvSpPr/>
          <p:nvPr/>
        </p:nvSpPr>
        <p:spPr>
          <a:xfrm>
            <a:off x="2438400" y="1828800"/>
            <a:ext cx="685800" cy="228600"/>
          </a:xfrm>
          <a:prstGeom prst="rightArrow">
            <a:avLst>
              <a:gd name="adj1" fmla="val 50000"/>
              <a:gd name="adj2" fmla="val 75000"/>
            </a:avLst>
          </a:prstGeom>
          <a:solidFill>
            <a:schemeClr val="accent1"/>
          </a:solidFill>
          <a:ln w="12700" cap="sq" cmpd="sng">
            <a:solidFill>
              <a:schemeClr val="tx1"/>
            </a:solidFill>
            <a:prstDash val="solid"/>
            <a:miter/>
            <a:headEnd type="none" w="sm" len="sm"/>
            <a:tailEnd type="none" w="sm" len="sm"/>
          </a:ln>
        </p:spPr>
        <p:txBody>
          <a:bodyPr wrap="none"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3013" name="Text Box 5"/>
          <p:cNvSpPr txBox="1"/>
          <p:nvPr/>
        </p:nvSpPr>
        <p:spPr>
          <a:xfrm>
            <a:off x="1371600" y="2743200"/>
            <a:ext cx="7207250" cy="3232150"/>
          </a:xfrm>
          <a:prstGeom prst="rect">
            <a:avLst/>
          </a:prstGeom>
          <a:solidFill>
            <a:schemeClr val="bg1"/>
          </a:solidFill>
          <a:ln w="9525">
            <a:noFill/>
          </a:ln>
        </p:spPr>
        <p:txBody>
          <a:bodyPr anchor="t" anchorCtr="0">
            <a:spAutoFit/>
          </a:bodyPr>
          <a:p>
            <a:pPr>
              <a:spcBef>
                <a:spcPct val="20000"/>
              </a:spcBef>
              <a:buChar char="•"/>
            </a:pPr>
            <a:r>
              <a:rPr lang="zh-CN" altLang="en-US" b="1" baseline="0" dirty="0">
                <a:solidFill>
                  <a:schemeClr val="tx1"/>
                </a:solidFill>
                <a:latin typeface="Times New Roman" panose="02020603050405020304" pitchFamily="18" charset="0"/>
                <a:ea typeface="宋体" panose="02010600030101010101" pitchFamily="2" charset="-122"/>
              </a:rPr>
              <a:t>八叉树的根节点对应整个物体空间</a:t>
            </a:r>
            <a:endParaRPr lang="zh-CN" altLang="en-US" b="1" baseline="0" dirty="0">
              <a:solidFill>
                <a:schemeClr val="tx1"/>
              </a:solidFill>
              <a:latin typeface="Times New Roman" panose="02020603050405020304" pitchFamily="18" charset="0"/>
              <a:ea typeface="宋体" panose="02010600030101010101" pitchFamily="2" charset="-122"/>
            </a:endParaRPr>
          </a:p>
          <a:p>
            <a:pPr>
              <a:spcBef>
                <a:spcPct val="20000"/>
              </a:spcBef>
              <a:buChar char="•"/>
            </a:pPr>
            <a:r>
              <a:rPr lang="zh-CN" altLang="en-US" b="1" baseline="0" dirty="0">
                <a:solidFill>
                  <a:schemeClr val="tx1"/>
                </a:solidFill>
                <a:latin typeface="Times New Roman" panose="02020603050405020304" pitchFamily="18" charset="0"/>
                <a:ea typeface="宋体" panose="02010600030101010101" pitchFamily="2" charset="-122"/>
              </a:rPr>
              <a:t>如果它完全被物体占据，将该节点标记为</a:t>
            </a:r>
            <a:r>
              <a:rPr lang="en-US" altLang="zh-CN" b="1" baseline="0" dirty="0">
                <a:solidFill>
                  <a:schemeClr val="tx1"/>
                </a:solidFill>
                <a:latin typeface="Times New Roman" panose="02020603050405020304" pitchFamily="18" charset="0"/>
                <a:ea typeface="宋体" panose="02010600030101010101" pitchFamily="2" charset="-122"/>
              </a:rPr>
              <a:t>F(Full)</a:t>
            </a:r>
            <a:r>
              <a:rPr lang="zh-CN" altLang="en-US" b="1" baseline="0" dirty="0">
                <a:solidFill>
                  <a:schemeClr val="tx1"/>
                </a:solidFill>
                <a:latin typeface="Times New Roman" panose="02020603050405020304" pitchFamily="18" charset="0"/>
                <a:ea typeface="宋体" panose="02010600030101010101" pitchFamily="2" charset="-122"/>
              </a:rPr>
              <a:t>，算法结束；</a:t>
            </a:r>
            <a:endParaRPr lang="zh-CN" altLang="en-US" b="1" baseline="0" dirty="0">
              <a:solidFill>
                <a:schemeClr val="tx1"/>
              </a:solidFill>
              <a:latin typeface="Times New Roman" panose="02020603050405020304" pitchFamily="18" charset="0"/>
              <a:ea typeface="宋体" panose="02010600030101010101" pitchFamily="2" charset="-122"/>
            </a:endParaRPr>
          </a:p>
          <a:p>
            <a:pPr>
              <a:spcBef>
                <a:spcPct val="20000"/>
              </a:spcBef>
              <a:buChar char="•"/>
            </a:pPr>
            <a:r>
              <a:rPr lang="zh-CN" altLang="en-US" b="1" baseline="0" dirty="0">
                <a:solidFill>
                  <a:schemeClr val="tx1"/>
                </a:solidFill>
                <a:latin typeface="Times New Roman" panose="02020603050405020304" pitchFamily="18" charset="0"/>
                <a:ea typeface="宋体" panose="02010600030101010101" pitchFamily="2" charset="-122"/>
              </a:rPr>
              <a:t>如果它内部没有物体，将该节点标记为</a:t>
            </a:r>
            <a:r>
              <a:rPr lang="en-US" altLang="zh-CN" b="1" baseline="0" dirty="0">
                <a:solidFill>
                  <a:schemeClr val="tx1"/>
                </a:solidFill>
                <a:latin typeface="Times New Roman" panose="02020603050405020304" pitchFamily="18" charset="0"/>
                <a:ea typeface="宋体" panose="02010600030101010101" pitchFamily="2" charset="-122"/>
              </a:rPr>
              <a:t>E(Empty)</a:t>
            </a:r>
            <a:r>
              <a:rPr lang="zh-CN" altLang="en-US" b="1" baseline="0" dirty="0">
                <a:solidFill>
                  <a:schemeClr val="tx1"/>
                </a:solidFill>
                <a:latin typeface="Times New Roman" panose="02020603050405020304" pitchFamily="18" charset="0"/>
                <a:ea typeface="宋体" panose="02010600030101010101" pitchFamily="2" charset="-122"/>
              </a:rPr>
              <a:t>，算法结束；</a:t>
            </a:r>
            <a:endParaRPr lang="zh-CN" altLang="en-US" b="1" baseline="0" dirty="0">
              <a:solidFill>
                <a:schemeClr val="tx1"/>
              </a:solidFill>
              <a:latin typeface="Times New Roman" panose="02020603050405020304" pitchFamily="18" charset="0"/>
              <a:ea typeface="宋体" panose="02010600030101010101" pitchFamily="2" charset="-122"/>
            </a:endParaRPr>
          </a:p>
          <a:p>
            <a:pPr>
              <a:spcBef>
                <a:spcPct val="20000"/>
              </a:spcBef>
              <a:buChar char="•"/>
            </a:pPr>
            <a:r>
              <a:rPr lang="zh-CN" altLang="en-US" b="1" baseline="0" dirty="0">
                <a:solidFill>
                  <a:schemeClr val="tx1"/>
                </a:solidFill>
                <a:latin typeface="Times New Roman" panose="02020603050405020304" pitchFamily="18" charset="0"/>
                <a:ea typeface="宋体" panose="02010600030101010101" pitchFamily="2" charset="-122"/>
              </a:rPr>
              <a:t>如果它被物体部分占据，将该节点标记为</a:t>
            </a:r>
            <a:r>
              <a:rPr lang="en-US" altLang="zh-CN" b="1" baseline="0" dirty="0">
                <a:solidFill>
                  <a:schemeClr val="tx1"/>
                </a:solidFill>
                <a:latin typeface="Times New Roman" panose="02020603050405020304" pitchFamily="18" charset="0"/>
                <a:ea typeface="宋体" panose="02010600030101010101" pitchFamily="2" charset="-122"/>
              </a:rPr>
              <a:t>P(Partial)</a:t>
            </a:r>
            <a:r>
              <a:rPr lang="zh-CN" altLang="en-US" b="1" baseline="0" dirty="0">
                <a:solidFill>
                  <a:schemeClr val="tx1"/>
                </a:solidFill>
                <a:latin typeface="Times New Roman" panose="02020603050405020304" pitchFamily="18" charset="0"/>
                <a:ea typeface="宋体" panose="02010600030101010101" pitchFamily="2" charset="-122"/>
              </a:rPr>
              <a:t>，并将它分割成</a:t>
            </a:r>
            <a:r>
              <a:rPr lang="en-US" altLang="zh-CN" b="1" baseline="0" dirty="0">
                <a:solidFill>
                  <a:schemeClr val="tx1"/>
                </a:solidFill>
                <a:latin typeface="Times New Roman" panose="02020603050405020304" pitchFamily="18" charset="0"/>
                <a:ea typeface="宋体" panose="02010600030101010101" pitchFamily="2" charset="-122"/>
              </a:rPr>
              <a:t>8</a:t>
            </a:r>
            <a:r>
              <a:rPr lang="zh-CN" altLang="en-US" b="1" baseline="0" dirty="0">
                <a:solidFill>
                  <a:schemeClr val="tx1"/>
                </a:solidFill>
                <a:latin typeface="Times New Roman" panose="02020603050405020304" pitchFamily="18" charset="0"/>
                <a:ea typeface="宋体" panose="02010600030101010101" pitchFamily="2" charset="-122"/>
              </a:rPr>
              <a:t>个子立方体，对每一个子立方体进行同样的处理</a:t>
            </a:r>
            <a:endParaRPr lang="zh-CN" altLang="en-US" baseline="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灯片编号占位符 1"/>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6DB0DDDD-93BE-4BFB-A291-2B40B4FFE7A1}"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pic>
        <p:nvPicPr>
          <p:cNvPr id="7170" name="Picture 1026" descr="21"/>
          <p:cNvPicPr>
            <a:picLocks noChangeAspect="1"/>
          </p:cNvPicPr>
          <p:nvPr/>
        </p:nvPicPr>
        <p:blipFill>
          <a:blip r:embed="rId1"/>
          <a:stretch>
            <a:fillRect/>
          </a:stretch>
        </p:blipFill>
        <p:spPr>
          <a:xfrm>
            <a:off x="838200" y="0"/>
            <a:ext cx="7391400" cy="6888163"/>
          </a:xfrm>
          <a:prstGeom prst="rect">
            <a:avLst/>
          </a:prstGeom>
          <a:noFill/>
          <a:ln w="9525">
            <a:noFill/>
          </a:ln>
        </p:spPr>
      </p:pic>
      <p:sp>
        <p:nvSpPr>
          <p:cNvPr id="7171" name="Text Box 1027"/>
          <p:cNvSpPr txBox="1"/>
          <p:nvPr/>
        </p:nvSpPr>
        <p:spPr>
          <a:xfrm>
            <a:off x="6096000" y="5562600"/>
            <a:ext cx="1828800" cy="457200"/>
          </a:xfrm>
          <a:prstGeom prst="rect">
            <a:avLst/>
          </a:prstGeom>
          <a:noFill/>
          <a:ln w="9525">
            <a:noFill/>
          </a:ln>
        </p:spPr>
        <p:txBody>
          <a:bodyPr anchor="t" anchorCtr="0">
            <a:spAutoFit/>
          </a:bodyPr>
          <a:p>
            <a:r>
              <a:rPr lang="zh-CN" altLang="en-US" b="1" baseline="0" dirty="0">
                <a:solidFill>
                  <a:schemeClr val="tx1"/>
                </a:solidFill>
                <a:latin typeface="Times New Roman" panose="02020603050405020304" pitchFamily="18" charset="0"/>
                <a:ea typeface="宋体" panose="02010600030101010101" pitchFamily="2" charset="-122"/>
              </a:rPr>
              <a:t>三维图形</a:t>
            </a:r>
            <a:endParaRPr lang="zh-CN" altLang="en-US" b="1" baseline="0" dirty="0">
              <a:solidFill>
                <a:schemeClr val="tx1"/>
              </a:solidFill>
              <a:latin typeface="Times New Roman" panose="02020603050405020304" pitchFamily="18" charset="0"/>
              <a:ea typeface="宋体" panose="02010600030101010101" pitchFamily="2" charset="-122"/>
            </a:endParaRPr>
          </a:p>
        </p:txBody>
      </p:sp>
      <p:sp>
        <p:nvSpPr>
          <p:cNvPr id="7172" name="Text Box 1028"/>
          <p:cNvSpPr txBox="1"/>
          <p:nvPr/>
        </p:nvSpPr>
        <p:spPr>
          <a:xfrm>
            <a:off x="1143000" y="990600"/>
            <a:ext cx="1219200" cy="508000"/>
          </a:xfrm>
          <a:prstGeom prst="rect">
            <a:avLst/>
          </a:prstGeom>
          <a:noFill/>
          <a:ln w="9525">
            <a:noFill/>
          </a:ln>
        </p:spPr>
        <p:txBody>
          <a:bodyPr anchor="t" anchorCtr="0">
            <a:spAutoFit/>
          </a:bodyPr>
          <a:p>
            <a:pPr algn="just">
              <a:lnSpc>
                <a:spcPct val="144000"/>
              </a:lnSpc>
              <a:spcBef>
                <a:spcPct val="50000"/>
              </a:spcBef>
            </a:pPr>
            <a:endParaRPr lang="zh-CN" altLang="zh-CN" sz="2800" dirty="0">
              <a:solidFill>
                <a:srgbClr val="FF0066"/>
              </a:solidFill>
              <a:latin typeface="隶书" panose="02010509060101010101" pitchFamily="49" charset="-122"/>
              <a:ea typeface="隶书" panose="02010509060101010101" pitchFamily="49" charset="-122"/>
            </a:endParaRPr>
          </a:p>
        </p:txBody>
      </p:sp>
      <p:sp>
        <p:nvSpPr>
          <p:cNvPr id="7173" name="Rectangle 1029"/>
          <p:cNvSpPr/>
          <p:nvPr/>
        </p:nvSpPr>
        <p:spPr>
          <a:xfrm>
            <a:off x="1143000" y="0"/>
            <a:ext cx="5715000" cy="1552575"/>
          </a:xfrm>
          <a:prstGeom prst="rect">
            <a:avLst/>
          </a:prstGeom>
          <a:noFill/>
          <a:ln w="9525">
            <a:noFill/>
          </a:ln>
        </p:spPr>
        <p:txBody>
          <a:bodyPr anchor="t" anchorCtr="0">
            <a:spAutoFit/>
          </a:bodyPr>
          <a:p>
            <a:pPr algn="just">
              <a:spcBef>
                <a:spcPct val="50000"/>
              </a:spcBef>
            </a:pPr>
            <a:r>
              <a:rPr lang="zh-CN" altLang="en-US" baseline="0" dirty="0">
                <a:solidFill>
                  <a:schemeClr val="tx1"/>
                </a:solidFill>
                <a:latin typeface="宋体" panose="02010600030101010101" pitchFamily="2" charset="-122"/>
                <a:ea typeface="宋体" panose="02010600030101010101" pitchFamily="2" charset="-122"/>
              </a:rPr>
              <a:t>几何信息 </a:t>
            </a:r>
            <a:r>
              <a:rPr lang="en-US" altLang="zh-CN" baseline="0" dirty="0">
                <a:solidFill>
                  <a:schemeClr val="tx1"/>
                </a:solidFill>
                <a:latin typeface="宋体" panose="02010600030101010101" pitchFamily="2" charset="-122"/>
                <a:ea typeface="宋体" panose="02010600030101010101" pitchFamily="2" charset="-122"/>
              </a:rPr>
              <a:t>(Xi,Yi,Zi) </a:t>
            </a:r>
            <a:endParaRPr lang="en-US" altLang="zh-CN" baseline="0" dirty="0">
              <a:solidFill>
                <a:schemeClr val="tx1"/>
              </a:solidFill>
              <a:latin typeface="宋体" panose="02010600030101010101" pitchFamily="2" charset="-122"/>
              <a:ea typeface="宋体" panose="02010600030101010101" pitchFamily="2" charset="-122"/>
            </a:endParaRPr>
          </a:p>
          <a:p>
            <a:pPr algn="just">
              <a:spcBef>
                <a:spcPct val="50000"/>
              </a:spcBef>
            </a:pPr>
            <a:r>
              <a:rPr lang="zh-CN" altLang="en-US" baseline="0" dirty="0">
                <a:solidFill>
                  <a:schemeClr val="tx1"/>
                </a:solidFill>
                <a:latin typeface="宋体" panose="02010600030101010101" pitchFamily="2" charset="-122"/>
                <a:ea typeface="宋体" panose="02010600030101010101" pitchFamily="2" charset="-122"/>
              </a:rPr>
              <a:t>拓扑信息 点、线、面之间的相互关系</a:t>
            </a:r>
            <a:endParaRPr lang="zh-CN" altLang="en-US" baseline="0" dirty="0">
              <a:solidFill>
                <a:schemeClr val="tx1"/>
              </a:solidFill>
              <a:latin typeface="宋体" panose="02010600030101010101" pitchFamily="2" charset="-122"/>
              <a:ea typeface="宋体" panose="02010600030101010101" pitchFamily="2" charset="-122"/>
            </a:endParaRPr>
          </a:p>
          <a:p>
            <a:pPr algn="just">
              <a:spcBef>
                <a:spcPct val="50000"/>
              </a:spcBef>
            </a:pPr>
            <a:endParaRPr lang="en-US" altLang="zh-CN" baseline="0" dirty="0">
              <a:solidFill>
                <a:schemeClr val="tx1"/>
              </a:solidFill>
              <a:latin typeface="宋体" panose="02010600030101010101" pitchFamily="2" charset="-122"/>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3DE7798-3F80-438C-96D8-4D530CA38B8A}"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37922"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分解表示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八叉树表示</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44035" name="Rectangle 3"/>
          <p:cNvSpPr>
            <a:spLocks noGrp="1"/>
          </p:cNvSpPr>
          <p:nvPr>
            <p:ph idx="1" hasCustomPrompt="1"/>
          </p:nvPr>
        </p:nvSpPr>
        <p:spPr>
          <a:xfrm>
            <a:off x="381000" y="1219200"/>
            <a:ext cx="4267200" cy="4876800"/>
          </a:xfrm>
        </p:spPr>
        <p:txBody>
          <a:bodyPr wrap="square" lIns="91440" tIns="45720" rIns="91440" bIns="45720" anchor="t" anchorCtr="0"/>
          <a:p>
            <a:pPr eaLnBrk="1" hangingPunct="1">
              <a:lnSpc>
                <a:spcPct val="120000"/>
              </a:lnSpc>
            </a:pPr>
            <a:r>
              <a:rPr lang="en-US" altLang="zh-CN" sz="2000" dirty="0">
                <a:latin typeface="宋体" panose="02010600030101010101" pitchFamily="2" charset="-122"/>
                <a:ea typeface="宋体" panose="02010600030101010101" pitchFamily="2" charset="-122"/>
              </a:rPr>
              <a:t>8</a:t>
            </a:r>
            <a:r>
              <a:rPr lang="zh-CN" altLang="en-US" sz="2000" dirty="0">
                <a:latin typeface="宋体" panose="02010600030101010101" pitchFamily="2" charset="-122"/>
                <a:ea typeface="宋体" panose="02010600030101010101" pitchFamily="2" charset="-122"/>
              </a:rPr>
              <a:t>叉树的表示应用三维形体的分解，它对一个外接立方体的形体进行前后、左右、上下等部分</a:t>
            </a:r>
            <a:r>
              <a:rPr lang="en-US" altLang="zh-CN" sz="2000" dirty="0">
                <a:latin typeface="宋体" panose="02010600030101010101" pitchFamily="2" charset="-122"/>
                <a:ea typeface="宋体" panose="02010600030101010101" pitchFamily="2" charset="-122"/>
              </a:rPr>
              <a:t>8</a:t>
            </a:r>
            <a:r>
              <a:rPr lang="zh-CN" altLang="en-US" sz="2000" dirty="0">
                <a:latin typeface="宋体" panose="02010600030101010101" pitchFamily="2" charset="-122"/>
                <a:ea typeface="宋体" panose="02010600030101010101" pitchFamily="2" charset="-122"/>
              </a:rPr>
              <a:t>个小立方体，如果小立方体单元为满或为空，表示该立方体完全在形体中或完全不在形体中，则其停止分解；对部分形体占有的小立方体需进一步分解为</a:t>
            </a:r>
            <a:r>
              <a:rPr lang="en-US" altLang="zh-CN" sz="2000" dirty="0">
                <a:latin typeface="宋体" panose="02010600030101010101" pitchFamily="2" charset="-122"/>
                <a:ea typeface="宋体" panose="02010600030101010101" pitchFamily="2" charset="-122"/>
              </a:rPr>
              <a:t>8</a:t>
            </a:r>
            <a:r>
              <a:rPr lang="zh-CN" altLang="en-US" sz="2000" dirty="0">
                <a:latin typeface="宋体" panose="02010600030101010101" pitchFamily="2" charset="-122"/>
                <a:ea typeface="宋体" panose="02010600030101010101" pitchFamily="2" charset="-122"/>
              </a:rPr>
              <a:t>个子立方体，直至所有小立方体单元要么全部满，要么全部空，或已分解到规定的分解精度为止。</a:t>
            </a:r>
            <a:endParaRPr lang="zh-CN" altLang="en-US" sz="2000" dirty="0">
              <a:latin typeface="宋体" panose="02010600030101010101" pitchFamily="2" charset="-122"/>
              <a:ea typeface="宋体" panose="02010600030101010101" pitchFamily="2" charset="-122"/>
            </a:endParaRPr>
          </a:p>
          <a:p>
            <a:pPr eaLnBrk="1" hangingPunct="1"/>
            <a:endParaRPr lang="en-US" altLang="zh-CN" sz="2800" dirty="0">
              <a:latin typeface="宋体" panose="02010600030101010101" pitchFamily="2" charset="-122"/>
              <a:ea typeface="宋体" panose="02010600030101010101" pitchFamily="2" charset="-122"/>
            </a:endParaRPr>
          </a:p>
        </p:txBody>
      </p:sp>
      <p:sp>
        <p:nvSpPr>
          <p:cNvPr id="44036" name="AutoShape 5"/>
          <p:cNvSpPr/>
          <p:nvPr/>
        </p:nvSpPr>
        <p:spPr>
          <a:xfrm>
            <a:off x="7010400" y="1676400"/>
            <a:ext cx="1219200" cy="1143000"/>
          </a:xfrm>
          <a:prstGeom prst="cube">
            <a:avLst>
              <a:gd name="adj" fmla="val 27500"/>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37" name="Line 6"/>
          <p:cNvSpPr/>
          <p:nvPr/>
        </p:nvSpPr>
        <p:spPr>
          <a:xfrm>
            <a:off x="7010400" y="2362200"/>
            <a:ext cx="914400" cy="0"/>
          </a:xfrm>
          <a:prstGeom prst="line">
            <a:avLst/>
          </a:prstGeom>
          <a:ln w="28575" cap="flat" cmpd="sng">
            <a:solidFill>
              <a:srgbClr val="FFFF00"/>
            </a:solidFill>
            <a:prstDash val="solid"/>
            <a:round/>
            <a:headEnd type="none" w="med" len="med"/>
            <a:tailEnd type="none" w="med" len="med"/>
          </a:ln>
        </p:spPr>
      </p:sp>
      <p:sp>
        <p:nvSpPr>
          <p:cNvPr id="44038" name="Line 7"/>
          <p:cNvSpPr/>
          <p:nvPr/>
        </p:nvSpPr>
        <p:spPr>
          <a:xfrm>
            <a:off x="7162800" y="1828800"/>
            <a:ext cx="914400" cy="0"/>
          </a:xfrm>
          <a:prstGeom prst="line">
            <a:avLst/>
          </a:prstGeom>
          <a:ln w="28575" cap="flat" cmpd="sng">
            <a:solidFill>
              <a:srgbClr val="FFFF00"/>
            </a:solidFill>
            <a:prstDash val="solid"/>
            <a:round/>
            <a:headEnd type="none" w="med" len="med"/>
            <a:tailEnd type="none" w="med" len="med"/>
          </a:ln>
        </p:spPr>
      </p:sp>
      <p:sp>
        <p:nvSpPr>
          <p:cNvPr id="44039" name="Line 8"/>
          <p:cNvSpPr/>
          <p:nvPr/>
        </p:nvSpPr>
        <p:spPr>
          <a:xfrm>
            <a:off x="7467600" y="1981200"/>
            <a:ext cx="0" cy="838200"/>
          </a:xfrm>
          <a:prstGeom prst="line">
            <a:avLst/>
          </a:prstGeom>
          <a:ln w="28575" cap="flat" cmpd="sng">
            <a:solidFill>
              <a:srgbClr val="FFFF00"/>
            </a:solidFill>
            <a:prstDash val="solid"/>
            <a:round/>
            <a:headEnd type="none" w="med" len="med"/>
            <a:tailEnd type="none" w="med" len="med"/>
          </a:ln>
        </p:spPr>
      </p:sp>
      <p:sp>
        <p:nvSpPr>
          <p:cNvPr id="44040" name="Line 9"/>
          <p:cNvSpPr/>
          <p:nvPr/>
        </p:nvSpPr>
        <p:spPr>
          <a:xfrm>
            <a:off x="8077200" y="1828800"/>
            <a:ext cx="0" cy="838200"/>
          </a:xfrm>
          <a:prstGeom prst="line">
            <a:avLst/>
          </a:prstGeom>
          <a:ln w="28575" cap="flat" cmpd="sng">
            <a:solidFill>
              <a:srgbClr val="FFFF00"/>
            </a:solidFill>
            <a:prstDash val="solid"/>
            <a:round/>
            <a:headEnd type="none" w="med" len="med"/>
            <a:tailEnd type="none" w="med" len="med"/>
          </a:ln>
        </p:spPr>
      </p:sp>
      <p:sp>
        <p:nvSpPr>
          <p:cNvPr id="44041" name="Line 10"/>
          <p:cNvSpPr/>
          <p:nvPr/>
        </p:nvSpPr>
        <p:spPr>
          <a:xfrm flipV="1">
            <a:off x="7467600" y="1676400"/>
            <a:ext cx="304800" cy="304800"/>
          </a:xfrm>
          <a:prstGeom prst="line">
            <a:avLst/>
          </a:prstGeom>
          <a:ln w="28575" cap="flat" cmpd="sng">
            <a:solidFill>
              <a:srgbClr val="FFFF00"/>
            </a:solidFill>
            <a:prstDash val="solid"/>
            <a:round/>
            <a:headEnd type="none" w="med" len="med"/>
            <a:tailEnd type="none" w="med" len="med"/>
          </a:ln>
        </p:spPr>
      </p:sp>
      <p:sp>
        <p:nvSpPr>
          <p:cNvPr id="44042" name="Line 11"/>
          <p:cNvSpPr/>
          <p:nvPr/>
        </p:nvSpPr>
        <p:spPr>
          <a:xfrm flipV="1">
            <a:off x="7924800" y="2057400"/>
            <a:ext cx="304800" cy="304800"/>
          </a:xfrm>
          <a:prstGeom prst="line">
            <a:avLst/>
          </a:prstGeom>
          <a:ln w="28575" cap="flat" cmpd="sng">
            <a:solidFill>
              <a:srgbClr val="FFFF00"/>
            </a:solidFill>
            <a:prstDash val="solid"/>
            <a:round/>
            <a:headEnd type="none" w="med" len="med"/>
            <a:tailEnd type="none" w="med" len="med"/>
          </a:ln>
        </p:spPr>
      </p:sp>
      <p:pic>
        <p:nvPicPr>
          <p:cNvPr id="44043" name="Picture 12" descr="fig4-26a"/>
          <p:cNvPicPr>
            <a:picLocks noChangeAspect="1"/>
          </p:cNvPicPr>
          <p:nvPr/>
        </p:nvPicPr>
        <p:blipFill>
          <a:blip r:embed="rId1"/>
          <a:stretch>
            <a:fillRect/>
          </a:stretch>
        </p:blipFill>
        <p:spPr>
          <a:xfrm>
            <a:off x="4560888" y="1219200"/>
            <a:ext cx="2068512" cy="1874838"/>
          </a:xfrm>
          <a:prstGeom prst="rect">
            <a:avLst/>
          </a:prstGeom>
          <a:noFill/>
          <a:ln w="9525">
            <a:noFill/>
          </a:ln>
        </p:spPr>
      </p:pic>
      <p:sp>
        <p:nvSpPr>
          <p:cNvPr id="44044" name="Text Box 13"/>
          <p:cNvSpPr txBox="1"/>
          <p:nvPr/>
        </p:nvSpPr>
        <p:spPr>
          <a:xfrm>
            <a:off x="7010400" y="17526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2</a:t>
            </a:r>
            <a:endParaRPr lang="en-US" altLang="zh-CN" sz="1400" b="1" baseline="0" dirty="0">
              <a:latin typeface="Arial" panose="020B0604020202020204" pitchFamily="34" charset="0"/>
              <a:ea typeface="黑体" panose="02010609060101010101" pitchFamily="49" charset="-122"/>
            </a:endParaRPr>
          </a:p>
        </p:txBody>
      </p:sp>
      <p:sp>
        <p:nvSpPr>
          <p:cNvPr id="44045" name="Text Box 14"/>
          <p:cNvSpPr txBox="1"/>
          <p:nvPr/>
        </p:nvSpPr>
        <p:spPr>
          <a:xfrm>
            <a:off x="7467600" y="17526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3</a:t>
            </a:r>
            <a:endParaRPr lang="en-US" altLang="zh-CN" sz="1400" b="1" baseline="0" dirty="0">
              <a:latin typeface="Arial" panose="020B0604020202020204" pitchFamily="34" charset="0"/>
              <a:ea typeface="黑体" panose="02010609060101010101" pitchFamily="49" charset="-122"/>
            </a:endParaRPr>
          </a:p>
        </p:txBody>
      </p:sp>
      <p:sp>
        <p:nvSpPr>
          <p:cNvPr id="44046" name="Text Box 15"/>
          <p:cNvSpPr txBox="1"/>
          <p:nvPr/>
        </p:nvSpPr>
        <p:spPr>
          <a:xfrm>
            <a:off x="7162800" y="16002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6</a:t>
            </a:r>
            <a:endParaRPr lang="en-US" altLang="zh-CN" sz="1400" b="1" baseline="0" dirty="0">
              <a:latin typeface="Arial" panose="020B0604020202020204" pitchFamily="34" charset="0"/>
              <a:ea typeface="黑体" panose="02010609060101010101" pitchFamily="49" charset="-122"/>
            </a:endParaRPr>
          </a:p>
        </p:txBody>
      </p:sp>
      <p:sp>
        <p:nvSpPr>
          <p:cNvPr id="44047" name="Text Box 16"/>
          <p:cNvSpPr txBox="1"/>
          <p:nvPr/>
        </p:nvSpPr>
        <p:spPr>
          <a:xfrm>
            <a:off x="7620000" y="16002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7</a:t>
            </a:r>
            <a:endParaRPr lang="en-US" altLang="zh-CN" sz="1400" b="1" baseline="0" dirty="0">
              <a:latin typeface="Arial" panose="020B0604020202020204" pitchFamily="34" charset="0"/>
              <a:ea typeface="黑体" panose="02010609060101010101" pitchFamily="49" charset="-122"/>
            </a:endParaRPr>
          </a:p>
        </p:txBody>
      </p:sp>
      <p:sp>
        <p:nvSpPr>
          <p:cNvPr id="44048" name="Text Box 17"/>
          <p:cNvSpPr txBox="1"/>
          <p:nvPr/>
        </p:nvSpPr>
        <p:spPr>
          <a:xfrm>
            <a:off x="6934200" y="20574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2</a:t>
            </a:r>
            <a:endParaRPr lang="en-US" altLang="zh-CN" sz="1400" b="1" baseline="0" dirty="0">
              <a:latin typeface="Arial" panose="020B0604020202020204" pitchFamily="34" charset="0"/>
              <a:ea typeface="黑体" panose="02010609060101010101" pitchFamily="49" charset="-122"/>
            </a:endParaRPr>
          </a:p>
        </p:txBody>
      </p:sp>
      <p:sp>
        <p:nvSpPr>
          <p:cNvPr id="44049" name="Text Box 18"/>
          <p:cNvSpPr txBox="1"/>
          <p:nvPr/>
        </p:nvSpPr>
        <p:spPr>
          <a:xfrm>
            <a:off x="6934200" y="23622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0</a:t>
            </a:r>
            <a:endParaRPr lang="en-US" altLang="zh-CN" sz="1400" b="1" baseline="0" dirty="0">
              <a:latin typeface="Arial" panose="020B0604020202020204" pitchFamily="34" charset="0"/>
              <a:ea typeface="黑体" panose="02010609060101010101" pitchFamily="49" charset="-122"/>
            </a:endParaRPr>
          </a:p>
        </p:txBody>
      </p:sp>
      <p:sp>
        <p:nvSpPr>
          <p:cNvPr id="44050" name="Text Box 19"/>
          <p:cNvSpPr txBox="1"/>
          <p:nvPr/>
        </p:nvSpPr>
        <p:spPr>
          <a:xfrm>
            <a:off x="7391400" y="23622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1</a:t>
            </a:r>
            <a:endParaRPr lang="en-US" altLang="zh-CN" sz="1400" b="1" baseline="0" dirty="0">
              <a:latin typeface="Arial" panose="020B0604020202020204" pitchFamily="34" charset="0"/>
              <a:ea typeface="黑体" panose="02010609060101010101" pitchFamily="49" charset="-122"/>
            </a:endParaRPr>
          </a:p>
        </p:txBody>
      </p:sp>
      <p:sp>
        <p:nvSpPr>
          <p:cNvPr id="44051" name="Text Box 20"/>
          <p:cNvSpPr txBox="1"/>
          <p:nvPr/>
        </p:nvSpPr>
        <p:spPr>
          <a:xfrm>
            <a:off x="7391400" y="20574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3</a:t>
            </a:r>
            <a:endParaRPr lang="en-US" altLang="zh-CN" sz="1400" b="1" baseline="0" dirty="0">
              <a:latin typeface="Arial" panose="020B0604020202020204" pitchFamily="34" charset="0"/>
              <a:ea typeface="黑体" panose="02010609060101010101" pitchFamily="49" charset="-122"/>
            </a:endParaRPr>
          </a:p>
        </p:txBody>
      </p:sp>
      <p:sp>
        <p:nvSpPr>
          <p:cNvPr id="44052" name="Text Box 21"/>
          <p:cNvSpPr txBox="1"/>
          <p:nvPr/>
        </p:nvSpPr>
        <p:spPr>
          <a:xfrm>
            <a:off x="7696200" y="23622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1</a:t>
            </a:r>
            <a:endParaRPr lang="en-US" altLang="zh-CN" sz="1400" b="1" baseline="0" dirty="0">
              <a:latin typeface="Arial" panose="020B0604020202020204" pitchFamily="34" charset="0"/>
              <a:ea typeface="黑体" panose="02010609060101010101" pitchFamily="49" charset="-122"/>
            </a:endParaRPr>
          </a:p>
        </p:txBody>
      </p:sp>
      <p:sp>
        <p:nvSpPr>
          <p:cNvPr id="44053" name="Text Box 22"/>
          <p:cNvSpPr txBox="1"/>
          <p:nvPr/>
        </p:nvSpPr>
        <p:spPr>
          <a:xfrm>
            <a:off x="7696200" y="19812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3</a:t>
            </a:r>
            <a:endParaRPr lang="en-US" altLang="zh-CN" sz="1400" b="1" baseline="0" dirty="0">
              <a:latin typeface="Arial" panose="020B0604020202020204" pitchFamily="34" charset="0"/>
              <a:ea typeface="黑体" panose="02010609060101010101" pitchFamily="49" charset="-122"/>
            </a:endParaRPr>
          </a:p>
        </p:txBody>
      </p:sp>
      <p:sp>
        <p:nvSpPr>
          <p:cNvPr id="44054" name="Text Box 23"/>
          <p:cNvSpPr txBox="1"/>
          <p:nvPr/>
        </p:nvSpPr>
        <p:spPr>
          <a:xfrm>
            <a:off x="7848600" y="18288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7</a:t>
            </a:r>
            <a:endParaRPr lang="en-US" altLang="zh-CN" sz="1400" b="1" baseline="0" dirty="0">
              <a:latin typeface="Arial" panose="020B0604020202020204" pitchFamily="34" charset="0"/>
              <a:ea typeface="黑体" panose="02010609060101010101" pitchFamily="49" charset="-122"/>
            </a:endParaRPr>
          </a:p>
        </p:txBody>
      </p:sp>
      <p:sp>
        <p:nvSpPr>
          <p:cNvPr id="44055" name="Text Box 24"/>
          <p:cNvSpPr txBox="1"/>
          <p:nvPr/>
        </p:nvSpPr>
        <p:spPr>
          <a:xfrm>
            <a:off x="7848600" y="22098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5</a:t>
            </a:r>
            <a:endParaRPr lang="en-US" altLang="zh-CN" sz="1400" b="1" baseline="0" dirty="0">
              <a:latin typeface="Arial" panose="020B0604020202020204" pitchFamily="34" charset="0"/>
              <a:ea typeface="黑体" panose="02010609060101010101" pitchFamily="49" charset="-122"/>
            </a:endParaRPr>
          </a:p>
        </p:txBody>
      </p:sp>
      <p:sp>
        <p:nvSpPr>
          <p:cNvPr id="44056" name="Oval 25"/>
          <p:cNvSpPr/>
          <p:nvPr/>
        </p:nvSpPr>
        <p:spPr>
          <a:xfrm>
            <a:off x="6172200" y="3810000"/>
            <a:ext cx="228600" cy="228600"/>
          </a:xfrm>
          <a:prstGeom prst="ellipse">
            <a:avLst/>
          </a:prstGeom>
          <a:solidFill>
            <a:schemeClr val="hlink"/>
          </a:solidFill>
          <a:ln w="28575" cap="flat" cmpd="sng">
            <a:solidFill>
              <a:srgbClr val="FFFF00"/>
            </a:solidFill>
            <a:prstDash val="solid"/>
            <a:round/>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57" name="Rectangle 26"/>
          <p:cNvSpPr/>
          <p:nvPr/>
        </p:nvSpPr>
        <p:spPr>
          <a:xfrm>
            <a:off x="4724400" y="44958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58" name="Rectangle 27"/>
          <p:cNvSpPr/>
          <p:nvPr/>
        </p:nvSpPr>
        <p:spPr>
          <a:xfrm>
            <a:off x="5181600" y="4495800"/>
            <a:ext cx="228600" cy="228600"/>
          </a:xfrm>
          <a:prstGeom prst="rect">
            <a:avLst/>
          </a:prstGeom>
          <a:solidFill>
            <a:schemeClr val="accent2"/>
          </a:solid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59" name="Rectangle 28"/>
          <p:cNvSpPr/>
          <p:nvPr/>
        </p:nvSpPr>
        <p:spPr>
          <a:xfrm>
            <a:off x="5638800" y="44958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60" name="Oval 29"/>
          <p:cNvSpPr/>
          <p:nvPr/>
        </p:nvSpPr>
        <p:spPr>
          <a:xfrm>
            <a:off x="6096000" y="4495800"/>
            <a:ext cx="228600" cy="228600"/>
          </a:xfrm>
          <a:prstGeom prst="ellipse">
            <a:avLst/>
          </a:prstGeom>
          <a:solidFill>
            <a:schemeClr val="hlink"/>
          </a:solidFill>
          <a:ln w="28575" cap="flat" cmpd="sng">
            <a:solidFill>
              <a:srgbClr val="FFFF00"/>
            </a:solidFill>
            <a:prstDash val="solid"/>
            <a:round/>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61" name="Rectangle 30"/>
          <p:cNvSpPr/>
          <p:nvPr/>
        </p:nvSpPr>
        <p:spPr>
          <a:xfrm>
            <a:off x="6553200" y="44958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62" name="Rectangle 31"/>
          <p:cNvSpPr/>
          <p:nvPr/>
        </p:nvSpPr>
        <p:spPr>
          <a:xfrm>
            <a:off x="6934200" y="44958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63" name="Rectangle 32"/>
          <p:cNvSpPr/>
          <p:nvPr/>
        </p:nvSpPr>
        <p:spPr>
          <a:xfrm>
            <a:off x="7315200" y="44958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64" name="Rectangle 33"/>
          <p:cNvSpPr/>
          <p:nvPr/>
        </p:nvSpPr>
        <p:spPr>
          <a:xfrm>
            <a:off x="7696200" y="44958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65" name="Rectangle 35"/>
          <p:cNvSpPr/>
          <p:nvPr/>
        </p:nvSpPr>
        <p:spPr>
          <a:xfrm>
            <a:off x="5410200" y="5257800"/>
            <a:ext cx="228600" cy="228600"/>
          </a:xfrm>
          <a:prstGeom prst="rect">
            <a:avLst/>
          </a:prstGeom>
          <a:solidFill>
            <a:schemeClr val="accent2"/>
          </a:solid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66" name="Oval 36"/>
          <p:cNvSpPr/>
          <p:nvPr/>
        </p:nvSpPr>
        <p:spPr>
          <a:xfrm>
            <a:off x="5867400" y="5257800"/>
            <a:ext cx="228600" cy="228600"/>
          </a:xfrm>
          <a:prstGeom prst="ellipse">
            <a:avLst/>
          </a:prstGeom>
          <a:solidFill>
            <a:schemeClr val="hlink"/>
          </a:solidFill>
          <a:ln w="28575" cap="flat" cmpd="sng">
            <a:solidFill>
              <a:srgbClr val="FFFF00"/>
            </a:solidFill>
            <a:prstDash val="solid"/>
            <a:round/>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67" name="Rectangle 37"/>
          <p:cNvSpPr/>
          <p:nvPr/>
        </p:nvSpPr>
        <p:spPr>
          <a:xfrm>
            <a:off x="6705600" y="52578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68" name="Rectangle 38"/>
          <p:cNvSpPr/>
          <p:nvPr/>
        </p:nvSpPr>
        <p:spPr>
          <a:xfrm>
            <a:off x="7086600" y="52578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69" name="Rectangle 39"/>
          <p:cNvSpPr/>
          <p:nvPr/>
        </p:nvSpPr>
        <p:spPr>
          <a:xfrm>
            <a:off x="7467600" y="52578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70" name="Rectangle 40"/>
          <p:cNvSpPr/>
          <p:nvPr/>
        </p:nvSpPr>
        <p:spPr>
          <a:xfrm>
            <a:off x="7848600" y="52578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71" name="Rectangle 41"/>
          <p:cNvSpPr/>
          <p:nvPr/>
        </p:nvSpPr>
        <p:spPr>
          <a:xfrm>
            <a:off x="6248400" y="5257800"/>
            <a:ext cx="228600" cy="228600"/>
          </a:xfrm>
          <a:prstGeom prst="rect">
            <a:avLst/>
          </a:prstGeom>
          <a:solidFill>
            <a:schemeClr val="accent2"/>
          </a:solid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72" name="Rectangle 42"/>
          <p:cNvSpPr/>
          <p:nvPr/>
        </p:nvSpPr>
        <p:spPr>
          <a:xfrm>
            <a:off x="6553200" y="60960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73" name="Rectangle 43"/>
          <p:cNvSpPr/>
          <p:nvPr/>
        </p:nvSpPr>
        <p:spPr>
          <a:xfrm>
            <a:off x="6934200" y="60960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74" name="Rectangle 44"/>
          <p:cNvSpPr/>
          <p:nvPr/>
        </p:nvSpPr>
        <p:spPr>
          <a:xfrm>
            <a:off x="7315200" y="60960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75" name="Rectangle 45"/>
          <p:cNvSpPr/>
          <p:nvPr/>
        </p:nvSpPr>
        <p:spPr>
          <a:xfrm>
            <a:off x="7696200" y="60960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76" name="Rectangle 46"/>
          <p:cNvSpPr/>
          <p:nvPr/>
        </p:nvSpPr>
        <p:spPr>
          <a:xfrm>
            <a:off x="6172200" y="6096000"/>
            <a:ext cx="228600" cy="228600"/>
          </a:xfrm>
          <a:prstGeom prst="rect">
            <a:avLst/>
          </a:prstGeom>
          <a:solidFill>
            <a:schemeClr val="accent2"/>
          </a:solid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77" name="Rectangle 47"/>
          <p:cNvSpPr/>
          <p:nvPr/>
        </p:nvSpPr>
        <p:spPr>
          <a:xfrm>
            <a:off x="4953000" y="60960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78" name="Rectangle 48"/>
          <p:cNvSpPr/>
          <p:nvPr/>
        </p:nvSpPr>
        <p:spPr>
          <a:xfrm>
            <a:off x="5410200" y="60960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79" name="Rectangle 49"/>
          <p:cNvSpPr/>
          <p:nvPr/>
        </p:nvSpPr>
        <p:spPr>
          <a:xfrm>
            <a:off x="5791200" y="60960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080" name="Line 50"/>
          <p:cNvSpPr/>
          <p:nvPr/>
        </p:nvSpPr>
        <p:spPr>
          <a:xfrm flipH="1">
            <a:off x="4953000" y="4038600"/>
            <a:ext cx="1219200" cy="381000"/>
          </a:xfrm>
          <a:prstGeom prst="line">
            <a:avLst/>
          </a:prstGeom>
          <a:ln w="28575" cap="flat" cmpd="sng">
            <a:solidFill>
              <a:srgbClr val="FFFF00"/>
            </a:solidFill>
            <a:prstDash val="solid"/>
            <a:round/>
            <a:headEnd type="none" w="med" len="med"/>
            <a:tailEnd type="none" w="med" len="med"/>
          </a:ln>
        </p:spPr>
      </p:sp>
      <p:sp>
        <p:nvSpPr>
          <p:cNvPr id="44081" name="Line 51"/>
          <p:cNvSpPr/>
          <p:nvPr/>
        </p:nvSpPr>
        <p:spPr>
          <a:xfrm flipH="1">
            <a:off x="5410200" y="4114800"/>
            <a:ext cx="762000" cy="304800"/>
          </a:xfrm>
          <a:prstGeom prst="line">
            <a:avLst/>
          </a:prstGeom>
          <a:ln w="28575" cap="flat" cmpd="sng">
            <a:solidFill>
              <a:srgbClr val="FFFF00"/>
            </a:solidFill>
            <a:prstDash val="solid"/>
            <a:round/>
            <a:headEnd type="none" w="med" len="med"/>
            <a:tailEnd type="none" w="med" len="med"/>
          </a:ln>
        </p:spPr>
      </p:sp>
      <p:sp>
        <p:nvSpPr>
          <p:cNvPr id="44082" name="Line 52"/>
          <p:cNvSpPr/>
          <p:nvPr/>
        </p:nvSpPr>
        <p:spPr>
          <a:xfrm flipH="1">
            <a:off x="5867400" y="4114800"/>
            <a:ext cx="381000" cy="304800"/>
          </a:xfrm>
          <a:prstGeom prst="line">
            <a:avLst/>
          </a:prstGeom>
          <a:ln w="28575" cap="flat" cmpd="sng">
            <a:solidFill>
              <a:srgbClr val="FFFF00"/>
            </a:solidFill>
            <a:prstDash val="solid"/>
            <a:round/>
            <a:headEnd type="none" w="med" len="med"/>
            <a:tailEnd type="none" w="med" len="med"/>
          </a:ln>
        </p:spPr>
      </p:sp>
      <p:sp>
        <p:nvSpPr>
          <p:cNvPr id="44083" name="Line 53"/>
          <p:cNvSpPr/>
          <p:nvPr/>
        </p:nvSpPr>
        <p:spPr>
          <a:xfrm>
            <a:off x="6248400" y="4191000"/>
            <a:ext cx="0" cy="228600"/>
          </a:xfrm>
          <a:prstGeom prst="line">
            <a:avLst/>
          </a:prstGeom>
          <a:ln w="28575" cap="flat" cmpd="sng">
            <a:solidFill>
              <a:srgbClr val="FFFF00"/>
            </a:solidFill>
            <a:prstDash val="solid"/>
            <a:round/>
            <a:headEnd type="none" w="med" len="med"/>
            <a:tailEnd type="none" w="med" len="med"/>
          </a:ln>
        </p:spPr>
      </p:sp>
      <p:sp>
        <p:nvSpPr>
          <p:cNvPr id="44084" name="Line 54"/>
          <p:cNvSpPr/>
          <p:nvPr/>
        </p:nvSpPr>
        <p:spPr>
          <a:xfrm>
            <a:off x="6324600" y="4191000"/>
            <a:ext cx="381000" cy="228600"/>
          </a:xfrm>
          <a:prstGeom prst="line">
            <a:avLst/>
          </a:prstGeom>
          <a:ln w="28575" cap="flat" cmpd="sng">
            <a:solidFill>
              <a:srgbClr val="FFFF00"/>
            </a:solidFill>
            <a:prstDash val="solid"/>
            <a:round/>
            <a:headEnd type="none" w="med" len="med"/>
            <a:tailEnd type="none" w="med" len="med"/>
          </a:ln>
        </p:spPr>
      </p:sp>
      <p:sp>
        <p:nvSpPr>
          <p:cNvPr id="44085" name="Line 55"/>
          <p:cNvSpPr/>
          <p:nvPr/>
        </p:nvSpPr>
        <p:spPr>
          <a:xfrm>
            <a:off x="6324600" y="4114800"/>
            <a:ext cx="762000" cy="304800"/>
          </a:xfrm>
          <a:prstGeom prst="line">
            <a:avLst/>
          </a:prstGeom>
          <a:ln w="28575" cap="flat" cmpd="sng">
            <a:solidFill>
              <a:srgbClr val="FFFF00"/>
            </a:solidFill>
            <a:prstDash val="solid"/>
            <a:round/>
            <a:headEnd type="none" w="med" len="med"/>
            <a:tailEnd type="none" w="med" len="med"/>
          </a:ln>
        </p:spPr>
      </p:sp>
      <p:sp>
        <p:nvSpPr>
          <p:cNvPr id="44086" name="Line 56"/>
          <p:cNvSpPr/>
          <p:nvPr/>
        </p:nvSpPr>
        <p:spPr>
          <a:xfrm>
            <a:off x="6324600" y="4114800"/>
            <a:ext cx="1143000" cy="304800"/>
          </a:xfrm>
          <a:prstGeom prst="line">
            <a:avLst/>
          </a:prstGeom>
          <a:ln w="28575" cap="flat" cmpd="sng">
            <a:solidFill>
              <a:srgbClr val="FFFF00"/>
            </a:solidFill>
            <a:prstDash val="solid"/>
            <a:round/>
            <a:headEnd type="none" w="med" len="med"/>
            <a:tailEnd type="none" w="med" len="med"/>
          </a:ln>
        </p:spPr>
      </p:sp>
      <p:sp>
        <p:nvSpPr>
          <p:cNvPr id="44087" name="Line 57"/>
          <p:cNvSpPr/>
          <p:nvPr/>
        </p:nvSpPr>
        <p:spPr>
          <a:xfrm>
            <a:off x="6400800" y="4038600"/>
            <a:ext cx="1447800" cy="381000"/>
          </a:xfrm>
          <a:prstGeom prst="line">
            <a:avLst/>
          </a:prstGeom>
          <a:ln w="28575" cap="flat" cmpd="sng">
            <a:solidFill>
              <a:srgbClr val="FFFF00"/>
            </a:solidFill>
            <a:prstDash val="solid"/>
            <a:round/>
            <a:headEnd type="none" w="med" len="med"/>
            <a:tailEnd type="none" w="med" len="med"/>
          </a:ln>
        </p:spPr>
      </p:sp>
      <p:sp>
        <p:nvSpPr>
          <p:cNvPr id="44088" name="Line 58"/>
          <p:cNvSpPr/>
          <p:nvPr/>
        </p:nvSpPr>
        <p:spPr>
          <a:xfrm flipH="1">
            <a:off x="5105400" y="4800600"/>
            <a:ext cx="990600" cy="381000"/>
          </a:xfrm>
          <a:prstGeom prst="line">
            <a:avLst/>
          </a:prstGeom>
          <a:ln w="28575" cap="flat" cmpd="sng">
            <a:solidFill>
              <a:srgbClr val="FFFF00"/>
            </a:solidFill>
            <a:prstDash val="solid"/>
            <a:round/>
            <a:headEnd type="none" w="med" len="med"/>
            <a:tailEnd type="none" w="med" len="med"/>
          </a:ln>
        </p:spPr>
      </p:sp>
      <p:sp>
        <p:nvSpPr>
          <p:cNvPr id="44089" name="Line 59"/>
          <p:cNvSpPr/>
          <p:nvPr/>
        </p:nvSpPr>
        <p:spPr>
          <a:xfrm flipH="1">
            <a:off x="5562600" y="4800600"/>
            <a:ext cx="533400" cy="381000"/>
          </a:xfrm>
          <a:prstGeom prst="line">
            <a:avLst/>
          </a:prstGeom>
          <a:ln w="28575" cap="flat" cmpd="sng">
            <a:solidFill>
              <a:srgbClr val="FFFF00"/>
            </a:solidFill>
            <a:prstDash val="solid"/>
            <a:round/>
            <a:headEnd type="none" w="med" len="med"/>
            <a:tailEnd type="none" w="med" len="med"/>
          </a:ln>
        </p:spPr>
      </p:sp>
      <p:sp>
        <p:nvSpPr>
          <p:cNvPr id="44090" name="Line 60"/>
          <p:cNvSpPr/>
          <p:nvPr/>
        </p:nvSpPr>
        <p:spPr>
          <a:xfrm flipH="1">
            <a:off x="6019800" y="4800600"/>
            <a:ext cx="152400" cy="381000"/>
          </a:xfrm>
          <a:prstGeom prst="line">
            <a:avLst/>
          </a:prstGeom>
          <a:ln w="28575" cap="flat" cmpd="sng">
            <a:solidFill>
              <a:srgbClr val="FFFF00"/>
            </a:solidFill>
            <a:prstDash val="solid"/>
            <a:round/>
            <a:headEnd type="none" w="med" len="med"/>
            <a:tailEnd type="none" w="med" len="med"/>
          </a:ln>
        </p:spPr>
      </p:sp>
      <p:sp>
        <p:nvSpPr>
          <p:cNvPr id="44091" name="Line 61"/>
          <p:cNvSpPr/>
          <p:nvPr/>
        </p:nvSpPr>
        <p:spPr>
          <a:xfrm>
            <a:off x="6248400" y="4800600"/>
            <a:ext cx="76200" cy="381000"/>
          </a:xfrm>
          <a:prstGeom prst="line">
            <a:avLst/>
          </a:prstGeom>
          <a:ln w="28575" cap="flat" cmpd="sng">
            <a:solidFill>
              <a:srgbClr val="FFFF00"/>
            </a:solidFill>
            <a:prstDash val="solid"/>
            <a:round/>
            <a:headEnd type="none" w="med" len="med"/>
            <a:tailEnd type="none" w="med" len="med"/>
          </a:ln>
        </p:spPr>
      </p:sp>
      <p:sp>
        <p:nvSpPr>
          <p:cNvPr id="44092" name="Line 62"/>
          <p:cNvSpPr/>
          <p:nvPr/>
        </p:nvSpPr>
        <p:spPr>
          <a:xfrm>
            <a:off x="6324600" y="4800600"/>
            <a:ext cx="457200" cy="381000"/>
          </a:xfrm>
          <a:prstGeom prst="line">
            <a:avLst/>
          </a:prstGeom>
          <a:ln w="28575" cap="flat" cmpd="sng">
            <a:solidFill>
              <a:srgbClr val="FFFF00"/>
            </a:solidFill>
            <a:prstDash val="solid"/>
            <a:round/>
            <a:headEnd type="none" w="med" len="med"/>
            <a:tailEnd type="none" w="med" len="med"/>
          </a:ln>
        </p:spPr>
      </p:sp>
      <p:sp>
        <p:nvSpPr>
          <p:cNvPr id="44093" name="Line 63"/>
          <p:cNvSpPr/>
          <p:nvPr/>
        </p:nvSpPr>
        <p:spPr>
          <a:xfrm>
            <a:off x="6400800" y="4800600"/>
            <a:ext cx="685800" cy="381000"/>
          </a:xfrm>
          <a:prstGeom prst="line">
            <a:avLst/>
          </a:prstGeom>
          <a:ln w="28575" cap="flat" cmpd="sng">
            <a:solidFill>
              <a:srgbClr val="FFFF00"/>
            </a:solidFill>
            <a:prstDash val="solid"/>
            <a:round/>
            <a:headEnd type="none" w="med" len="med"/>
            <a:tailEnd type="none" w="med" len="med"/>
          </a:ln>
        </p:spPr>
      </p:sp>
      <p:sp>
        <p:nvSpPr>
          <p:cNvPr id="44094" name="Line 64"/>
          <p:cNvSpPr/>
          <p:nvPr/>
        </p:nvSpPr>
        <p:spPr>
          <a:xfrm>
            <a:off x="6477000" y="4800600"/>
            <a:ext cx="1066800" cy="381000"/>
          </a:xfrm>
          <a:prstGeom prst="line">
            <a:avLst/>
          </a:prstGeom>
          <a:ln w="28575" cap="flat" cmpd="sng">
            <a:solidFill>
              <a:srgbClr val="FFFF00"/>
            </a:solidFill>
            <a:prstDash val="solid"/>
            <a:round/>
            <a:headEnd type="none" w="med" len="med"/>
            <a:tailEnd type="none" w="med" len="med"/>
          </a:ln>
        </p:spPr>
      </p:sp>
      <p:sp>
        <p:nvSpPr>
          <p:cNvPr id="44095" name="Line 65"/>
          <p:cNvSpPr/>
          <p:nvPr/>
        </p:nvSpPr>
        <p:spPr>
          <a:xfrm>
            <a:off x="6553200" y="4800600"/>
            <a:ext cx="1371600" cy="381000"/>
          </a:xfrm>
          <a:prstGeom prst="line">
            <a:avLst/>
          </a:prstGeom>
          <a:ln w="28575" cap="flat" cmpd="sng">
            <a:solidFill>
              <a:srgbClr val="FFFF00"/>
            </a:solidFill>
            <a:prstDash val="solid"/>
            <a:round/>
            <a:headEnd type="none" w="med" len="med"/>
            <a:tailEnd type="none" w="med" len="med"/>
          </a:ln>
        </p:spPr>
      </p:sp>
      <p:sp>
        <p:nvSpPr>
          <p:cNvPr id="44096" name="Line 66"/>
          <p:cNvSpPr/>
          <p:nvPr/>
        </p:nvSpPr>
        <p:spPr>
          <a:xfrm flipH="1">
            <a:off x="5105400" y="5562600"/>
            <a:ext cx="685800" cy="457200"/>
          </a:xfrm>
          <a:prstGeom prst="line">
            <a:avLst/>
          </a:prstGeom>
          <a:ln w="28575" cap="flat" cmpd="sng">
            <a:solidFill>
              <a:srgbClr val="FFFF00"/>
            </a:solidFill>
            <a:prstDash val="solid"/>
            <a:round/>
            <a:headEnd type="none" w="med" len="med"/>
            <a:tailEnd type="none" w="med" len="med"/>
          </a:ln>
        </p:spPr>
      </p:sp>
      <p:sp>
        <p:nvSpPr>
          <p:cNvPr id="44097" name="Line 67"/>
          <p:cNvSpPr/>
          <p:nvPr/>
        </p:nvSpPr>
        <p:spPr>
          <a:xfrm flipH="1">
            <a:off x="5562600" y="5562600"/>
            <a:ext cx="304800" cy="457200"/>
          </a:xfrm>
          <a:prstGeom prst="line">
            <a:avLst/>
          </a:prstGeom>
          <a:ln w="28575" cap="flat" cmpd="sng">
            <a:solidFill>
              <a:srgbClr val="FFFF00"/>
            </a:solidFill>
            <a:prstDash val="solid"/>
            <a:round/>
            <a:headEnd type="none" w="med" len="med"/>
            <a:tailEnd type="none" w="med" len="med"/>
          </a:ln>
        </p:spPr>
      </p:sp>
      <p:sp>
        <p:nvSpPr>
          <p:cNvPr id="44098" name="Line 68"/>
          <p:cNvSpPr/>
          <p:nvPr/>
        </p:nvSpPr>
        <p:spPr>
          <a:xfrm flipH="1">
            <a:off x="5867400" y="5562600"/>
            <a:ext cx="76200" cy="457200"/>
          </a:xfrm>
          <a:prstGeom prst="line">
            <a:avLst/>
          </a:prstGeom>
          <a:ln w="28575" cap="flat" cmpd="sng">
            <a:solidFill>
              <a:srgbClr val="FFFF00"/>
            </a:solidFill>
            <a:prstDash val="solid"/>
            <a:round/>
            <a:headEnd type="none" w="med" len="med"/>
            <a:tailEnd type="none" w="med" len="med"/>
          </a:ln>
        </p:spPr>
      </p:sp>
      <p:sp>
        <p:nvSpPr>
          <p:cNvPr id="44099" name="Line 69"/>
          <p:cNvSpPr/>
          <p:nvPr/>
        </p:nvSpPr>
        <p:spPr>
          <a:xfrm>
            <a:off x="5943600" y="5562600"/>
            <a:ext cx="304800" cy="457200"/>
          </a:xfrm>
          <a:prstGeom prst="line">
            <a:avLst/>
          </a:prstGeom>
          <a:ln w="28575" cap="flat" cmpd="sng">
            <a:solidFill>
              <a:srgbClr val="FFFF00"/>
            </a:solidFill>
            <a:prstDash val="solid"/>
            <a:round/>
            <a:headEnd type="none" w="med" len="med"/>
            <a:tailEnd type="none" w="med" len="med"/>
          </a:ln>
        </p:spPr>
      </p:sp>
      <p:sp>
        <p:nvSpPr>
          <p:cNvPr id="44100" name="Line 70"/>
          <p:cNvSpPr/>
          <p:nvPr/>
        </p:nvSpPr>
        <p:spPr>
          <a:xfrm>
            <a:off x="6019800" y="5562600"/>
            <a:ext cx="533400" cy="457200"/>
          </a:xfrm>
          <a:prstGeom prst="line">
            <a:avLst/>
          </a:prstGeom>
          <a:ln w="28575" cap="flat" cmpd="sng">
            <a:solidFill>
              <a:srgbClr val="FFFF00"/>
            </a:solidFill>
            <a:prstDash val="solid"/>
            <a:round/>
            <a:headEnd type="none" w="med" len="med"/>
            <a:tailEnd type="none" w="med" len="med"/>
          </a:ln>
        </p:spPr>
      </p:sp>
      <p:sp>
        <p:nvSpPr>
          <p:cNvPr id="44101" name="Line 71"/>
          <p:cNvSpPr/>
          <p:nvPr/>
        </p:nvSpPr>
        <p:spPr>
          <a:xfrm>
            <a:off x="6096000" y="5562600"/>
            <a:ext cx="838200" cy="457200"/>
          </a:xfrm>
          <a:prstGeom prst="line">
            <a:avLst/>
          </a:prstGeom>
          <a:ln w="28575" cap="flat" cmpd="sng">
            <a:solidFill>
              <a:srgbClr val="FFFF00"/>
            </a:solidFill>
            <a:prstDash val="solid"/>
            <a:round/>
            <a:headEnd type="none" w="med" len="med"/>
            <a:tailEnd type="none" w="med" len="med"/>
          </a:ln>
        </p:spPr>
      </p:sp>
      <p:sp>
        <p:nvSpPr>
          <p:cNvPr id="44102" name="Line 72"/>
          <p:cNvSpPr/>
          <p:nvPr/>
        </p:nvSpPr>
        <p:spPr>
          <a:xfrm>
            <a:off x="6096000" y="5562600"/>
            <a:ext cx="1295400" cy="457200"/>
          </a:xfrm>
          <a:prstGeom prst="line">
            <a:avLst/>
          </a:prstGeom>
          <a:ln w="28575" cap="flat" cmpd="sng">
            <a:solidFill>
              <a:srgbClr val="FFFF00"/>
            </a:solidFill>
            <a:prstDash val="solid"/>
            <a:round/>
            <a:headEnd type="none" w="med" len="med"/>
            <a:tailEnd type="none" w="med" len="med"/>
          </a:ln>
        </p:spPr>
      </p:sp>
      <p:sp>
        <p:nvSpPr>
          <p:cNvPr id="44103" name="Line 73"/>
          <p:cNvSpPr/>
          <p:nvPr/>
        </p:nvSpPr>
        <p:spPr>
          <a:xfrm>
            <a:off x="6096000" y="5562600"/>
            <a:ext cx="1676400" cy="457200"/>
          </a:xfrm>
          <a:prstGeom prst="line">
            <a:avLst/>
          </a:prstGeom>
          <a:ln w="28575" cap="flat" cmpd="sng">
            <a:solidFill>
              <a:srgbClr val="FFFF00"/>
            </a:solidFill>
            <a:prstDash val="solid"/>
            <a:round/>
            <a:headEnd type="none" w="med" len="med"/>
            <a:tailEnd type="none" w="med" len="med"/>
          </a:ln>
        </p:spPr>
      </p:sp>
      <p:sp>
        <p:nvSpPr>
          <p:cNvPr id="44104" name="Oval 74"/>
          <p:cNvSpPr/>
          <p:nvPr/>
        </p:nvSpPr>
        <p:spPr>
          <a:xfrm>
            <a:off x="6858000" y="3124200"/>
            <a:ext cx="228600" cy="228600"/>
          </a:xfrm>
          <a:prstGeom prst="ellipse">
            <a:avLst/>
          </a:prstGeom>
          <a:solidFill>
            <a:schemeClr val="hlink"/>
          </a:solidFill>
          <a:ln w="28575" cap="flat" cmpd="sng">
            <a:solidFill>
              <a:srgbClr val="FFFF00"/>
            </a:solidFill>
            <a:prstDash val="solid"/>
            <a:round/>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105" name="Rectangle 75"/>
          <p:cNvSpPr/>
          <p:nvPr/>
        </p:nvSpPr>
        <p:spPr>
          <a:xfrm>
            <a:off x="6858000" y="34290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106" name="Rectangle 76"/>
          <p:cNvSpPr/>
          <p:nvPr/>
        </p:nvSpPr>
        <p:spPr>
          <a:xfrm>
            <a:off x="6858000" y="3733800"/>
            <a:ext cx="228600" cy="228600"/>
          </a:xfrm>
          <a:prstGeom prst="rect">
            <a:avLst/>
          </a:prstGeom>
          <a:solidFill>
            <a:schemeClr val="accent2"/>
          </a:solid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4107" name="Text Box 77"/>
          <p:cNvSpPr txBox="1"/>
          <p:nvPr/>
        </p:nvSpPr>
        <p:spPr>
          <a:xfrm>
            <a:off x="7086600" y="3048000"/>
            <a:ext cx="2057400" cy="366713"/>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zh-CN" altLang="en-US" sz="1800" b="1" baseline="0" dirty="0">
                <a:latin typeface="黑体" panose="02010609060101010101" pitchFamily="49" charset="-122"/>
                <a:ea typeface="黑体" panose="02010609060101010101" pitchFamily="49" charset="-122"/>
              </a:rPr>
              <a:t>具有子孙的节点</a:t>
            </a:r>
            <a:r>
              <a:rPr lang="en-US" altLang="zh-CN" sz="1800" b="1" baseline="0" dirty="0">
                <a:latin typeface="黑体" panose="02010609060101010101" pitchFamily="49" charset="-122"/>
                <a:ea typeface="黑体" panose="02010609060101010101" pitchFamily="49" charset="-122"/>
              </a:rPr>
              <a:t>(P)</a:t>
            </a:r>
            <a:endParaRPr lang="en-US" altLang="zh-CN" sz="1800" b="1" baseline="0" dirty="0">
              <a:latin typeface="黑体" panose="02010609060101010101" pitchFamily="49" charset="-122"/>
              <a:ea typeface="黑体" panose="02010609060101010101" pitchFamily="49" charset="-122"/>
            </a:endParaRPr>
          </a:p>
        </p:txBody>
      </p:sp>
      <p:sp>
        <p:nvSpPr>
          <p:cNvPr id="44108" name="Text Box 78"/>
          <p:cNvSpPr txBox="1"/>
          <p:nvPr/>
        </p:nvSpPr>
        <p:spPr>
          <a:xfrm>
            <a:off x="6705600" y="3352800"/>
            <a:ext cx="2057400" cy="366713"/>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zh-CN" altLang="en-US" sz="1800" b="1" baseline="0" dirty="0">
                <a:latin typeface="黑体" panose="02010609060101010101" pitchFamily="49" charset="-122"/>
                <a:ea typeface="黑体" panose="02010609060101010101" pitchFamily="49" charset="-122"/>
              </a:rPr>
              <a:t>空节点</a:t>
            </a:r>
            <a:r>
              <a:rPr lang="en-US" altLang="zh-CN" sz="1800" b="1" baseline="0" dirty="0">
                <a:latin typeface="黑体" panose="02010609060101010101" pitchFamily="49" charset="-122"/>
                <a:ea typeface="黑体" panose="02010609060101010101" pitchFamily="49" charset="-122"/>
              </a:rPr>
              <a:t>(E)</a:t>
            </a:r>
            <a:endParaRPr lang="en-US" altLang="zh-CN" sz="1800" b="1" baseline="0" dirty="0">
              <a:latin typeface="黑体" panose="02010609060101010101" pitchFamily="49" charset="-122"/>
              <a:ea typeface="黑体" panose="02010609060101010101" pitchFamily="49" charset="-122"/>
            </a:endParaRPr>
          </a:p>
        </p:txBody>
      </p:sp>
      <p:sp>
        <p:nvSpPr>
          <p:cNvPr id="44109" name="Text Box 79"/>
          <p:cNvSpPr txBox="1"/>
          <p:nvPr/>
        </p:nvSpPr>
        <p:spPr>
          <a:xfrm>
            <a:off x="6705600" y="3671888"/>
            <a:ext cx="2057400" cy="366712"/>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zh-CN" altLang="en-US" sz="1800" b="1" baseline="0" dirty="0">
                <a:latin typeface="黑体" panose="02010609060101010101" pitchFamily="49" charset="-122"/>
                <a:ea typeface="黑体" panose="02010609060101010101" pitchFamily="49" charset="-122"/>
              </a:rPr>
              <a:t>实节点</a:t>
            </a:r>
            <a:r>
              <a:rPr lang="en-US" altLang="zh-CN" sz="1800" b="1" baseline="0" dirty="0">
                <a:latin typeface="黑体" panose="02010609060101010101" pitchFamily="49" charset="-122"/>
                <a:ea typeface="黑体" panose="02010609060101010101" pitchFamily="49" charset="-122"/>
              </a:rPr>
              <a:t>(F)</a:t>
            </a:r>
            <a:endParaRPr lang="en-US" altLang="zh-CN" sz="1800" b="1" baseline="0" dirty="0">
              <a:latin typeface="黑体" panose="02010609060101010101" pitchFamily="49" charset="-122"/>
              <a:ea typeface="黑体" panose="02010609060101010101" pitchFamily="49" charset="-122"/>
            </a:endParaRPr>
          </a:p>
        </p:txBody>
      </p:sp>
      <p:sp>
        <p:nvSpPr>
          <p:cNvPr id="44110" name="Rectangle 80"/>
          <p:cNvSpPr/>
          <p:nvPr/>
        </p:nvSpPr>
        <p:spPr>
          <a:xfrm>
            <a:off x="4953000" y="5257800"/>
            <a:ext cx="228600" cy="228600"/>
          </a:xfrm>
          <a:prstGeom prst="rect">
            <a:avLst/>
          </a:prstGeom>
          <a:solidFill>
            <a:schemeClr val="accent2"/>
          </a:solid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7B59957-BF50-48E6-8192-A2947702B610}"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86722" name="Rectangle 2"/>
          <p:cNvSpPr>
            <a:spLocks noGrp="1" noChangeArrowheads="1"/>
          </p:cNvSpPr>
          <p:nvPr>
            <p:ph type="title"/>
          </p:nvPr>
        </p:nvSpPr>
        <p:spPr>
          <a:xfrm>
            <a:off x="6858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分解表示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八叉树表示</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45059" name="Rectangle 3"/>
          <p:cNvSpPr>
            <a:spLocks noGrp="1"/>
          </p:cNvSpPr>
          <p:nvPr>
            <p:ph idx="1" hasCustomPrompt="1"/>
          </p:nvPr>
        </p:nvSpPr>
        <p:spPr>
          <a:xfrm>
            <a:off x="611188" y="1341438"/>
            <a:ext cx="7772400" cy="5257800"/>
          </a:xfrm>
        </p:spPr>
        <p:txBody>
          <a:bodyPr wrap="square" lIns="91440" tIns="45720" rIns="91440" bIns="45720" anchor="t" anchorCtr="0"/>
          <a:p>
            <a:pPr lvl="1" eaLnBrk="1" hangingPunct="1"/>
            <a:r>
              <a:rPr lang="zh-CN" altLang="en-US" sz="2000" dirty="0">
                <a:latin typeface="宋体" panose="02010600030101010101" pitchFamily="2" charset="-122"/>
                <a:ea typeface="宋体" panose="02010600030101010101" pitchFamily="2" charset="-122"/>
              </a:rPr>
              <a:t>优点</a:t>
            </a:r>
            <a:endParaRPr lang="zh-CN" altLang="en-US" sz="2000" dirty="0">
              <a:latin typeface="宋体" panose="02010600030101010101" pitchFamily="2" charset="-122"/>
              <a:ea typeface="宋体" panose="02010600030101010101" pitchFamily="2" charset="-122"/>
            </a:endParaRPr>
          </a:p>
          <a:p>
            <a:pPr lvl="2" eaLnBrk="1" hangingPunct="1"/>
            <a:r>
              <a:rPr lang="zh-CN" altLang="en-US" sz="2000" dirty="0">
                <a:latin typeface="宋体" panose="02010600030101010101" pitchFamily="2" charset="-122"/>
                <a:ea typeface="宋体" panose="02010600030101010101" pitchFamily="2" charset="-122"/>
              </a:rPr>
              <a:t>可以表示任何物体，且形体表示的数据结构简单</a:t>
            </a:r>
            <a:endParaRPr lang="zh-CN" altLang="en-US" sz="2000" dirty="0">
              <a:latin typeface="宋体" panose="02010600030101010101" pitchFamily="2" charset="-122"/>
              <a:ea typeface="宋体" panose="02010600030101010101" pitchFamily="2" charset="-122"/>
            </a:endParaRPr>
          </a:p>
          <a:p>
            <a:pPr lvl="2" eaLnBrk="1" hangingPunct="1"/>
            <a:r>
              <a:rPr lang="zh-CN" altLang="en-US" sz="2000" dirty="0">
                <a:latin typeface="宋体" panose="02010600030101010101" pitchFamily="2" charset="-122"/>
                <a:ea typeface="宋体" panose="02010600030101010101" pitchFamily="2" charset="-122"/>
              </a:rPr>
              <a:t>简化了形体的集合运算。只需同时遍历参加集合运算的两形体相应的八叉树，无需进行复杂的求交运算。</a:t>
            </a:r>
            <a:endParaRPr lang="zh-CN" altLang="en-US" sz="2000" dirty="0">
              <a:latin typeface="宋体" panose="02010600030101010101" pitchFamily="2" charset="-122"/>
              <a:ea typeface="宋体" panose="02010600030101010101" pitchFamily="2" charset="-122"/>
            </a:endParaRPr>
          </a:p>
          <a:p>
            <a:pPr lvl="2" eaLnBrk="1" hangingPunct="1"/>
            <a:r>
              <a:rPr lang="zh-CN" altLang="en-US" sz="2000" dirty="0">
                <a:latin typeface="宋体" panose="02010600030101010101" pitchFamily="2" charset="-122"/>
                <a:ea typeface="宋体" panose="02010600030101010101" pitchFamily="2" charset="-122"/>
              </a:rPr>
              <a:t>简化了隐藏线（或面）的消除，因为在八叉树表示中，形体上各元素已按空间位置排成了一定的顺序。</a:t>
            </a:r>
            <a:endParaRPr lang="zh-CN" altLang="en-US" sz="2000" dirty="0">
              <a:latin typeface="宋体" panose="02010600030101010101" pitchFamily="2" charset="-122"/>
              <a:ea typeface="宋体" panose="02010600030101010101" pitchFamily="2" charset="-122"/>
            </a:endParaRPr>
          </a:p>
          <a:p>
            <a:pPr lvl="2" eaLnBrk="1" hangingPunct="1"/>
            <a:r>
              <a:rPr lang="zh-CN" altLang="en-US" sz="2000" dirty="0">
                <a:latin typeface="宋体" panose="02010600030101010101" pitchFamily="2" charset="-122"/>
                <a:ea typeface="宋体" panose="02010600030101010101" pitchFamily="2" charset="-122"/>
              </a:rPr>
              <a:t>分析算法适合于并行处理。</a:t>
            </a:r>
            <a:endParaRPr lang="zh-CN" altLang="en-US" sz="2000" dirty="0">
              <a:latin typeface="宋体" panose="02010600030101010101" pitchFamily="2" charset="-122"/>
              <a:ea typeface="宋体" panose="02010600030101010101" pitchFamily="2" charset="-122"/>
            </a:endParaRPr>
          </a:p>
          <a:p>
            <a:pPr lvl="1" eaLnBrk="1" hangingPunct="1"/>
            <a:r>
              <a:rPr lang="zh-CN" altLang="en-US" sz="2000" dirty="0">
                <a:latin typeface="宋体" panose="02010600030101010101" pitchFamily="2" charset="-122"/>
                <a:ea typeface="宋体" panose="02010600030101010101" pitchFamily="2" charset="-122"/>
              </a:rPr>
              <a:t>缺点</a:t>
            </a:r>
            <a:endParaRPr lang="zh-CN" altLang="en-US" sz="2000" dirty="0">
              <a:latin typeface="宋体" panose="02010600030101010101" pitchFamily="2" charset="-122"/>
              <a:ea typeface="宋体" panose="02010600030101010101" pitchFamily="2" charset="-122"/>
            </a:endParaRPr>
          </a:p>
          <a:p>
            <a:pPr lvl="2" eaLnBrk="1" hangingPunct="1"/>
            <a:r>
              <a:rPr lang="zh-CN" altLang="en-US" sz="2000" dirty="0">
                <a:latin typeface="宋体" panose="02010600030101010101" pitchFamily="2" charset="-122"/>
                <a:ea typeface="宋体" panose="02010600030101010101" pitchFamily="2" charset="-122"/>
              </a:rPr>
              <a:t>没有边界信息，不适于图形显示</a:t>
            </a:r>
            <a:endParaRPr lang="zh-CN" altLang="en-US" sz="2000" dirty="0">
              <a:latin typeface="宋体" panose="02010600030101010101" pitchFamily="2" charset="-122"/>
              <a:ea typeface="宋体" panose="02010600030101010101" pitchFamily="2" charset="-122"/>
            </a:endParaRPr>
          </a:p>
          <a:p>
            <a:pPr lvl="2" eaLnBrk="1" hangingPunct="1"/>
            <a:r>
              <a:rPr lang="zh-CN" altLang="en-US" sz="2000" dirty="0">
                <a:latin typeface="宋体" panose="02010600030101010101" pitchFamily="2" charset="-122"/>
                <a:ea typeface="宋体" panose="02010600030101010101" pitchFamily="2" charset="-122"/>
              </a:rPr>
              <a:t>对物体进行几何变换困难</a:t>
            </a:r>
            <a:endParaRPr lang="zh-CN" altLang="en-US" sz="2000" dirty="0">
              <a:latin typeface="宋体" panose="02010600030101010101" pitchFamily="2" charset="-122"/>
              <a:ea typeface="宋体" panose="02010600030101010101" pitchFamily="2" charset="-122"/>
            </a:endParaRPr>
          </a:p>
          <a:p>
            <a:pPr lvl="2" eaLnBrk="1" hangingPunct="1"/>
            <a:r>
              <a:rPr lang="zh-CN" altLang="en-US" sz="2000" dirty="0">
                <a:latin typeface="宋体" panose="02010600030101010101" pitchFamily="2" charset="-122"/>
                <a:ea typeface="宋体" panose="02010600030101010101" pitchFamily="2" charset="-122"/>
              </a:rPr>
              <a:t>是物体的非精确表示</a:t>
            </a:r>
            <a:endParaRPr lang="zh-CN" altLang="en-US" sz="2000" dirty="0">
              <a:latin typeface="宋体" panose="02010600030101010101" pitchFamily="2" charset="-122"/>
              <a:ea typeface="宋体" panose="02010600030101010101" pitchFamily="2" charset="-122"/>
            </a:endParaRPr>
          </a:p>
          <a:p>
            <a:pPr lvl="2" eaLnBrk="1" hangingPunct="1"/>
            <a:r>
              <a:rPr lang="zh-CN" altLang="en-US" sz="2000" dirty="0">
                <a:ea typeface="宋体" panose="02010600030101010101" pitchFamily="2" charset="-122"/>
              </a:rPr>
              <a:t>占用大量存储。实际上，八叉树表示是以存储空间换取算法的效率</a:t>
            </a:r>
            <a:endParaRPr lang="zh-CN" altLang="en-US" sz="2000" dirty="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33C8869-E8DD-41ED-8925-38F8E87A61B8}"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46114" name="Rectangle 1026"/>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分解表示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线性八叉树表示</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46083" name="Rectangle 1027"/>
          <p:cNvSpPr>
            <a:spLocks noGrp="1"/>
          </p:cNvSpPr>
          <p:nvPr>
            <p:ph idx="1" hasCustomPrompt="1"/>
          </p:nvPr>
        </p:nvSpPr>
        <p:spPr>
          <a:xfrm>
            <a:off x="685800" y="1371600"/>
            <a:ext cx="3962400" cy="4724400"/>
          </a:xfrm>
        </p:spPr>
        <p:txBody>
          <a:bodyPr wrap="square" lIns="91440" tIns="45720" rIns="91440" bIns="45720" anchor="t" anchorCtr="0"/>
          <a:p>
            <a:pPr eaLnBrk="1" hangingPunct="1">
              <a:spcBef>
                <a:spcPct val="0"/>
              </a:spcBef>
              <a:buNone/>
            </a:pPr>
            <a:r>
              <a:rPr lang="zh-CN" altLang="en-US" sz="2400" dirty="0">
                <a:latin typeface="宋体" panose="02010600030101010101" pitchFamily="2" charset="-122"/>
              </a:rPr>
              <a:t>线性八叉树：用一可变长度的一维数组来存储一棵八叉树。数组中仅存储八叉树的性质为</a:t>
            </a:r>
            <a:r>
              <a:rPr lang="en-US" altLang="zh-CN" sz="2400" dirty="0">
                <a:latin typeface="宋体" panose="02010600030101010101" pitchFamily="2" charset="-122"/>
              </a:rPr>
              <a:t>FULL</a:t>
            </a:r>
            <a:r>
              <a:rPr lang="zh-CN" altLang="en-US" sz="2400" dirty="0">
                <a:latin typeface="宋体" panose="02010600030101010101" pitchFamily="2" charset="-122"/>
              </a:rPr>
              <a:t>的终端结点。并用一个八进制数表示该结点在八叉树中的位置。编码方式为：</a:t>
            </a:r>
            <a:r>
              <a:rPr lang="en-US" altLang="zh-CN" sz="2400" dirty="0">
                <a:latin typeface="宋体" panose="02010600030101010101" pitchFamily="2" charset="-122"/>
              </a:rPr>
              <a:t>Q1Q2</a:t>
            </a:r>
            <a:r>
              <a:rPr lang="en-US" altLang="zh-CN" sz="2400" dirty="0"/>
              <a:t>…</a:t>
            </a:r>
            <a:r>
              <a:rPr lang="en-US" altLang="zh-CN" sz="2400" dirty="0">
                <a:latin typeface="宋体" panose="02010600030101010101" pitchFamily="2" charset="-122"/>
              </a:rPr>
              <a:t>Qm,</a:t>
            </a:r>
            <a:r>
              <a:rPr lang="zh-CN" altLang="en-US" sz="2400" dirty="0">
                <a:latin typeface="宋体" panose="02010600030101010101" pitchFamily="2" charset="-122"/>
              </a:rPr>
              <a:t>其中</a:t>
            </a:r>
            <a:r>
              <a:rPr lang="en-US" altLang="zh-CN" sz="2400" dirty="0">
                <a:latin typeface="宋体" panose="02010600030101010101" pitchFamily="2" charset="-122"/>
              </a:rPr>
              <a:t>Q1</a:t>
            </a:r>
            <a:r>
              <a:rPr lang="zh-CN" altLang="en-US" sz="2400" dirty="0">
                <a:latin typeface="宋体" panose="02010600030101010101" pitchFamily="2" charset="-122"/>
              </a:rPr>
              <a:t>表示该结点所属的一级父结点的编号（</a:t>
            </a:r>
            <a:r>
              <a:rPr lang="en-US" altLang="zh-CN" sz="2400" dirty="0">
                <a:latin typeface="宋体" panose="02010600030101010101" pitchFamily="2" charset="-122"/>
              </a:rPr>
              <a:t>0-7</a:t>
            </a:r>
            <a:r>
              <a:rPr lang="zh-CN" altLang="en-US" sz="2400" dirty="0">
                <a:latin typeface="宋体" panose="02010600030101010101" pitchFamily="2" charset="-122"/>
              </a:rPr>
              <a:t>），以此类推。例右图为：</a:t>
            </a:r>
            <a:r>
              <a:rPr lang="en-US" altLang="zh-CN" sz="2400" dirty="0">
                <a:latin typeface="宋体" panose="02010600030101010101" pitchFamily="2" charset="-122"/>
              </a:rPr>
              <a:t>{1X,30X,31X,323X,33X}</a:t>
            </a:r>
            <a:endParaRPr lang="en-US" altLang="zh-CN" sz="2400" dirty="0">
              <a:latin typeface="宋体" panose="02010600030101010101" pitchFamily="2" charset="-122"/>
            </a:endParaRPr>
          </a:p>
          <a:p>
            <a:pPr eaLnBrk="1" hangingPunct="1"/>
            <a:endParaRPr lang="en-US" altLang="zh-CN" sz="2400" dirty="0">
              <a:latin typeface="宋体" panose="02010600030101010101" pitchFamily="2" charset="-122"/>
            </a:endParaRPr>
          </a:p>
        </p:txBody>
      </p:sp>
      <p:sp>
        <p:nvSpPr>
          <p:cNvPr id="46084" name="AutoShape 1050"/>
          <p:cNvSpPr/>
          <p:nvPr/>
        </p:nvSpPr>
        <p:spPr>
          <a:xfrm>
            <a:off x="7010400" y="1676400"/>
            <a:ext cx="1219200" cy="1143000"/>
          </a:xfrm>
          <a:prstGeom prst="cube">
            <a:avLst>
              <a:gd name="adj" fmla="val 27500"/>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085" name="Line 1051"/>
          <p:cNvSpPr/>
          <p:nvPr/>
        </p:nvSpPr>
        <p:spPr>
          <a:xfrm>
            <a:off x="7010400" y="2362200"/>
            <a:ext cx="914400" cy="0"/>
          </a:xfrm>
          <a:prstGeom prst="line">
            <a:avLst/>
          </a:prstGeom>
          <a:ln w="28575" cap="flat" cmpd="sng">
            <a:solidFill>
              <a:srgbClr val="FFFF00"/>
            </a:solidFill>
            <a:prstDash val="solid"/>
            <a:round/>
            <a:headEnd type="none" w="med" len="med"/>
            <a:tailEnd type="none" w="med" len="med"/>
          </a:ln>
        </p:spPr>
      </p:sp>
      <p:sp>
        <p:nvSpPr>
          <p:cNvPr id="46086" name="Line 1052"/>
          <p:cNvSpPr/>
          <p:nvPr/>
        </p:nvSpPr>
        <p:spPr>
          <a:xfrm>
            <a:off x="7162800" y="1828800"/>
            <a:ext cx="914400" cy="0"/>
          </a:xfrm>
          <a:prstGeom prst="line">
            <a:avLst/>
          </a:prstGeom>
          <a:ln w="28575" cap="flat" cmpd="sng">
            <a:solidFill>
              <a:srgbClr val="FFFF00"/>
            </a:solidFill>
            <a:prstDash val="solid"/>
            <a:round/>
            <a:headEnd type="none" w="med" len="med"/>
            <a:tailEnd type="none" w="med" len="med"/>
          </a:ln>
        </p:spPr>
      </p:sp>
      <p:sp>
        <p:nvSpPr>
          <p:cNvPr id="46087" name="Line 1053"/>
          <p:cNvSpPr/>
          <p:nvPr/>
        </p:nvSpPr>
        <p:spPr>
          <a:xfrm>
            <a:off x="7467600" y="1981200"/>
            <a:ext cx="0" cy="838200"/>
          </a:xfrm>
          <a:prstGeom prst="line">
            <a:avLst/>
          </a:prstGeom>
          <a:ln w="28575" cap="flat" cmpd="sng">
            <a:solidFill>
              <a:srgbClr val="FFFF00"/>
            </a:solidFill>
            <a:prstDash val="solid"/>
            <a:round/>
            <a:headEnd type="none" w="med" len="med"/>
            <a:tailEnd type="none" w="med" len="med"/>
          </a:ln>
        </p:spPr>
      </p:sp>
      <p:sp>
        <p:nvSpPr>
          <p:cNvPr id="46088" name="Line 1054"/>
          <p:cNvSpPr/>
          <p:nvPr/>
        </p:nvSpPr>
        <p:spPr>
          <a:xfrm>
            <a:off x="8077200" y="1828800"/>
            <a:ext cx="0" cy="838200"/>
          </a:xfrm>
          <a:prstGeom prst="line">
            <a:avLst/>
          </a:prstGeom>
          <a:ln w="28575" cap="flat" cmpd="sng">
            <a:solidFill>
              <a:srgbClr val="FFFF00"/>
            </a:solidFill>
            <a:prstDash val="solid"/>
            <a:round/>
            <a:headEnd type="none" w="med" len="med"/>
            <a:tailEnd type="none" w="med" len="med"/>
          </a:ln>
        </p:spPr>
      </p:sp>
      <p:sp>
        <p:nvSpPr>
          <p:cNvPr id="46089" name="Line 1055"/>
          <p:cNvSpPr/>
          <p:nvPr/>
        </p:nvSpPr>
        <p:spPr>
          <a:xfrm flipV="1">
            <a:off x="7467600" y="1676400"/>
            <a:ext cx="304800" cy="304800"/>
          </a:xfrm>
          <a:prstGeom prst="line">
            <a:avLst/>
          </a:prstGeom>
          <a:ln w="28575" cap="flat" cmpd="sng">
            <a:solidFill>
              <a:srgbClr val="FFFF00"/>
            </a:solidFill>
            <a:prstDash val="solid"/>
            <a:round/>
            <a:headEnd type="none" w="med" len="med"/>
            <a:tailEnd type="none" w="med" len="med"/>
          </a:ln>
        </p:spPr>
      </p:sp>
      <p:sp>
        <p:nvSpPr>
          <p:cNvPr id="46090" name="Line 1056"/>
          <p:cNvSpPr/>
          <p:nvPr/>
        </p:nvSpPr>
        <p:spPr>
          <a:xfrm flipV="1">
            <a:off x="7924800" y="2057400"/>
            <a:ext cx="304800" cy="304800"/>
          </a:xfrm>
          <a:prstGeom prst="line">
            <a:avLst/>
          </a:prstGeom>
          <a:ln w="28575" cap="flat" cmpd="sng">
            <a:solidFill>
              <a:srgbClr val="FFFF00"/>
            </a:solidFill>
            <a:prstDash val="solid"/>
            <a:round/>
            <a:headEnd type="none" w="med" len="med"/>
            <a:tailEnd type="none" w="med" len="med"/>
          </a:ln>
        </p:spPr>
      </p:sp>
      <p:pic>
        <p:nvPicPr>
          <p:cNvPr id="46091" name="Picture 1057" descr="fig4-26a"/>
          <p:cNvPicPr>
            <a:picLocks noChangeAspect="1"/>
          </p:cNvPicPr>
          <p:nvPr/>
        </p:nvPicPr>
        <p:blipFill>
          <a:blip r:embed="rId1"/>
          <a:stretch>
            <a:fillRect/>
          </a:stretch>
        </p:blipFill>
        <p:spPr>
          <a:xfrm>
            <a:off x="4560888" y="1219200"/>
            <a:ext cx="2068512" cy="1874838"/>
          </a:xfrm>
          <a:prstGeom prst="rect">
            <a:avLst/>
          </a:prstGeom>
          <a:noFill/>
          <a:ln w="9525">
            <a:noFill/>
          </a:ln>
        </p:spPr>
      </p:pic>
      <p:sp>
        <p:nvSpPr>
          <p:cNvPr id="46092" name="Text Box 1058"/>
          <p:cNvSpPr txBox="1"/>
          <p:nvPr/>
        </p:nvSpPr>
        <p:spPr>
          <a:xfrm>
            <a:off x="7010400" y="17526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2</a:t>
            </a:r>
            <a:endParaRPr lang="en-US" altLang="zh-CN" sz="1400" b="1" baseline="0" dirty="0">
              <a:latin typeface="Arial" panose="020B0604020202020204" pitchFamily="34" charset="0"/>
              <a:ea typeface="黑体" panose="02010609060101010101" pitchFamily="49" charset="-122"/>
            </a:endParaRPr>
          </a:p>
        </p:txBody>
      </p:sp>
      <p:sp>
        <p:nvSpPr>
          <p:cNvPr id="46093" name="Text Box 1059"/>
          <p:cNvSpPr txBox="1"/>
          <p:nvPr/>
        </p:nvSpPr>
        <p:spPr>
          <a:xfrm>
            <a:off x="7467600" y="17526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3</a:t>
            </a:r>
            <a:endParaRPr lang="en-US" altLang="zh-CN" sz="1400" b="1" baseline="0" dirty="0">
              <a:latin typeface="Arial" panose="020B0604020202020204" pitchFamily="34" charset="0"/>
              <a:ea typeface="黑体" panose="02010609060101010101" pitchFamily="49" charset="-122"/>
            </a:endParaRPr>
          </a:p>
        </p:txBody>
      </p:sp>
      <p:sp>
        <p:nvSpPr>
          <p:cNvPr id="46094" name="Text Box 1060"/>
          <p:cNvSpPr txBox="1"/>
          <p:nvPr/>
        </p:nvSpPr>
        <p:spPr>
          <a:xfrm>
            <a:off x="7162800" y="16002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6</a:t>
            </a:r>
            <a:endParaRPr lang="en-US" altLang="zh-CN" sz="1400" b="1" baseline="0" dirty="0">
              <a:latin typeface="Arial" panose="020B0604020202020204" pitchFamily="34" charset="0"/>
              <a:ea typeface="黑体" panose="02010609060101010101" pitchFamily="49" charset="-122"/>
            </a:endParaRPr>
          </a:p>
        </p:txBody>
      </p:sp>
      <p:sp>
        <p:nvSpPr>
          <p:cNvPr id="46095" name="Text Box 1061"/>
          <p:cNvSpPr txBox="1"/>
          <p:nvPr/>
        </p:nvSpPr>
        <p:spPr>
          <a:xfrm>
            <a:off x="7620000" y="16002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7</a:t>
            </a:r>
            <a:endParaRPr lang="en-US" altLang="zh-CN" sz="1400" b="1" baseline="0" dirty="0">
              <a:latin typeface="Arial" panose="020B0604020202020204" pitchFamily="34" charset="0"/>
              <a:ea typeface="黑体" panose="02010609060101010101" pitchFamily="49" charset="-122"/>
            </a:endParaRPr>
          </a:p>
        </p:txBody>
      </p:sp>
      <p:sp>
        <p:nvSpPr>
          <p:cNvPr id="46096" name="Text Box 1062"/>
          <p:cNvSpPr txBox="1"/>
          <p:nvPr/>
        </p:nvSpPr>
        <p:spPr>
          <a:xfrm>
            <a:off x="6934200" y="20574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2</a:t>
            </a:r>
            <a:endParaRPr lang="en-US" altLang="zh-CN" sz="1400" b="1" baseline="0" dirty="0">
              <a:latin typeface="Arial" panose="020B0604020202020204" pitchFamily="34" charset="0"/>
              <a:ea typeface="黑体" panose="02010609060101010101" pitchFamily="49" charset="-122"/>
            </a:endParaRPr>
          </a:p>
        </p:txBody>
      </p:sp>
      <p:sp>
        <p:nvSpPr>
          <p:cNvPr id="46097" name="Text Box 1063"/>
          <p:cNvSpPr txBox="1"/>
          <p:nvPr/>
        </p:nvSpPr>
        <p:spPr>
          <a:xfrm>
            <a:off x="6934200" y="23622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0</a:t>
            </a:r>
            <a:endParaRPr lang="en-US" altLang="zh-CN" sz="1400" b="1" baseline="0" dirty="0">
              <a:latin typeface="Arial" panose="020B0604020202020204" pitchFamily="34" charset="0"/>
              <a:ea typeface="黑体" panose="02010609060101010101" pitchFamily="49" charset="-122"/>
            </a:endParaRPr>
          </a:p>
        </p:txBody>
      </p:sp>
      <p:sp>
        <p:nvSpPr>
          <p:cNvPr id="46098" name="Text Box 1064"/>
          <p:cNvSpPr txBox="1"/>
          <p:nvPr/>
        </p:nvSpPr>
        <p:spPr>
          <a:xfrm>
            <a:off x="7391400" y="23622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1</a:t>
            </a:r>
            <a:endParaRPr lang="en-US" altLang="zh-CN" sz="1400" b="1" baseline="0" dirty="0">
              <a:latin typeface="Arial" panose="020B0604020202020204" pitchFamily="34" charset="0"/>
              <a:ea typeface="黑体" panose="02010609060101010101" pitchFamily="49" charset="-122"/>
            </a:endParaRPr>
          </a:p>
        </p:txBody>
      </p:sp>
      <p:sp>
        <p:nvSpPr>
          <p:cNvPr id="46099" name="Text Box 1065"/>
          <p:cNvSpPr txBox="1"/>
          <p:nvPr/>
        </p:nvSpPr>
        <p:spPr>
          <a:xfrm>
            <a:off x="7391400" y="20574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3</a:t>
            </a:r>
            <a:endParaRPr lang="en-US" altLang="zh-CN" sz="1400" b="1" baseline="0" dirty="0">
              <a:latin typeface="Arial" panose="020B0604020202020204" pitchFamily="34" charset="0"/>
              <a:ea typeface="黑体" panose="02010609060101010101" pitchFamily="49" charset="-122"/>
            </a:endParaRPr>
          </a:p>
        </p:txBody>
      </p:sp>
      <p:sp>
        <p:nvSpPr>
          <p:cNvPr id="46100" name="Text Box 1066"/>
          <p:cNvSpPr txBox="1"/>
          <p:nvPr/>
        </p:nvSpPr>
        <p:spPr>
          <a:xfrm>
            <a:off x="7696200" y="23622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1</a:t>
            </a:r>
            <a:endParaRPr lang="en-US" altLang="zh-CN" sz="1400" b="1" baseline="0" dirty="0">
              <a:latin typeface="Arial" panose="020B0604020202020204" pitchFamily="34" charset="0"/>
              <a:ea typeface="黑体" panose="02010609060101010101" pitchFamily="49" charset="-122"/>
            </a:endParaRPr>
          </a:p>
        </p:txBody>
      </p:sp>
      <p:sp>
        <p:nvSpPr>
          <p:cNvPr id="46101" name="Text Box 1067"/>
          <p:cNvSpPr txBox="1"/>
          <p:nvPr/>
        </p:nvSpPr>
        <p:spPr>
          <a:xfrm>
            <a:off x="7696200" y="19812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3</a:t>
            </a:r>
            <a:endParaRPr lang="en-US" altLang="zh-CN" sz="1400" b="1" baseline="0" dirty="0">
              <a:latin typeface="Arial" panose="020B0604020202020204" pitchFamily="34" charset="0"/>
              <a:ea typeface="黑体" panose="02010609060101010101" pitchFamily="49" charset="-122"/>
            </a:endParaRPr>
          </a:p>
        </p:txBody>
      </p:sp>
      <p:sp>
        <p:nvSpPr>
          <p:cNvPr id="46102" name="Text Box 1068"/>
          <p:cNvSpPr txBox="1"/>
          <p:nvPr/>
        </p:nvSpPr>
        <p:spPr>
          <a:xfrm>
            <a:off x="7848600" y="18288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7</a:t>
            </a:r>
            <a:endParaRPr lang="en-US" altLang="zh-CN" sz="1400" b="1" baseline="0" dirty="0">
              <a:latin typeface="Arial" panose="020B0604020202020204" pitchFamily="34" charset="0"/>
              <a:ea typeface="黑体" panose="02010609060101010101" pitchFamily="49" charset="-122"/>
            </a:endParaRPr>
          </a:p>
        </p:txBody>
      </p:sp>
      <p:sp>
        <p:nvSpPr>
          <p:cNvPr id="46103" name="Text Box 1069"/>
          <p:cNvSpPr txBox="1"/>
          <p:nvPr/>
        </p:nvSpPr>
        <p:spPr>
          <a:xfrm>
            <a:off x="7848600" y="2209800"/>
            <a:ext cx="609600" cy="30480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1400" b="1" baseline="0" dirty="0">
                <a:latin typeface="Arial" panose="020B0604020202020204" pitchFamily="34" charset="0"/>
                <a:ea typeface="黑体" panose="02010609060101010101" pitchFamily="49" charset="-122"/>
              </a:rPr>
              <a:t>5</a:t>
            </a:r>
            <a:endParaRPr lang="en-US" altLang="zh-CN" sz="1400" b="1" baseline="0" dirty="0">
              <a:latin typeface="Arial" panose="020B0604020202020204" pitchFamily="34" charset="0"/>
              <a:ea typeface="黑体" panose="02010609060101010101" pitchFamily="49" charset="-122"/>
            </a:endParaRPr>
          </a:p>
        </p:txBody>
      </p:sp>
      <p:sp>
        <p:nvSpPr>
          <p:cNvPr id="46104" name="Oval 1070"/>
          <p:cNvSpPr/>
          <p:nvPr/>
        </p:nvSpPr>
        <p:spPr>
          <a:xfrm>
            <a:off x="6172200" y="3810000"/>
            <a:ext cx="228600" cy="228600"/>
          </a:xfrm>
          <a:prstGeom prst="ellipse">
            <a:avLst/>
          </a:prstGeom>
          <a:solidFill>
            <a:schemeClr val="hlink"/>
          </a:solidFill>
          <a:ln w="28575" cap="flat" cmpd="sng">
            <a:solidFill>
              <a:srgbClr val="FFFF00"/>
            </a:solidFill>
            <a:prstDash val="solid"/>
            <a:round/>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05" name="Rectangle 1071"/>
          <p:cNvSpPr/>
          <p:nvPr/>
        </p:nvSpPr>
        <p:spPr>
          <a:xfrm>
            <a:off x="4724400" y="44958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06" name="Rectangle 1072"/>
          <p:cNvSpPr/>
          <p:nvPr/>
        </p:nvSpPr>
        <p:spPr>
          <a:xfrm>
            <a:off x="5181600" y="4495800"/>
            <a:ext cx="228600" cy="228600"/>
          </a:xfrm>
          <a:prstGeom prst="rect">
            <a:avLst/>
          </a:prstGeom>
          <a:solidFill>
            <a:schemeClr val="accent2"/>
          </a:solid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07" name="Rectangle 1073"/>
          <p:cNvSpPr/>
          <p:nvPr/>
        </p:nvSpPr>
        <p:spPr>
          <a:xfrm>
            <a:off x="5638800" y="44958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08" name="Oval 1074"/>
          <p:cNvSpPr/>
          <p:nvPr/>
        </p:nvSpPr>
        <p:spPr>
          <a:xfrm>
            <a:off x="6096000" y="4495800"/>
            <a:ext cx="228600" cy="228600"/>
          </a:xfrm>
          <a:prstGeom prst="ellipse">
            <a:avLst/>
          </a:prstGeom>
          <a:solidFill>
            <a:schemeClr val="hlink"/>
          </a:solidFill>
          <a:ln w="28575" cap="flat" cmpd="sng">
            <a:solidFill>
              <a:srgbClr val="FFFF00"/>
            </a:solidFill>
            <a:prstDash val="solid"/>
            <a:round/>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09" name="Rectangle 1075"/>
          <p:cNvSpPr/>
          <p:nvPr/>
        </p:nvSpPr>
        <p:spPr>
          <a:xfrm>
            <a:off x="6553200" y="44958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10" name="Rectangle 1076"/>
          <p:cNvSpPr/>
          <p:nvPr/>
        </p:nvSpPr>
        <p:spPr>
          <a:xfrm>
            <a:off x="6934200" y="44958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11" name="Rectangle 1077"/>
          <p:cNvSpPr/>
          <p:nvPr/>
        </p:nvSpPr>
        <p:spPr>
          <a:xfrm>
            <a:off x="7315200" y="44958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12" name="Rectangle 1078"/>
          <p:cNvSpPr/>
          <p:nvPr/>
        </p:nvSpPr>
        <p:spPr>
          <a:xfrm>
            <a:off x="7696200" y="44958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13" name="Rectangle 1079"/>
          <p:cNvSpPr/>
          <p:nvPr/>
        </p:nvSpPr>
        <p:spPr>
          <a:xfrm>
            <a:off x="5410200" y="5257800"/>
            <a:ext cx="228600" cy="228600"/>
          </a:xfrm>
          <a:prstGeom prst="rect">
            <a:avLst/>
          </a:prstGeom>
          <a:solidFill>
            <a:schemeClr val="accent2"/>
          </a:solid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14" name="Oval 1080"/>
          <p:cNvSpPr/>
          <p:nvPr/>
        </p:nvSpPr>
        <p:spPr>
          <a:xfrm>
            <a:off x="5867400" y="5257800"/>
            <a:ext cx="228600" cy="228600"/>
          </a:xfrm>
          <a:prstGeom prst="ellipse">
            <a:avLst/>
          </a:prstGeom>
          <a:solidFill>
            <a:schemeClr val="hlink"/>
          </a:solidFill>
          <a:ln w="28575" cap="flat" cmpd="sng">
            <a:solidFill>
              <a:srgbClr val="FFFF00"/>
            </a:solidFill>
            <a:prstDash val="solid"/>
            <a:round/>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15" name="Rectangle 1081"/>
          <p:cNvSpPr/>
          <p:nvPr/>
        </p:nvSpPr>
        <p:spPr>
          <a:xfrm>
            <a:off x="6705600" y="52578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16" name="Rectangle 1082"/>
          <p:cNvSpPr/>
          <p:nvPr/>
        </p:nvSpPr>
        <p:spPr>
          <a:xfrm>
            <a:off x="7086600" y="52578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17" name="Rectangle 1083"/>
          <p:cNvSpPr/>
          <p:nvPr/>
        </p:nvSpPr>
        <p:spPr>
          <a:xfrm>
            <a:off x="7467600" y="52578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18" name="Rectangle 1084"/>
          <p:cNvSpPr/>
          <p:nvPr/>
        </p:nvSpPr>
        <p:spPr>
          <a:xfrm>
            <a:off x="7848600" y="52578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19" name="Rectangle 1085"/>
          <p:cNvSpPr/>
          <p:nvPr/>
        </p:nvSpPr>
        <p:spPr>
          <a:xfrm>
            <a:off x="6248400" y="5257800"/>
            <a:ext cx="228600" cy="228600"/>
          </a:xfrm>
          <a:prstGeom prst="rect">
            <a:avLst/>
          </a:prstGeom>
          <a:solidFill>
            <a:schemeClr val="accent2"/>
          </a:solid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20" name="Rectangle 1086"/>
          <p:cNvSpPr/>
          <p:nvPr/>
        </p:nvSpPr>
        <p:spPr>
          <a:xfrm>
            <a:off x="6553200" y="60960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21" name="Rectangle 1087"/>
          <p:cNvSpPr/>
          <p:nvPr/>
        </p:nvSpPr>
        <p:spPr>
          <a:xfrm>
            <a:off x="6934200" y="60960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22" name="Rectangle 1088"/>
          <p:cNvSpPr/>
          <p:nvPr/>
        </p:nvSpPr>
        <p:spPr>
          <a:xfrm>
            <a:off x="7315200" y="60960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23" name="Rectangle 1089"/>
          <p:cNvSpPr/>
          <p:nvPr/>
        </p:nvSpPr>
        <p:spPr>
          <a:xfrm>
            <a:off x="7696200" y="60960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24" name="Rectangle 1090"/>
          <p:cNvSpPr/>
          <p:nvPr/>
        </p:nvSpPr>
        <p:spPr>
          <a:xfrm>
            <a:off x="6172200" y="6096000"/>
            <a:ext cx="228600" cy="228600"/>
          </a:xfrm>
          <a:prstGeom prst="rect">
            <a:avLst/>
          </a:prstGeom>
          <a:solidFill>
            <a:schemeClr val="accent2"/>
          </a:solid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25" name="Rectangle 1091"/>
          <p:cNvSpPr/>
          <p:nvPr/>
        </p:nvSpPr>
        <p:spPr>
          <a:xfrm>
            <a:off x="4953000" y="60960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26" name="Rectangle 1092"/>
          <p:cNvSpPr/>
          <p:nvPr/>
        </p:nvSpPr>
        <p:spPr>
          <a:xfrm>
            <a:off x="5410200" y="60960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27" name="Rectangle 1093"/>
          <p:cNvSpPr/>
          <p:nvPr/>
        </p:nvSpPr>
        <p:spPr>
          <a:xfrm>
            <a:off x="5791200" y="60960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28" name="Line 1094"/>
          <p:cNvSpPr/>
          <p:nvPr/>
        </p:nvSpPr>
        <p:spPr>
          <a:xfrm flipH="1">
            <a:off x="4953000" y="4038600"/>
            <a:ext cx="1219200" cy="381000"/>
          </a:xfrm>
          <a:prstGeom prst="line">
            <a:avLst/>
          </a:prstGeom>
          <a:ln w="28575" cap="flat" cmpd="sng">
            <a:solidFill>
              <a:srgbClr val="FFFF00"/>
            </a:solidFill>
            <a:prstDash val="solid"/>
            <a:round/>
            <a:headEnd type="none" w="med" len="med"/>
            <a:tailEnd type="none" w="med" len="med"/>
          </a:ln>
        </p:spPr>
      </p:sp>
      <p:sp>
        <p:nvSpPr>
          <p:cNvPr id="46129" name="Line 1095"/>
          <p:cNvSpPr/>
          <p:nvPr/>
        </p:nvSpPr>
        <p:spPr>
          <a:xfrm flipH="1">
            <a:off x="5410200" y="4114800"/>
            <a:ext cx="762000" cy="304800"/>
          </a:xfrm>
          <a:prstGeom prst="line">
            <a:avLst/>
          </a:prstGeom>
          <a:ln w="28575" cap="flat" cmpd="sng">
            <a:solidFill>
              <a:srgbClr val="FFFF00"/>
            </a:solidFill>
            <a:prstDash val="solid"/>
            <a:round/>
            <a:headEnd type="none" w="med" len="med"/>
            <a:tailEnd type="none" w="med" len="med"/>
          </a:ln>
        </p:spPr>
      </p:sp>
      <p:sp>
        <p:nvSpPr>
          <p:cNvPr id="46130" name="Line 1096"/>
          <p:cNvSpPr/>
          <p:nvPr/>
        </p:nvSpPr>
        <p:spPr>
          <a:xfrm flipH="1">
            <a:off x="5867400" y="4114800"/>
            <a:ext cx="381000" cy="304800"/>
          </a:xfrm>
          <a:prstGeom prst="line">
            <a:avLst/>
          </a:prstGeom>
          <a:ln w="28575" cap="flat" cmpd="sng">
            <a:solidFill>
              <a:srgbClr val="FFFF00"/>
            </a:solidFill>
            <a:prstDash val="solid"/>
            <a:round/>
            <a:headEnd type="none" w="med" len="med"/>
            <a:tailEnd type="none" w="med" len="med"/>
          </a:ln>
        </p:spPr>
      </p:sp>
      <p:sp>
        <p:nvSpPr>
          <p:cNvPr id="46131" name="Line 1097"/>
          <p:cNvSpPr/>
          <p:nvPr/>
        </p:nvSpPr>
        <p:spPr>
          <a:xfrm>
            <a:off x="6248400" y="4191000"/>
            <a:ext cx="0" cy="228600"/>
          </a:xfrm>
          <a:prstGeom prst="line">
            <a:avLst/>
          </a:prstGeom>
          <a:ln w="28575" cap="flat" cmpd="sng">
            <a:solidFill>
              <a:srgbClr val="FFFF00"/>
            </a:solidFill>
            <a:prstDash val="solid"/>
            <a:round/>
            <a:headEnd type="none" w="med" len="med"/>
            <a:tailEnd type="none" w="med" len="med"/>
          </a:ln>
        </p:spPr>
      </p:sp>
      <p:sp>
        <p:nvSpPr>
          <p:cNvPr id="46132" name="Line 1098"/>
          <p:cNvSpPr/>
          <p:nvPr/>
        </p:nvSpPr>
        <p:spPr>
          <a:xfrm>
            <a:off x="6324600" y="4191000"/>
            <a:ext cx="381000" cy="228600"/>
          </a:xfrm>
          <a:prstGeom prst="line">
            <a:avLst/>
          </a:prstGeom>
          <a:ln w="28575" cap="flat" cmpd="sng">
            <a:solidFill>
              <a:srgbClr val="FFFF00"/>
            </a:solidFill>
            <a:prstDash val="solid"/>
            <a:round/>
            <a:headEnd type="none" w="med" len="med"/>
            <a:tailEnd type="none" w="med" len="med"/>
          </a:ln>
        </p:spPr>
      </p:sp>
      <p:sp>
        <p:nvSpPr>
          <p:cNvPr id="46133" name="Line 1099"/>
          <p:cNvSpPr/>
          <p:nvPr/>
        </p:nvSpPr>
        <p:spPr>
          <a:xfrm>
            <a:off x="6324600" y="4114800"/>
            <a:ext cx="762000" cy="304800"/>
          </a:xfrm>
          <a:prstGeom prst="line">
            <a:avLst/>
          </a:prstGeom>
          <a:ln w="28575" cap="flat" cmpd="sng">
            <a:solidFill>
              <a:srgbClr val="FFFF00"/>
            </a:solidFill>
            <a:prstDash val="solid"/>
            <a:round/>
            <a:headEnd type="none" w="med" len="med"/>
            <a:tailEnd type="none" w="med" len="med"/>
          </a:ln>
        </p:spPr>
      </p:sp>
      <p:sp>
        <p:nvSpPr>
          <p:cNvPr id="46134" name="Line 1100"/>
          <p:cNvSpPr/>
          <p:nvPr/>
        </p:nvSpPr>
        <p:spPr>
          <a:xfrm>
            <a:off x="6324600" y="4114800"/>
            <a:ext cx="1143000" cy="304800"/>
          </a:xfrm>
          <a:prstGeom prst="line">
            <a:avLst/>
          </a:prstGeom>
          <a:ln w="28575" cap="flat" cmpd="sng">
            <a:solidFill>
              <a:srgbClr val="FFFF00"/>
            </a:solidFill>
            <a:prstDash val="solid"/>
            <a:round/>
            <a:headEnd type="none" w="med" len="med"/>
            <a:tailEnd type="none" w="med" len="med"/>
          </a:ln>
        </p:spPr>
      </p:sp>
      <p:sp>
        <p:nvSpPr>
          <p:cNvPr id="46135" name="Line 1101"/>
          <p:cNvSpPr/>
          <p:nvPr/>
        </p:nvSpPr>
        <p:spPr>
          <a:xfrm>
            <a:off x="6400800" y="4038600"/>
            <a:ext cx="1447800" cy="381000"/>
          </a:xfrm>
          <a:prstGeom prst="line">
            <a:avLst/>
          </a:prstGeom>
          <a:ln w="28575" cap="flat" cmpd="sng">
            <a:solidFill>
              <a:srgbClr val="FFFF00"/>
            </a:solidFill>
            <a:prstDash val="solid"/>
            <a:round/>
            <a:headEnd type="none" w="med" len="med"/>
            <a:tailEnd type="none" w="med" len="med"/>
          </a:ln>
        </p:spPr>
      </p:sp>
      <p:sp>
        <p:nvSpPr>
          <p:cNvPr id="46136" name="Line 1102"/>
          <p:cNvSpPr/>
          <p:nvPr/>
        </p:nvSpPr>
        <p:spPr>
          <a:xfrm flipH="1">
            <a:off x="5105400" y="4800600"/>
            <a:ext cx="990600" cy="381000"/>
          </a:xfrm>
          <a:prstGeom prst="line">
            <a:avLst/>
          </a:prstGeom>
          <a:ln w="28575" cap="flat" cmpd="sng">
            <a:solidFill>
              <a:srgbClr val="FFFF00"/>
            </a:solidFill>
            <a:prstDash val="solid"/>
            <a:round/>
            <a:headEnd type="none" w="med" len="med"/>
            <a:tailEnd type="none" w="med" len="med"/>
          </a:ln>
        </p:spPr>
      </p:sp>
      <p:sp>
        <p:nvSpPr>
          <p:cNvPr id="46137" name="Line 1103"/>
          <p:cNvSpPr/>
          <p:nvPr/>
        </p:nvSpPr>
        <p:spPr>
          <a:xfrm flipH="1">
            <a:off x="5562600" y="4800600"/>
            <a:ext cx="533400" cy="381000"/>
          </a:xfrm>
          <a:prstGeom prst="line">
            <a:avLst/>
          </a:prstGeom>
          <a:ln w="28575" cap="flat" cmpd="sng">
            <a:solidFill>
              <a:srgbClr val="FFFF00"/>
            </a:solidFill>
            <a:prstDash val="solid"/>
            <a:round/>
            <a:headEnd type="none" w="med" len="med"/>
            <a:tailEnd type="none" w="med" len="med"/>
          </a:ln>
        </p:spPr>
      </p:sp>
      <p:sp>
        <p:nvSpPr>
          <p:cNvPr id="46138" name="Line 1104"/>
          <p:cNvSpPr/>
          <p:nvPr/>
        </p:nvSpPr>
        <p:spPr>
          <a:xfrm flipH="1">
            <a:off x="6019800" y="4800600"/>
            <a:ext cx="152400" cy="381000"/>
          </a:xfrm>
          <a:prstGeom prst="line">
            <a:avLst/>
          </a:prstGeom>
          <a:ln w="28575" cap="flat" cmpd="sng">
            <a:solidFill>
              <a:srgbClr val="FFFF00"/>
            </a:solidFill>
            <a:prstDash val="solid"/>
            <a:round/>
            <a:headEnd type="none" w="med" len="med"/>
            <a:tailEnd type="none" w="med" len="med"/>
          </a:ln>
        </p:spPr>
      </p:sp>
      <p:sp>
        <p:nvSpPr>
          <p:cNvPr id="46139" name="Line 1105"/>
          <p:cNvSpPr/>
          <p:nvPr/>
        </p:nvSpPr>
        <p:spPr>
          <a:xfrm>
            <a:off x="6248400" y="4800600"/>
            <a:ext cx="76200" cy="381000"/>
          </a:xfrm>
          <a:prstGeom prst="line">
            <a:avLst/>
          </a:prstGeom>
          <a:ln w="28575" cap="flat" cmpd="sng">
            <a:solidFill>
              <a:srgbClr val="FFFF00"/>
            </a:solidFill>
            <a:prstDash val="solid"/>
            <a:round/>
            <a:headEnd type="none" w="med" len="med"/>
            <a:tailEnd type="none" w="med" len="med"/>
          </a:ln>
        </p:spPr>
      </p:sp>
      <p:sp>
        <p:nvSpPr>
          <p:cNvPr id="46140" name="Line 1106"/>
          <p:cNvSpPr/>
          <p:nvPr/>
        </p:nvSpPr>
        <p:spPr>
          <a:xfrm>
            <a:off x="6324600" y="4800600"/>
            <a:ext cx="457200" cy="381000"/>
          </a:xfrm>
          <a:prstGeom prst="line">
            <a:avLst/>
          </a:prstGeom>
          <a:ln w="28575" cap="flat" cmpd="sng">
            <a:solidFill>
              <a:srgbClr val="FFFF00"/>
            </a:solidFill>
            <a:prstDash val="solid"/>
            <a:round/>
            <a:headEnd type="none" w="med" len="med"/>
            <a:tailEnd type="none" w="med" len="med"/>
          </a:ln>
        </p:spPr>
      </p:sp>
      <p:sp>
        <p:nvSpPr>
          <p:cNvPr id="46141" name="Line 1107"/>
          <p:cNvSpPr/>
          <p:nvPr/>
        </p:nvSpPr>
        <p:spPr>
          <a:xfrm>
            <a:off x="6400800" y="4800600"/>
            <a:ext cx="685800" cy="381000"/>
          </a:xfrm>
          <a:prstGeom prst="line">
            <a:avLst/>
          </a:prstGeom>
          <a:ln w="28575" cap="flat" cmpd="sng">
            <a:solidFill>
              <a:srgbClr val="FFFF00"/>
            </a:solidFill>
            <a:prstDash val="solid"/>
            <a:round/>
            <a:headEnd type="none" w="med" len="med"/>
            <a:tailEnd type="none" w="med" len="med"/>
          </a:ln>
        </p:spPr>
      </p:sp>
      <p:sp>
        <p:nvSpPr>
          <p:cNvPr id="46142" name="Line 1108"/>
          <p:cNvSpPr/>
          <p:nvPr/>
        </p:nvSpPr>
        <p:spPr>
          <a:xfrm>
            <a:off x="6477000" y="4800600"/>
            <a:ext cx="1066800" cy="381000"/>
          </a:xfrm>
          <a:prstGeom prst="line">
            <a:avLst/>
          </a:prstGeom>
          <a:ln w="28575" cap="flat" cmpd="sng">
            <a:solidFill>
              <a:srgbClr val="FFFF00"/>
            </a:solidFill>
            <a:prstDash val="solid"/>
            <a:round/>
            <a:headEnd type="none" w="med" len="med"/>
            <a:tailEnd type="none" w="med" len="med"/>
          </a:ln>
        </p:spPr>
      </p:sp>
      <p:sp>
        <p:nvSpPr>
          <p:cNvPr id="46143" name="Line 1109"/>
          <p:cNvSpPr/>
          <p:nvPr/>
        </p:nvSpPr>
        <p:spPr>
          <a:xfrm>
            <a:off x="6553200" y="4800600"/>
            <a:ext cx="1371600" cy="381000"/>
          </a:xfrm>
          <a:prstGeom prst="line">
            <a:avLst/>
          </a:prstGeom>
          <a:ln w="28575" cap="flat" cmpd="sng">
            <a:solidFill>
              <a:srgbClr val="FFFF00"/>
            </a:solidFill>
            <a:prstDash val="solid"/>
            <a:round/>
            <a:headEnd type="none" w="med" len="med"/>
            <a:tailEnd type="none" w="med" len="med"/>
          </a:ln>
        </p:spPr>
      </p:sp>
      <p:sp>
        <p:nvSpPr>
          <p:cNvPr id="46144" name="Line 1110"/>
          <p:cNvSpPr/>
          <p:nvPr/>
        </p:nvSpPr>
        <p:spPr>
          <a:xfrm flipH="1">
            <a:off x="5105400" y="5562600"/>
            <a:ext cx="685800" cy="457200"/>
          </a:xfrm>
          <a:prstGeom prst="line">
            <a:avLst/>
          </a:prstGeom>
          <a:ln w="28575" cap="flat" cmpd="sng">
            <a:solidFill>
              <a:srgbClr val="FFFF00"/>
            </a:solidFill>
            <a:prstDash val="solid"/>
            <a:round/>
            <a:headEnd type="none" w="med" len="med"/>
            <a:tailEnd type="none" w="med" len="med"/>
          </a:ln>
        </p:spPr>
      </p:sp>
      <p:sp>
        <p:nvSpPr>
          <p:cNvPr id="46145" name="Line 1111"/>
          <p:cNvSpPr/>
          <p:nvPr/>
        </p:nvSpPr>
        <p:spPr>
          <a:xfrm flipH="1">
            <a:off x="5562600" y="5562600"/>
            <a:ext cx="304800" cy="457200"/>
          </a:xfrm>
          <a:prstGeom prst="line">
            <a:avLst/>
          </a:prstGeom>
          <a:ln w="28575" cap="flat" cmpd="sng">
            <a:solidFill>
              <a:srgbClr val="FFFF00"/>
            </a:solidFill>
            <a:prstDash val="solid"/>
            <a:round/>
            <a:headEnd type="none" w="med" len="med"/>
            <a:tailEnd type="none" w="med" len="med"/>
          </a:ln>
        </p:spPr>
      </p:sp>
      <p:sp>
        <p:nvSpPr>
          <p:cNvPr id="46146" name="Line 1112"/>
          <p:cNvSpPr/>
          <p:nvPr/>
        </p:nvSpPr>
        <p:spPr>
          <a:xfrm flipH="1">
            <a:off x="5867400" y="5562600"/>
            <a:ext cx="76200" cy="457200"/>
          </a:xfrm>
          <a:prstGeom prst="line">
            <a:avLst/>
          </a:prstGeom>
          <a:ln w="28575" cap="flat" cmpd="sng">
            <a:solidFill>
              <a:srgbClr val="FFFF00"/>
            </a:solidFill>
            <a:prstDash val="solid"/>
            <a:round/>
            <a:headEnd type="none" w="med" len="med"/>
            <a:tailEnd type="none" w="med" len="med"/>
          </a:ln>
        </p:spPr>
      </p:sp>
      <p:sp>
        <p:nvSpPr>
          <p:cNvPr id="46147" name="Line 1113"/>
          <p:cNvSpPr/>
          <p:nvPr/>
        </p:nvSpPr>
        <p:spPr>
          <a:xfrm>
            <a:off x="5943600" y="5562600"/>
            <a:ext cx="304800" cy="457200"/>
          </a:xfrm>
          <a:prstGeom prst="line">
            <a:avLst/>
          </a:prstGeom>
          <a:ln w="28575" cap="flat" cmpd="sng">
            <a:solidFill>
              <a:srgbClr val="FFFF00"/>
            </a:solidFill>
            <a:prstDash val="solid"/>
            <a:round/>
            <a:headEnd type="none" w="med" len="med"/>
            <a:tailEnd type="none" w="med" len="med"/>
          </a:ln>
        </p:spPr>
      </p:sp>
      <p:sp>
        <p:nvSpPr>
          <p:cNvPr id="46148" name="Line 1114"/>
          <p:cNvSpPr/>
          <p:nvPr/>
        </p:nvSpPr>
        <p:spPr>
          <a:xfrm>
            <a:off x="6019800" y="5562600"/>
            <a:ext cx="533400" cy="457200"/>
          </a:xfrm>
          <a:prstGeom prst="line">
            <a:avLst/>
          </a:prstGeom>
          <a:ln w="28575" cap="flat" cmpd="sng">
            <a:solidFill>
              <a:srgbClr val="FFFF00"/>
            </a:solidFill>
            <a:prstDash val="solid"/>
            <a:round/>
            <a:headEnd type="none" w="med" len="med"/>
            <a:tailEnd type="none" w="med" len="med"/>
          </a:ln>
        </p:spPr>
      </p:sp>
      <p:sp>
        <p:nvSpPr>
          <p:cNvPr id="46149" name="Line 1115"/>
          <p:cNvSpPr/>
          <p:nvPr/>
        </p:nvSpPr>
        <p:spPr>
          <a:xfrm>
            <a:off x="6096000" y="5562600"/>
            <a:ext cx="838200" cy="457200"/>
          </a:xfrm>
          <a:prstGeom prst="line">
            <a:avLst/>
          </a:prstGeom>
          <a:ln w="28575" cap="flat" cmpd="sng">
            <a:solidFill>
              <a:srgbClr val="FFFF00"/>
            </a:solidFill>
            <a:prstDash val="solid"/>
            <a:round/>
            <a:headEnd type="none" w="med" len="med"/>
            <a:tailEnd type="none" w="med" len="med"/>
          </a:ln>
        </p:spPr>
      </p:sp>
      <p:sp>
        <p:nvSpPr>
          <p:cNvPr id="46150" name="Line 1116"/>
          <p:cNvSpPr/>
          <p:nvPr/>
        </p:nvSpPr>
        <p:spPr>
          <a:xfrm>
            <a:off x="6096000" y="5562600"/>
            <a:ext cx="1295400" cy="457200"/>
          </a:xfrm>
          <a:prstGeom prst="line">
            <a:avLst/>
          </a:prstGeom>
          <a:ln w="28575" cap="flat" cmpd="sng">
            <a:solidFill>
              <a:srgbClr val="FFFF00"/>
            </a:solidFill>
            <a:prstDash val="solid"/>
            <a:round/>
            <a:headEnd type="none" w="med" len="med"/>
            <a:tailEnd type="none" w="med" len="med"/>
          </a:ln>
        </p:spPr>
      </p:sp>
      <p:sp>
        <p:nvSpPr>
          <p:cNvPr id="46151" name="Line 1117"/>
          <p:cNvSpPr/>
          <p:nvPr/>
        </p:nvSpPr>
        <p:spPr>
          <a:xfrm>
            <a:off x="6096000" y="5562600"/>
            <a:ext cx="1676400" cy="457200"/>
          </a:xfrm>
          <a:prstGeom prst="line">
            <a:avLst/>
          </a:prstGeom>
          <a:ln w="28575" cap="flat" cmpd="sng">
            <a:solidFill>
              <a:srgbClr val="FFFF00"/>
            </a:solidFill>
            <a:prstDash val="solid"/>
            <a:round/>
            <a:headEnd type="none" w="med" len="med"/>
            <a:tailEnd type="none" w="med" len="med"/>
          </a:ln>
        </p:spPr>
      </p:sp>
      <p:sp>
        <p:nvSpPr>
          <p:cNvPr id="46152" name="Oval 1118"/>
          <p:cNvSpPr/>
          <p:nvPr/>
        </p:nvSpPr>
        <p:spPr>
          <a:xfrm>
            <a:off x="6858000" y="3124200"/>
            <a:ext cx="228600" cy="228600"/>
          </a:xfrm>
          <a:prstGeom prst="ellipse">
            <a:avLst/>
          </a:prstGeom>
          <a:solidFill>
            <a:schemeClr val="hlink"/>
          </a:solidFill>
          <a:ln w="28575" cap="flat" cmpd="sng">
            <a:solidFill>
              <a:srgbClr val="FFFF00"/>
            </a:solidFill>
            <a:prstDash val="solid"/>
            <a:round/>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53" name="Rectangle 1119"/>
          <p:cNvSpPr/>
          <p:nvPr/>
        </p:nvSpPr>
        <p:spPr>
          <a:xfrm>
            <a:off x="6858000" y="3429000"/>
            <a:ext cx="228600" cy="228600"/>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54" name="Rectangle 1120"/>
          <p:cNvSpPr/>
          <p:nvPr/>
        </p:nvSpPr>
        <p:spPr>
          <a:xfrm>
            <a:off x="6858000" y="3733800"/>
            <a:ext cx="228600" cy="228600"/>
          </a:xfrm>
          <a:prstGeom prst="rect">
            <a:avLst/>
          </a:prstGeom>
          <a:solidFill>
            <a:schemeClr val="accent2"/>
          </a:solid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46155" name="Text Box 1121"/>
          <p:cNvSpPr txBox="1"/>
          <p:nvPr/>
        </p:nvSpPr>
        <p:spPr>
          <a:xfrm>
            <a:off x="7086600" y="3048000"/>
            <a:ext cx="2057400" cy="366713"/>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zh-CN" altLang="en-US" sz="1800" b="1" baseline="0" dirty="0">
                <a:latin typeface="黑体" panose="02010609060101010101" pitchFamily="49" charset="-122"/>
                <a:ea typeface="黑体" panose="02010609060101010101" pitchFamily="49" charset="-122"/>
              </a:rPr>
              <a:t>具有子孙的节点</a:t>
            </a:r>
            <a:r>
              <a:rPr lang="en-US" altLang="zh-CN" sz="1800" b="1" baseline="0" dirty="0">
                <a:latin typeface="黑体" panose="02010609060101010101" pitchFamily="49" charset="-122"/>
                <a:ea typeface="黑体" panose="02010609060101010101" pitchFamily="49" charset="-122"/>
              </a:rPr>
              <a:t>(P)</a:t>
            </a:r>
            <a:endParaRPr lang="en-US" altLang="zh-CN" sz="1800" b="1" baseline="0" dirty="0">
              <a:latin typeface="黑体" panose="02010609060101010101" pitchFamily="49" charset="-122"/>
              <a:ea typeface="黑体" panose="02010609060101010101" pitchFamily="49" charset="-122"/>
            </a:endParaRPr>
          </a:p>
        </p:txBody>
      </p:sp>
      <p:sp>
        <p:nvSpPr>
          <p:cNvPr id="46156" name="Text Box 1122"/>
          <p:cNvSpPr txBox="1"/>
          <p:nvPr/>
        </p:nvSpPr>
        <p:spPr>
          <a:xfrm>
            <a:off x="6705600" y="3352800"/>
            <a:ext cx="2057400" cy="366713"/>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zh-CN" altLang="en-US" sz="1800" b="1" baseline="0" dirty="0">
                <a:latin typeface="黑体" panose="02010609060101010101" pitchFamily="49" charset="-122"/>
                <a:ea typeface="黑体" panose="02010609060101010101" pitchFamily="49" charset="-122"/>
              </a:rPr>
              <a:t>空节点</a:t>
            </a:r>
            <a:r>
              <a:rPr lang="en-US" altLang="zh-CN" sz="1800" b="1" baseline="0" dirty="0">
                <a:latin typeface="黑体" panose="02010609060101010101" pitchFamily="49" charset="-122"/>
                <a:ea typeface="黑体" panose="02010609060101010101" pitchFamily="49" charset="-122"/>
              </a:rPr>
              <a:t>(E)</a:t>
            </a:r>
            <a:endParaRPr lang="en-US" altLang="zh-CN" sz="1800" b="1" baseline="0" dirty="0">
              <a:latin typeface="黑体" panose="02010609060101010101" pitchFamily="49" charset="-122"/>
              <a:ea typeface="黑体" panose="02010609060101010101" pitchFamily="49" charset="-122"/>
            </a:endParaRPr>
          </a:p>
        </p:txBody>
      </p:sp>
      <p:sp>
        <p:nvSpPr>
          <p:cNvPr id="46157" name="Text Box 1123"/>
          <p:cNvSpPr txBox="1"/>
          <p:nvPr/>
        </p:nvSpPr>
        <p:spPr>
          <a:xfrm>
            <a:off x="6705600" y="3671888"/>
            <a:ext cx="2057400" cy="366712"/>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zh-CN" altLang="en-US" sz="1800" b="1" baseline="0" dirty="0">
                <a:latin typeface="黑体" panose="02010609060101010101" pitchFamily="49" charset="-122"/>
                <a:ea typeface="黑体" panose="02010609060101010101" pitchFamily="49" charset="-122"/>
              </a:rPr>
              <a:t>实节点</a:t>
            </a:r>
            <a:r>
              <a:rPr lang="en-US" altLang="zh-CN" sz="1800" b="1" baseline="0" dirty="0">
                <a:latin typeface="黑体" panose="02010609060101010101" pitchFamily="49" charset="-122"/>
                <a:ea typeface="黑体" panose="02010609060101010101" pitchFamily="49" charset="-122"/>
              </a:rPr>
              <a:t>(F)</a:t>
            </a:r>
            <a:endParaRPr lang="en-US" altLang="zh-CN" sz="1800" b="1" baseline="0" dirty="0">
              <a:latin typeface="黑体" panose="02010609060101010101" pitchFamily="49" charset="-122"/>
              <a:ea typeface="黑体" panose="02010609060101010101" pitchFamily="49" charset="-122"/>
            </a:endParaRPr>
          </a:p>
        </p:txBody>
      </p:sp>
      <p:sp>
        <p:nvSpPr>
          <p:cNvPr id="46158" name="Rectangle 1124"/>
          <p:cNvSpPr/>
          <p:nvPr/>
        </p:nvSpPr>
        <p:spPr>
          <a:xfrm>
            <a:off x="4953000" y="5257800"/>
            <a:ext cx="228600" cy="228600"/>
          </a:xfrm>
          <a:prstGeom prst="rect">
            <a:avLst/>
          </a:prstGeom>
          <a:solidFill>
            <a:schemeClr val="accent2"/>
          </a:solid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06A89CD-EAD4-44D2-B582-DD22734F734D}"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87746" name="Rectangle 2"/>
          <p:cNvSpPr>
            <a:spLocks noGrp="1" noChangeArrowheads="1"/>
          </p:cNvSpPr>
          <p:nvPr>
            <p:ph type="title"/>
          </p:nvPr>
        </p:nvSpPr>
        <p:spPr>
          <a:xfrm>
            <a:off x="6858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分解表示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单元分解表示</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47107" name="Rectangle 3"/>
          <p:cNvSpPr>
            <a:spLocks noGrp="1"/>
          </p:cNvSpPr>
          <p:nvPr>
            <p:ph idx="1" hasCustomPrompt="1"/>
          </p:nvPr>
        </p:nvSpPr>
        <p:spPr>
          <a:xfrm>
            <a:off x="684213" y="1196975"/>
            <a:ext cx="7772400" cy="5334000"/>
          </a:xfrm>
        </p:spPr>
        <p:txBody>
          <a:bodyPr wrap="square" lIns="91440" tIns="45720" rIns="91440" bIns="45720" anchor="t" anchorCtr="0"/>
          <a:p>
            <a:pPr eaLnBrk="1" hangingPunct="1"/>
            <a:r>
              <a:rPr lang="zh-CN" altLang="en-US" dirty="0">
                <a:latin typeface="宋体" panose="02010600030101010101" pitchFamily="2" charset="-122"/>
                <a:ea typeface="宋体" panose="02010600030101010101" pitchFamily="2" charset="-122"/>
              </a:rPr>
              <a:t>单元分解表示</a:t>
            </a:r>
            <a:endParaRPr lang="zh-CN" altLang="en-US" dirty="0">
              <a:latin typeface="宋体" panose="02010600030101010101" pitchFamily="2" charset="-122"/>
              <a:ea typeface="宋体" panose="02010600030101010101" pitchFamily="2" charset="-122"/>
            </a:endParaRPr>
          </a:p>
          <a:p>
            <a:pPr lvl="1" eaLnBrk="1" hangingPunct="1"/>
            <a:r>
              <a:rPr lang="zh-CN" altLang="en-US" sz="2400" dirty="0">
                <a:latin typeface="宋体" panose="02010600030101010101" pitchFamily="2" charset="-122"/>
                <a:ea typeface="宋体" panose="02010600030101010101" pitchFamily="2" charset="-122"/>
              </a:rPr>
              <a:t>对空间位置枚举表示的空间分割方法作了改进：单一体素      多种体素</a:t>
            </a:r>
            <a:endParaRPr lang="zh-CN" altLang="en-US" sz="2400" dirty="0">
              <a:latin typeface="宋体" panose="02010600030101010101" pitchFamily="2" charset="-122"/>
              <a:ea typeface="宋体" panose="02010600030101010101" pitchFamily="2" charset="-122"/>
            </a:endParaRPr>
          </a:p>
          <a:p>
            <a:pPr lvl="1" eaLnBrk="1" hangingPunct="1"/>
            <a:r>
              <a:rPr lang="zh-CN" altLang="en-US" sz="2400" dirty="0">
                <a:latin typeface="宋体" panose="02010600030101010101" pitchFamily="2" charset="-122"/>
                <a:ea typeface="宋体" panose="02010600030101010101" pitchFamily="2" charset="-122"/>
              </a:rPr>
              <a:t>三种空间分割方法的比较</a:t>
            </a:r>
            <a:endParaRPr lang="zh-CN" altLang="en-US" sz="2400" dirty="0">
              <a:latin typeface="宋体" panose="02010600030101010101" pitchFamily="2" charset="-122"/>
              <a:ea typeface="宋体" panose="02010600030101010101" pitchFamily="2" charset="-122"/>
            </a:endParaRPr>
          </a:p>
          <a:p>
            <a:pPr lvl="2" eaLnBrk="1" hangingPunct="1"/>
            <a:r>
              <a:rPr lang="zh-CN" altLang="en-US" sz="1800" dirty="0">
                <a:latin typeface="宋体" panose="02010600030101010101" pitchFamily="2" charset="-122"/>
                <a:ea typeface="宋体" panose="02010600030101010101" pitchFamily="2" charset="-122"/>
              </a:rPr>
              <a:t>空间位置枚举表示</a:t>
            </a:r>
            <a:r>
              <a:rPr lang="en-US" altLang="zh-CN" sz="1800" dirty="0">
                <a:latin typeface="宋体" panose="02010600030101010101" pitchFamily="2" charset="-122"/>
                <a:ea typeface="宋体" panose="02010600030101010101" pitchFamily="2" charset="-122"/>
              </a:rPr>
              <a:t>----</a:t>
            </a:r>
            <a:r>
              <a:rPr lang="zh-CN" altLang="en-US" sz="1800" dirty="0">
                <a:solidFill>
                  <a:srgbClr val="FF5050"/>
                </a:solidFill>
                <a:latin typeface="宋体" panose="02010600030101010101" pitchFamily="2" charset="-122"/>
                <a:ea typeface="宋体" panose="02010600030101010101" pitchFamily="2" charset="-122"/>
              </a:rPr>
              <a:t>同样大小</a:t>
            </a:r>
            <a:r>
              <a:rPr lang="zh-CN" altLang="en-US" sz="1800" dirty="0">
                <a:latin typeface="宋体" panose="02010600030101010101" pitchFamily="2" charset="-122"/>
                <a:ea typeface="宋体" panose="02010600030101010101" pitchFamily="2" charset="-122"/>
              </a:rPr>
              <a:t>立方体粘合在一起表示物体</a:t>
            </a:r>
            <a:endParaRPr lang="zh-CN" altLang="en-US" sz="1800" dirty="0">
              <a:latin typeface="宋体" panose="02010600030101010101" pitchFamily="2" charset="-122"/>
              <a:ea typeface="宋体" panose="02010600030101010101" pitchFamily="2" charset="-122"/>
            </a:endParaRPr>
          </a:p>
          <a:p>
            <a:pPr lvl="2" eaLnBrk="1" hangingPunct="1"/>
            <a:r>
              <a:rPr lang="zh-CN" altLang="en-US" sz="1800" dirty="0">
                <a:latin typeface="宋体" panose="02010600030101010101" pitchFamily="2" charset="-122"/>
                <a:ea typeface="宋体" panose="02010600030101010101" pitchFamily="2" charset="-122"/>
              </a:rPr>
              <a:t>八叉树表示</a:t>
            </a:r>
            <a:r>
              <a:rPr lang="en-US" altLang="zh-CN" sz="1800" dirty="0">
                <a:latin typeface="宋体" panose="02010600030101010101" pitchFamily="2" charset="-122"/>
                <a:ea typeface="宋体" panose="02010600030101010101" pitchFamily="2" charset="-122"/>
              </a:rPr>
              <a:t>----</a:t>
            </a:r>
            <a:r>
              <a:rPr lang="zh-CN" altLang="en-US" sz="1800" dirty="0">
                <a:solidFill>
                  <a:srgbClr val="FF5050"/>
                </a:solidFill>
                <a:latin typeface="宋体" panose="02010600030101010101" pitchFamily="2" charset="-122"/>
                <a:ea typeface="宋体" panose="02010600030101010101" pitchFamily="2" charset="-122"/>
              </a:rPr>
              <a:t>不同大小的立方体</a:t>
            </a:r>
            <a:r>
              <a:rPr lang="zh-CN" altLang="en-US" sz="1800" dirty="0">
                <a:latin typeface="宋体" panose="02010600030101010101" pitchFamily="2" charset="-122"/>
                <a:ea typeface="宋体" panose="02010600030101010101" pitchFamily="2" charset="-122"/>
              </a:rPr>
              <a:t>粘合在一起表示物体</a:t>
            </a:r>
            <a:endParaRPr lang="zh-CN" altLang="en-US" sz="1800" dirty="0">
              <a:latin typeface="宋体" panose="02010600030101010101" pitchFamily="2" charset="-122"/>
              <a:ea typeface="宋体" panose="02010600030101010101" pitchFamily="2" charset="-122"/>
            </a:endParaRPr>
          </a:p>
          <a:p>
            <a:pPr lvl="2" eaLnBrk="1" hangingPunct="1"/>
            <a:r>
              <a:rPr lang="zh-CN" altLang="en-US" sz="1800" dirty="0">
                <a:latin typeface="宋体" panose="02010600030101010101" pitchFamily="2" charset="-122"/>
                <a:ea typeface="宋体" panose="02010600030101010101" pitchFamily="2" charset="-122"/>
              </a:rPr>
              <a:t>单元分解表示</a:t>
            </a:r>
            <a:r>
              <a:rPr lang="en-US" altLang="zh-CN" sz="1800" dirty="0">
                <a:latin typeface="宋体" panose="02010600030101010101" pitchFamily="2" charset="-122"/>
                <a:ea typeface="宋体" panose="02010600030101010101" pitchFamily="2" charset="-122"/>
              </a:rPr>
              <a:t>----</a:t>
            </a:r>
            <a:r>
              <a:rPr lang="zh-CN" altLang="en-US" sz="1800" dirty="0">
                <a:solidFill>
                  <a:srgbClr val="FF5050"/>
                </a:solidFill>
                <a:latin typeface="宋体" panose="02010600030101010101" pitchFamily="2" charset="-122"/>
                <a:ea typeface="宋体" panose="02010600030101010101" pitchFamily="2" charset="-122"/>
              </a:rPr>
              <a:t>多种体素</a:t>
            </a:r>
            <a:r>
              <a:rPr lang="zh-CN" altLang="en-US" sz="1800" dirty="0">
                <a:latin typeface="宋体" panose="02010600030101010101" pitchFamily="2" charset="-122"/>
                <a:ea typeface="宋体" panose="02010600030101010101" pitchFamily="2" charset="-122"/>
              </a:rPr>
              <a:t>粘合在一起表示物体</a:t>
            </a:r>
            <a:endParaRPr lang="zh-CN" altLang="en-US" sz="1800" dirty="0">
              <a:latin typeface="宋体" panose="02010600030101010101" pitchFamily="2" charset="-122"/>
              <a:ea typeface="宋体" panose="02010600030101010101" pitchFamily="2" charset="-122"/>
            </a:endParaRPr>
          </a:p>
        </p:txBody>
      </p:sp>
      <p:sp>
        <p:nvSpPr>
          <p:cNvPr id="47108" name="AutoShape 4"/>
          <p:cNvSpPr/>
          <p:nvPr/>
        </p:nvSpPr>
        <p:spPr>
          <a:xfrm>
            <a:off x="2555875" y="2276475"/>
            <a:ext cx="762000" cy="228600"/>
          </a:xfrm>
          <a:prstGeom prst="rightArrow">
            <a:avLst>
              <a:gd name="adj1" fmla="val 50000"/>
              <a:gd name="adj2" fmla="val 83287"/>
            </a:avLst>
          </a:prstGeom>
          <a:solidFill>
            <a:schemeClr val="accent1"/>
          </a:solidFill>
          <a:ln w="12700" cap="sq" cmpd="sng">
            <a:solidFill>
              <a:schemeClr val="tx1"/>
            </a:solidFill>
            <a:prstDash val="solid"/>
            <a:miter/>
            <a:headEnd type="none" w="sm" len="sm"/>
            <a:tailEnd type="none" w="sm" len="sm"/>
          </a:ln>
        </p:spPr>
        <p:txBody>
          <a:bodyPr wrap="none"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pic>
        <p:nvPicPr>
          <p:cNvPr id="47109" name="Picture 5" descr="2p25"/>
          <p:cNvPicPr>
            <a:picLocks noChangeAspect="1"/>
          </p:cNvPicPr>
          <p:nvPr/>
        </p:nvPicPr>
        <p:blipFill>
          <a:blip r:embed="rId1">
            <a:lum contrast="100000"/>
          </a:blip>
          <a:stretch>
            <a:fillRect/>
          </a:stretch>
        </p:blipFill>
        <p:spPr>
          <a:xfrm>
            <a:off x="755650" y="4149725"/>
            <a:ext cx="8004175" cy="2305050"/>
          </a:xfrm>
          <a:prstGeom prst="rect">
            <a:avLst/>
          </a:prstGeom>
          <a:noFill/>
          <a:ln w="9525" cap="flat" cmpd="sng">
            <a:solidFill>
              <a:schemeClr val="tx1"/>
            </a:solidFill>
            <a:prstDash val="solid"/>
            <a:miter/>
            <a:headEnd type="none" w="med" len="med"/>
            <a:tailEnd type="none" w="med" len="me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30FABF18-2D8F-4610-B949-5235EF2A61E3}"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88770" name="Rectangle 2"/>
          <p:cNvSpPr>
            <a:spLocks noGrp="1" noChangeArrowheads="1"/>
          </p:cNvSpPr>
          <p:nvPr>
            <p:ph type="title"/>
          </p:nvPr>
        </p:nvSpPr>
        <p:spPr>
          <a:xfrm>
            <a:off x="609600" y="0"/>
            <a:ext cx="7772400" cy="6858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分解表示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单元分解表示</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48131" name="Rectangle 3"/>
          <p:cNvSpPr>
            <a:spLocks noGrp="1"/>
          </p:cNvSpPr>
          <p:nvPr>
            <p:ph idx="1" hasCustomPrompt="1"/>
          </p:nvPr>
        </p:nvSpPr>
        <p:spPr>
          <a:xfrm>
            <a:off x="684213" y="1125538"/>
            <a:ext cx="7772400" cy="5334000"/>
          </a:xfrm>
        </p:spPr>
        <p:txBody>
          <a:bodyPr wrap="square" lIns="91440" tIns="45720" rIns="91440" bIns="45720" anchor="t" anchorCtr="0"/>
          <a:p>
            <a:pPr lvl="1" eaLnBrk="1" hangingPunct="1"/>
            <a:r>
              <a:rPr lang="zh-CN" altLang="en-US" sz="3200" dirty="0">
                <a:latin typeface="宋体" panose="02010600030101010101" pitchFamily="2" charset="-122"/>
              </a:rPr>
              <a:t>优点</a:t>
            </a:r>
            <a:endParaRPr lang="zh-CN" altLang="en-US" sz="3200" dirty="0">
              <a:latin typeface="宋体" panose="02010600030101010101" pitchFamily="2" charset="-122"/>
            </a:endParaRPr>
          </a:p>
          <a:p>
            <a:pPr lvl="2" eaLnBrk="1" hangingPunct="1"/>
            <a:r>
              <a:rPr lang="zh-CN" altLang="en-US" dirty="0">
                <a:latin typeface="宋体" panose="02010600030101010101" pitchFamily="2" charset="-122"/>
              </a:rPr>
              <a:t>表示简单</a:t>
            </a:r>
            <a:endParaRPr lang="zh-CN" altLang="en-US" dirty="0">
              <a:latin typeface="宋体" panose="02010600030101010101" pitchFamily="2" charset="-122"/>
            </a:endParaRPr>
          </a:p>
          <a:p>
            <a:pPr lvl="2" eaLnBrk="1" hangingPunct="1"/>
            <a:r>
              <a:rPr lang="zh-CN" altLang="en-US" dirty="0">
                <a:latin typeface="宋体" panose="02010600030101010101" pitchFamily="2" charset="-122"/>
              </a:rPr>
              <a:t>容易实现几何变换</a:t>
            </a:r>
            <a:endParaRPr lang="zh-CN" altLang="en-US" dirty="0">
              <a:latin typeface="宋体" panose="02010600030101010101" pitchFamily="2" charset="-122"/>
            </a:endParaRPr>
          </a:p>
          <a:p>
            <a:pPr lvl="2" eaLnBrk="1" hangingPunct="1"/>
            <a:r>
              <a:rPr lang="zh-CN" altLang="en-US" dirty="0">
                <a:latin typeface="宋体" panose="02010600030101010101" pitchFamily="2" charset="-122"/>
              </a:rPr>
              <a:t>基本体素可以按需选择，表示范围较广</a:t>
            </a:r>
            <a:endParaRPr lang="zh-CN" altLang="en-US" dirty="0">
              <a:latin typeface="宋体" panose="02010600030101010101" pitchFamily="2" charset="-122"/>
            </a:endParaRPr>
          </a:p>
          <a:p>
            <a:pPr lvl="2" eaLnBrk="1" hangingPunct="1"/>
            <a:r>
              <a:rPr lang="zh-CN" altLang="en-US" dirty="0">
                <a:latin typeface="宋体" panose="02010600030101010101" pitchFamily="2" charset="-122"/>
              </a:rPr>
              <a:t>可以精确表示物体</a:t>
            </a:r>
            <a:endParaRPr lang="zh-CN" altLang="en-US" sz="2800" dirty="0">
              <a:latin typeface="宋体" panose="02010600030101010101" pitchFamily="2" charset="-122"/>
            </a:endParaRPr>
          </a:p>
          <a:p>
            <a:pPr lvl="1" eaLnBrk="1" hangingPunct="1"/>
            <a:r>
              <a:rPr lang="zh-CN" altLang="en-US" sz="3200" dirty="0">
                <a:latin typeface="宋体" panose="02010600030101010101" pitchFamily="2" charset="-122"/>
              </a:rPr>
              <a:t>缺点</a:t>
            </a:r>
            <a:endParaRPr lang="zh-CN" altLang="en-US" sz="3200" dirty="0">
              <a:latin typeface="宋体" panose="02010600030101010101" pitchFamily="2" charset="-122"/>
            </a:endParaRPr>
          </a:p>
          <a:p>
            <a:pPr lvl="2" eaLnBrk="1" hangingPunct="1"/>
            <a:r>
              <a:rPr lang="zh-CN" altLang="en-US" dirty="0">
                <a:latin typeface="宋体" panose="02010600030101010101" pitchFamily="2" charset="-122"/>
              </a:rPr>
              <a:t>物体的表示不唯一</a:t>
            </a:r>
            <a:endParaRPr lang="zh-CN" altLang="en-US" dirty="0">
              <a:latin typeface="宋体" panose="02010600030101010101" pitchFamily="2" charset="-122"/>
            </a:endParaRPr>
          </a:p>
          <a:p>
            <a:pPr lvl="2" eaLnBrk="1" hangingPunct="1"/>
            <a:r>
              <a:rPr lang="zh-CN" altLang="en-US" dirty="0">
                <a:latin typeface="宋体" panose="02010600030101010101" pitchFamily="2" charset="-122"/>
              </a:rPr>
              <a:t>物体的有效性难以保证</a:t>
            </a:r>
            <a:endParaRPr lang="zh-CN" altLang="en-US" dirty="0">
              <a:latin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9FABE254-FB3F-404B-87E9-2D17B6631187}"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50882"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构造表示</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49155" name="Rectangle 3"/>
          <p:cNvSpPr>
            <a:spLocks noGrp="1"/>
          </p:cNvSpPr>
          <p:nvPr>
            <p:ph idx="1" hasCustomPrompt="1"/>
          </p:nvPr>
        </p:nvSpPr>
        <p:spPr>
          <a:xfrm>
            <a:off x="685800" y="1295400"/>
            <a:ext cx="7772400" cy="4800600"/>
          </a:xfrm>
        </p:spPr>
        <p:txBody>
          <a:bodyPr wrap="square" lIns="91440" tIns="45720" rIns="91440" bIns="45720" anchor="t" anchorCtr="0"/>
          <a:p>
            <a:pPr eaLnBrk="1" hangingPunct="1"/>
            <a:r>
              <a:rPr lang="zh-CN" altLang="en-US" dirty="0">
                <a:latin typeface="宋体" panose="02010600030101010101" pitchFamily="2" charset="-122"/>
              </a:rPr>
              <a:t>推移表示</a:t>
            </a:r>
            <a:endParaRPr lang="zh-CN" altLang="en-US" dirty="0">
              <a:latin typeface="宋体" panose="02010600030101010101" pitchFamily="2" charset="-122"/>
            </a:endParaRPr>
          </a:p>
          <a:p>
            <a:pPr eaLnBrk="1" hangingPunct="1"/>
            <a:r>
              <a:rPr lang="zh-CN" altLang="en-US" dirty="0">
                <a:latin typeface="宋体" panose="02010600030101010101" pitchFamily="2" charset="-122"/>
              </a:rPr>
              <a:t>构造实体几何表示（</a:t>
            </a:r>
            <a:r>
              <a:rPr lang="en-US" altLang="zh-CN" dirty="0">
                <a:latin typeface="宋体" panose="02010600030101010101" pitchFamily="2" charset="-122"/>
              </a:rPr>
              <a:t>CSG</a:t>
            </a:r>
            <a:r>
              <a:rPr lang="zh-CN" altLang="en-US" dirty="0">
                <a:latin typeface="宋体" panose="02010600030101010101" pitchFamily="2" charset="-122"/>
              </a:rPr>
              <a:t>）</a:t>
            </a:r>
            <a:endParaRPr lang="zh-CN" altLang="en-US" dirty="0">
              <a:latin typeface="宋体" panose="02010600030101010101" pitchFamily="2" charset="-122"/>
            </a:endParaRPr>
          </a:p>
          <a:p>
            <a:pPr eaLnBrk="1" hangingPunct="1"/>
            <a:r>
              <a:rPr lang="zh-CN" altLang="en-US" dirty="0">
                <a:latin typeface="宋体" panose="02010600030101010101" pitchFamily="2" charset="-122"/>
              </a:rPr>
              <a:t>特征表示</a:t>
            </a:r>
            <a:endParaRPr lang="zh-CN" altLang="en-US" dirty="0">
              <a:latin typeface="宋体" panose="02010600030101010101" pitchFamily="2" charset="-122"/>
            </a:endParaRPr>
          </a:p>
          <a:p>
            <a:pPr eaLnBrk="1" hangingPunct="1"/>
            <a:endParaRPr lang="zh-CN" altLang="en-US" dirty="0">
              <a:latin typeface="宋体" panose="02010600030101010101" pitchFamily="2" charset="-122"/>
            </a:endParaRPr>
          </a:p>
          <a:p>
            <a:pPr eaLnBrk="1" hangingPunct="1"/>
            <a:endParaRPr lang="en-US" altLang="zh-CN" dirty="0">
              <a:latin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1035F1A-852F-4F57-A1D3-92FA2040F502}"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91842" name="Rectangle 2"/>
          <p:cNvSpPr>
            <a:spLocks noGrp="1" noChangeArrowheads="1"/>
          </p:cNvSpPr>
          <p:nvPr>
            <p:ph type="title"/>
          </p:nvPr>
        </p:nvSpPr>
        <p:spPr>
          <a:xfrm>
            <a:off x="7620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构造表示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推移表示</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50179" name="Rectangle 3"/>
          <p:cNvSpPr>
            <a:spLocks noGrp="1"/>
          </p:cNvSpPr>
          <p:nvPr>
            <p:ph idx="1" hasCustomPrompt="1"/>
          </p:nvPr>
        </p:nvSpPr>
        <p:spPr>
          <a:xfrm>
            <a:off x="755650" y="1125538"/>
            <a:ext cx="7772400" cy="5257800"/>
          </a:xfrm>
        </p:spPr>
        <p:txBody>
          <a:bodyPr wrap="square" lIns="91440" tIns="45720" rIns="91440" bIns="45720" anchor="t" anchorCtr="0"/>
          <a:p>
            <a:pPr eaLnBrk="1" hangingPunct="1"/>
            <a:r>
              <a:rPr lang="zh-CN" altLang="en-US" dirty="0">
                <a:latin typeface="宋体" panose="02010600030101010101" pitchFamily="2" charset="-122"/>
              </a:rPr>
              <a:t>将物体</a:t>
            </a:r>
            <a:r>
              <a:rPr lang="en-US" altLang="zh-CN" dirty="0">
                <a:latin typeface="宋体" panose="02010600030101010101" pitchFamily="2" charset="-122"/>
              </a:rPr>
              <a:t>A</a:t>
            </a:r>
            <a:r>
              <a:rPr lang="zh-CN" altLang="en-US" dirty="0">
                <a:latin typeface="宋体" panose="02010600030101010101" pitchFamily="2" charset="-122"/>
              </a:rPr>
              <a:t>沿着轨迹</a:t>
            </a:r>
            <a:r>
              <a:rPr lang="en-US" altLang="zh-CN" dirty="0">
                <a:latin typeface="宋体" panose="02010600030101010101" pitchFamily="2" charset="-122"/>
              </a:rPr>
              <a:t>P</a:t>
            </a:r>
            <a:r>
              <a:rPr lang="zh-CN" altLang="en-US" dirty="0">
                <a:latin typeface="宋体" panose="02010600030101010101" pitchFamily="2" charset="-122"/>
              </a:rPr>
              <a:t>推移得到物体</a:t>
            </a:r>
            <a:r>
              <a:rPr lang="en-US" altLang="zh-CN" dirty="0">
                <a:latin typeface="宋体" panose="02010600030101010101" pitchFamily="2" charset="-122"/>
              </a:rPr>
              <a:t>B</a:t>
            </a:r>
            <a:r>
              <a:rPr lang="zh-CN" altLang="en-US" dirty="0">
                <a:latin typeface="宋体" panose="02010600030101010101" pitchFamily="2" charset="-122"/>
              </a:rPr>
              <a:t>，称</a:t>
            </a:r>
            <a:r>
              <a:rPr lang="en-US" altLang="zh-CN" dirty="0">
                <a:latin typeface="宋体" panose="02010600030101010101" pitchFamily="2" charset="-122"/>
              </a:rPr>
              <a:t>B</a:t>
            </a:r>
            <a:r>
              <a:rPr lang="zh-CN" altLang="en-US" dirty="0">
                <a:latin typeface="宋体" panose="02010600030101010101" pitchFamily="2" charset="-122"/>
              </a:rPr>
              <a:t>为</a:t>
            </a:r>
            <a:r>
              <a:rPr lang="en-US" altLang="zh-CN" dirty="0">
                <a:latin typeface="宋体" panose="02010600030101010101" pitchFamily="2" charset="-122"/>
              </a:rPr>
              <a:t>sweep</a:t>
            </a:r>
            <a:r>
              <a:rPr lang="zh-CN" altLang="en-US" dirty="0">
                <a:latin typeface="宋体" panose="02010600030101010101" pitchFamily="2" charset="-122"/>
              </a:rPr>
              <a:t>体</a:t>
            </a:r>
            <a:endParaRPr lang="zh-CN" altLang="en-US" dirty="0">
              <a:latin typeface="宋体" panose="02010600030101010101" pitchFamily="2" charset="-122"/>
            </a:endParaRPr>
          </a:p>
          <a:p>
            <a:pPr eaLnBrk="1" hangingPunct="1"/>
            <a:r>
              <a:rPr lang="zh-CN" altLang="en-US" dirty="0">
                <a:latin typeface="宋体" panose="02010600030101010101" pitchFamily="2" charset="-122"/>
              </a:rPr>
              <a:t>平移</a:t>
            </a:r>
            <a:r>
              <a:rPr lang="en-US" altLang="zh-CN" dirty="0">
                <a:latin typeface="宋体" panose="02010600030101010101" pitchFamily="2" charset="-122"/>
              </a:rPr>
              <a:t>sweep----</a:t>
            </a:r>
            <a:r>
              <a:rPr lang="zh-CN" altLang="en-US" dirty="0">
                <a:latin typeface="宋体" panose="02010600030101010101" pitchFamily="2" charset="-122"/>
              </a:rPr>
              <a:t>将一个二维区域沿着一个矢量方向推移</a:t>
            </a:r>
            <a:endParaRPr lang="zh-CN" altLang="en-US" dirty="0">
              <a:latin typeface="宋体" panose="02010600030101010101" pitchFamily="2" charset="-122"/>
            </a:endParaRPr>
          </a:p>
        </p:txBody>
      </p:sp>
      <p:pic>
        <p:nvPicPr>
          <p:cNvPr id="50180" name="Picture 4" descr="2p26"/>
          <p:cNvPicPr>
            <a:picLocks noChangeAspect="1"/>
          </p:cNvPicPr>
          <p:nvPr/>
        </p:nvPicPr>
        <p:blipFill>
          <a:blip r:embed="rId1">
            <a:lum contrast="100000"/>
          </a:blip>
          <a:stretch>
            <a:fillRect/>
          </a:stretch>
        </p:blipFill>
        <p:spPr>
          <a:xfrm>
            <a:off x="304800" y="3352800"/>
            <a:ext cx="8478838" cy="2319338"/>
          </a:xfrm>
          <a:prstGeom prst="rect">
            <a:avLst/>
          </a:prstGeom>
          <a:noFill/>
          <a:ln w="9525" cap="flat" cmpd="sng">
            <a:solidFill>
              <a:schemeClr val="tx1"/>
            </a:solidFill>
            <a:prstDash val="solid"/>
            <a:miter/>
            <a:headEnd type="none" w="med" len="med"/>
            <a:tailEnd type="none" w="med" len="me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E6E1960-D5E2-4B33-892E-78E2B5EC7905}"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92866" name="Rectangle 2"/>
          <p:cNvSpPr>
            <a:spLocks noGrp="1" noChangeArrowheads="1"/>
          </p:cNvSpPr>
          <p:nvPr>
            <p:ph type="title"/>
          </p:nvPr>
        </p:nvSpPr>
        <p:spPr>
          <a:xfrm>
            <a:off x="6858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构造表示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推移表示</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51203" name="Rectangle 3"/>
          <p:cNvSpPr>
            <a:spLocks noGrp="1"/>
          </p:cNvSpPr>
          <p:nvPr>
            <p:ph idx="1" hasCustomPrompt="1"/>
          </p:nvPr>
        </p:nvSpPr>
        <p:spPr>
          <a:xfrm>
            <a:off x="611188" y="1268413"/>
            <a:ext cx="7772400" cy="5259387"/>
          </a:xfrm>
        </p:spPr>
        <p:txBody>
          <a:bodyPr wrap="square" lIns="91440" tIns="45720" rIns="91440" bIns="45720" anchor="t" anchorCtr="0"/>
          <a:p>
            <a:pPr eaLnBrk="1" hangingPunct="1"/>
            <a:r>
              <a:rPr lang="zh-CN" altLang="en-US" dirty="0">
                <a:latin typeface="宋体" panose="02010600030101010101" pitchFamily="2" charset="-122"/>
              </a:rPr>
              <a:t>旋转</a:t>
            </a:r>
            <a:r>
              <a:rPr lang="en-US" altLang="zh-CN" dirty="0">
                <a:latin typeface="宋体" panose="02010600030101010101" pitchFamily="2" charset="-122"/>
              </a:rPr>
              <a:t>sweep----</a:t>
            </a:r>
            <a:r>
              <a:rPr lang="zh-CN" altLang="en-US" dirty="0">
                <a:latin typeface="宋体" panose="02010600030101010101" pitchFamily="2" charset="-122"/>
              </a:rPr>
              <a:t>将一个二维区域绕旋转轴旋转一周</a:t>
            </a:r>
            <a:endParaRPr lang="zh-CN" altLang="en-US" dirty="0">
              <a:latin typeface="宋体" panose="02010600030101010101" pitchFamily="2" charset="-122"/>
            </a:endParaRPr>
          </a:p>
        </p:txBody>
      </p:sp>
      <p:pic>
        <p:nvPicPr>
          <p:cNvPr id="51204" name="Picture 4" descr="2p27"/>
          <p:cNvPicPr>
            <a:picLocks noChangeAspect="1"/>
          </p:cNvPicPr>
          <p:nvPr/>
        </p:nvPicPr>
        <p:blipFill>
          <a:blip r:embed="rId1">
            <a:lum bright="-98001" contrast="100000"/>
          </a:blip>
          <a:stretch>
            <a:fillRect/>
          </a:stretch>
        </p:blipFill>
        <p:spPr>
          <a:xfrm>
            <a:off x="1187450" y="2349500"/>
            <a:ext cx="3462338" cy="3462338"/>
          </a:xfrm>
          <a:prstGeom prst="rect">
            <a:avLst/>
          </a:prstGeom>
          <a:noFill/>
          <a:ln w="9525" cap="flat" cmpd="sng">
            <a:solidFill>
              <a:schemeClr val="tx1"/>
            </a:solidFill>
            <a:prstDash val="solid"/>
            <a:miter/>
            <a:headEnd type="none" w="med" len="med"/>
            <a:tailEnd type="none" w="med" len="me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52225" name="Rectangle 2"/>
          <p:cNvSpPr>
            <a:spLocks noGrp="1"/>
          </p:cNvSpPr>
          <p:nvPr>
            <p:ph type="body" idx="4294967295"/>
          </p:nvPr>
        </p:nvSpPr>
        <p:spPr>
          <a:xfrm>
            <a:off x="1524000" y="1600200"/>
            <a:ext cx="7543800" cy="3429000"/>
          </a:xfrm>
        </p:spPr>
        <p:txBody>
          <a:bodyPr wrap="square" lIns="91440" tIns="45720" rIns="91440" bIns="45720" anchor="t" anchorCtr="0"/>
          <a:p>
            <a:pPr eaLnBrk="1" hangingPunct="1">
              <a:lnSpc>
                <a:spcPct val="120000"/>
              </a:lnSpc>
            </a:pPr>
            <a:r>
              <a:rPr lang="en-US" altLang="zh-CN" sz="2000" dirty="0">
                <a:latin typeface="宋体" panose="02010600030101010101" pitchFamily="2" charset="-122"/>
              </a:rPr>
              <a:t> 				</a:t>
            </a:r>
            <a:r>
              <a:rPr lang="zh-CN" altLang="en-US" sz="2000" dirty="0">
                <a:latin typeface="宋体" panose="02010600030101010101" pitchFamily="2" charset="-122"/>
                <a:ea typeface="宋体" panose="02010600030101010101" pitchFamily="2" charset="-122"/>
              </a:rPr>
              <a:t>三维形体也能在空间通过扫					描变换生成新的形体：如左					图，一个圆柱体按指定方向					在长方体上运动生成新的形					体，这个过程犹如长方体与					运动者的圆柱体不断的作差					运算操作。</a:t>
            </a:r>
            <a:br>
              <a:rPr lang="zh-CN" altLang="en-US" sz="2000" dirty="0">
                <a:latin typeface="宋体" panose="02010600030101010101" pitchFamily="2" charset="-122"/>
                <a:ea typeface="宋体" panose="02010600030101010101" pitchFamily="2" charset="-122"/>
              </a:rPr>
            </a:br>
            <a:r>
              <a:rPr lang="zh-CN" altLang="en-US" sz="2000" dirty="0">
                <a:latin typeface="宋体" panose="02010600030101010101" pitchFamily="2" charset="-122"/>
                <a:ea typeface="宋体" panose="02010600030101010101" pitchFamily="2" charset="-122"/>
              </a:rPr>
              <a:t>有时经过扫描变换所生成的形体可能会出现维数不一致问题。</a:t>
            </a:r>
            <a:endParaRPr lang="zh-CN" altLang="en-US" sz="2000" dirty="0">
              <a:latin typeface="宋体" panose="02010600030101010101" pitchFamily="2" charset="-122"/>
              <a:ea typeface="宋体" panose="02010600030101010101" pitchFamily="2" charset="-122"/>
            </a:endParaRPr>
          </a:p>
        </p:txBody>
      </p:sp>
      <p:sp>
        <p:nvSpPr>
          <p:cNvPr id="326659" name="Rectangle 3"/>
          <p:cNvSpPr>
            <a:spLocks noGrp="1" noChangeArrowheads="1"/>
          </p:cNvSpPr>
          <p:nvPr>
            <p:ph type="title" idx="4294967295"/>
          </p:nvPr>
        </p:nvSpPr>
        <p:spPr>
          <a:xfrm>
            <a:off x="533400" y="304800"/>
            <a:ext cx="7772400" cy="1143000"/>
          </a:xfrm>
          <a:effectLst>
            <a:outerShdw dist="35921" dir="2700000" algn="ctr" rotWithShape="0">
              <a:schemeClr val="tx1"/>
            </a:outerShdw>
          </a:effectLst>
        </p:spPr>
        <p:txBody>
          <a:bodyPr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构造表示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推移表示</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52227" name="AutoShape 5"/>
          <p:cNvSpPr/>
          <p:nvPr/>
        </p:nvSpPr>
        <p:spPr>
          <a:xfrm>
            <a:off x="1447800" y="2133600"/>
            <a:ext cx="609600" cy="1295400"/>
          </a:xfrm>
          <a:prstGeom prst="can">
            <a:avLst>
              <a:gd name="adj" fmla="val 53125"/>
            </a:avLst>
          </a:prstGeom>
          <a:noFill/>
          <a:ln w="28575" cap="flat" cmpd="sng">
            <a:solidFill>
              <a:srgbClr val="00FF00"/>
            </a:solidFill>
            <a:prstDash val="solid"/>
            <a:round/>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52228" name="Oval 6"/>
          <p:cNvSpPr/>
          <p:nvPr/>
        </p:nvSpPr>
        <p:spPr>
          <a:xfrm>
            <a:off x="1447800" y="3200400"/>
            <a:ext cx="609600" cy="228600"/>
          </a:xfrm>
          <a:prstGeom prst="ellipse">
            <a:avLst/>
          </a:prstGeom>
          <a:noFill/>
          <a:ln w="28575" cap="flat" cmpd="sng">
            <a:solidFill>
              <a:srgbClr val="00FF00"/>
            </a:solidFill>
            <a:prstDash val="dash"/>
            <a:round/>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52229" name="Line 7"/>
          <p:cNvSpPr/>
          <p:nvPr/>
        </p:nvSpPr>
        <p:spPr>
          <a:xfrm flipV="1">
            <a:off x="1752600" y="1752600"/>
            <a:ext cx="0" cy="1981200"/>
          </a:xfrm>
          <a:prstGeom prst="line">
            <a:avLst/>
          </a:prstGeom>
          <a:ln w="28575" cap="flat" cmpd="sng">
            <a:solidFill>
              <a:srgbClr val="FFFF00"/>
            </a:solidFill>
            <a:prstDash val="dashDot"/>
            <a:round/>
            <a:headEnd type="none" w="med" len="med"/>
            <a:tailEnd type="none" w="med" len="med"/>
          </a:ln>
        </p:spPr>
      </p:sp>
      <p:cxnSp>
        <p:nvCxnSpPr>
          <p:cNvPr id="52230" name="AutoShape 8"/>
          <p:cNvCxnSpPr/>
          <p:nvPr/>
        </p:nvCxnSpPr>
        <p:spPr>
          <a:xfrm>
            <a:off x="1600200" y="1600200"/>
            <a:ext cx="457200" cy="304800"/>
          </a:xfrm>
          <a:prstGeom prst="curvedConnector3">
            <a:avLst>
              <a:gd name="adj1" fmla="val -23264"/>
            </a:avLst>
          </a:prstGeom>
          <a:ln w="28575" cap="flat" cmpd="sng">
            <a:solidFill>
              <a:srgbClr val="FFFF00"/>
            </a:solidFill>
            <a:prstDash val="solid"/>
            <a:round/>
            <a:headEnd type="none" w="med" len="med"/>
            <a:tailEnd type="triangle" w="med" len="med"/>
          </a:ln>
        </p:spPr>
      </p:cxnSp>
      <p:sp>
        <p:nvSpPr>
          <p:cNvPr id="52231" name="AutoShape 9"/>
          <p:cNvSpPr/>
          <p:nvPr/>
        </p:nvSpPr>
        <p:spPr>
          <a:xfrm>
            <a:off x="3886200" y="2133600"/>
            <a:ext cx="609600" cy="1295400"/>
          </a:xfrm>
          <a:prstGeom prst="can">
            <a:avLst>
              <a:gd name="adj" fmla="val 53125"/>
            </a:avLst>
          </a:prstGeom>
          <a:noFill/>
          <a:ln w="28575" cap="flat" cmpd="sng">
            <a:solidFill>
              <a:srgbClr val="00FF00"/>
            </a:solidFill>
            <a:prstDash val="solid"/>
            <a:round/>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52232" name="Line 10"/>
          <p:cNvSpPr/>
          <p:nvPr/>
        </p:nvSpPr>
        <p:spPr>
          <a:xfrm flipV="1">
            <a:off x="4191000" y="1828800"/>
            <a:ext cx="0" cy="1981200"/>
          </a:xfrm>
          <a:prstGeom prst="line">
            <a:avLst/>
          </a:prstGeom>
          <a:ln w="28575" cap="flat" cmpd="sng">
            <a:solidFill>
              <a:srgbClr val="FFFF00"/>
            </a:solidFill>
            <a:prstDash val="dashDot"/>
            <a:round/>
            <a:headEnd type="none" w="med" len="med"/>
            <a:tailEnd type="none" w="med" len="med"/>
          </a:ln>
        </p:spPr>
      </p:sp>
      <p:cxnSp>
        <p:nvCxnSpPr>
          <p:cNvPr id="52233" name="AutoShape 11"/>
          <p:cNvCxnSpPr/>
          <p:nvPr/>
        </p:nvCxnSpPr>
        <p:spPr>
          <a:xfrm>
            <a:off x="4038600" y="1676400"/>
            <a:ext cx="457200" cy="304800"/>
          </a:xfrm>
          <a:prstGeom prst="curvedConnector3">
            <a:avLst>
              <a:gd name="adj1" fmla="val -23264"/>
            </a:avLst>
          </a:prstGeom>
          <a:ln w="28575" cap="flat" cmpd="sng">
            <a:solidFill>
              <a:srgbClr val="FFFF00"/>
            </a:solidFill>
            <a:prstDash val="solid"/>
            <a:round/>
            <a:headEnd type="none" w="med" len="med"/>
            <a:tailEnd type="triangle" w="med" len="med"/>
          </a:ln>
        </p:spPr>
      </p:cxnSp>
      <p:sp>
        <p:nvSpPr>
          <p:cNvPr id="52234" name="Oval 12"/>
          <p:cNvSpPr/>
          <p:nvPr/>
        </p:nvSpPr>
        <p:spPr>
          <a:xfrm>
            <a:off x="3886200" y="3200400"/>
            <a:ext cx="609600" cy="228600"/>
          </a:xfrm>
          <a:prstGeom prst="ellipse">
            <a:avLst/>
          </a:prstGeom>
          <a:noFill/>
          <a:ln w="28575" cap="flat" cmpd="sng">
            <a:solidFill>
              <a:srgbClr val="00FF00"/>
            </a:solidFill>
            <a:prstDash val="dash"/>
            <a:round/>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52235" name="Text Box 13"/>
          <p:cNvSpPr txBox="1"/>
          <p:nvPr/>
        </p:nvSpPr>
        <p:spPr>
          <a:xfrm>
            <a:off x="2362200" y="1828800"/>
            <a:ext cx="1524000" cy="366713"/>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zh-CN" altLang="en-US" sz="1800" b="1" baseline="0" dirty="0">
                <a:latin typeface="黑体" panose="02010609060101010101" pitchFamily="49" charset="-122"/>
                <a:ea typeface="黑体" panose="02010609060101010101" pitchFamily="49" charset="-122"/>
              </a:rPr>
              <a:t>扫描线方向</a:t>
            </a:r>
            <a:endParaRPr lang="zh-CN" altLang="en-US" sz="1800" b="1" baseline="0" dirty="0">
              <a:latin typeface="黑体" panose="02010609060101010101" pitchFamily="49" charset="-122"/>
              <a:ea typeface="黑体" panose="02010609060101010101" pitchFamily="49" charset="-122"/>
            </a:endParaRPr>
          </a:p>
        </p:txBody>
      </p:sp>
      <p:sp>
        <p:nvSpPr>
          <p:cNvPr id="52236" name="Line 14"/>
          <p:cNvSpPr/>
          <p:nvPr/>
        </p:nvSpPr>
        <p:spPr>
          <a:xfrm flipH="1">
            <a:off x="2743200" y="2286000"/>
            <a:ext cx="762000" cy="0"/>
          </a:xfrm>
          <a:prstGeom prst="line">
            <a:avLst/>
          </a:prstGeom>
          <a:ln w="28575" cap="flat" cmpd="sng">
            <a:solidFill>
              <a:srgbClr val="FFFF00"/>
            </a:solidFill>
            <a:prstDash val="solid"/>
            <a:round/>
            <a:headEnd type="none" w="med" len="med"/>
            <a:tailEnd type="triangle" w="med" len="med"/>
          </a:ln>
        </p:spPr>
      </p:sp>
      <p:sp>
        <p:nvSpPr>
          <p:cNvPr id="52237" name="Line 15"/>
          <p:cNvSpPr/>
          <p:nvPr/>
        </p:nvSpPr>
        <p:spPr>
          <a:xfrm>
            <a:off x="1752600" y="2133600"/>
            <a:ext cx="2438400" cy="0"/>
          </a:xfrm>
          <a:prstGeom prst="line">
            <a:avLst/>
          </a:prstGeom>
          <a:ln w="28575" cap="rnd" cmpd="sng">
            <a:solidFill>
              <a:schemeClr val="bg1"/>
            </a:solidFill>
            <a:prstDash val="sysDot"/>
            <a:round/>
            <a:headEnd type="none" w="med" len="med"/>
            <a:tailEnd type="none" w="med" len="med"/>
          </a:ln>
        </p:spPr>
      </p:sp>
      <p:sp>
        <p:nvSpPr>
          <p:cNvPr id="52238" name="Line 16"/>
          <p:cNvSpPr/>
          <p:nvPr/>
        </p:nvSpPr>
        <p:spPr>
          <a:xfrm>
            <a:off x="1752600" y="2438400"/>
            <a:ext cx="2438400" cy="0"/>
          </a:xfrm>
          <a:prstGeom prst="line">
            <a:avLst/>
          </a:prstGeom>
          <a:ln w="28575" cap="rnd" cmpd="sng">
            <a:solidFill>
              <a:schemeClr val="bg1"/>
            </a:solidFill>
            <a:prstDash val="sysDot"/>
            <a:round/>
            <a:headEnd type="none" w="med" len="med"/>
            <a:tailEnd type="none" w="med" len="med"/>
          </a:ln>
        </p:spPr>
      </p:sp>
      <p:sp>
        <p:nvSpPr>
          <p:cNvPr id="52239" name="Line 17"/>
          <p:cNvSpPr/>
          <p:nvPr/>
        </p:nvSpPr>
        <p:spPr>
          <a:xfrm>
            <a:off x="1752600" y="3200400"/>
            <a:ext cx="2438400" cy="0"/>
          </a:xfrm>
          <a:prstGeom prst="line">
            <a:avLst/>
          </a:prstGeom>
          <a:ln w="28575" cap="rnd" cmpd="sng">
            <a:solidFill>
              <a:schemeClr val="bg1"/>
            </a:solidFill>
            <a:prstDash val="sysDot"/>
            <a:round/>
            <a:headEnd type="none" w="med" len="med"/>
            <a:tailEnd type="none" w="med" len="med"/>
          </a:ln>
        </p:spPr>
      </p:sp>
      <p:sp>
        <p:nvSpPr>
          <p:cNvPr id="52240" name="Line 18"/>
          <p:cNvSpPr/>
          <p:nvPr/>
        </p:nvSpPr>
        <p:spPr>
          <a:xfrm>
            <a:off x="1752600" y="3429000"/>
            <a:ext cx="2438400" cy="0"/>
          </a:xfrm>
          <a:prstGeom prst="line">
            <a:avLst/>
          </a:prstGeom>
          <a:ln w="28575" cap="rnd" cmpd="sng">
            <a:solidFill>
              <a:schemeClr val="bg1"/>
            </a:solidFill>
            <a:prstDash val="sysDot"/>
            <a:round/>
            <a:headEnd type="none" w="med" len="med"/>
            <a:tailEnd type="none" w="med" len="med"/>
          </a:ln>
        </p:spPr>
      </p:sp>
      <p:sp>
        <p:nvSpPr>
          <p:cNvPr id="52241" name="Text Box 20"/>
          <p:cNvSpPr txBox="1"/>
          <p:nvPr/>
        </p:nvSpPr>
        <p:spPr>
          <a:xfrm rot="10800000">
            <a:off x="4648200" y="5105400"/>
            <a:ext cx="1447800" cy="15557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9600" b="1" baseline="0" dirty="0">
                <a:solidFill>
                  <a:schemeClr val="hlink"/>
                </a:solidFill>
                <a:latin typeface="Dotum" panose="020B0600000101010101" pitchFamily="34" charset="-127"/>
                <a:ea typeface="Dotum" panose="020B0600000101010101" pitchFamily="34" charset="-127"/>
              </a:rPr>
              <a:t>U</a:t>
            </a:r>
            <a:endParaRPr lang="en-US" altLang="zh-CN" sz="9600" b="1" baseline="0" dirty="0">
              <a:solidFill>
                <a:schemeClr val="hlink"/>
              </a:solidFill>
              <a:latin typeface="Dotum" panose="020B0600000101010101" pitchFamily="34" charset="-127"/>
              <a:ea typeface="Dotum" panose="020B0600000101010101" pitchFamily="34" charset="-127"/>
            </a:endParaRPr>
          </a:p>
        </p:txBody>
      </p:sp>
      <p:pic>
        <p:nvPicPr>
          <p:cNvPr id="52242" name="Picture 22" descr="fig4-23a"/>
          <p:cNvPicPr>
            <a:picLocks noChangeAspect="1"/>
          </p:cNvPicPr>
          <p:nvPr/>
        </p:nvPicPr>
        <p:blipFill>
          <a:blip r:embed="rId1"/>
          <a:stretch>
            <a:fillRect/>
          </a:stretch>
        </p:blipFill>
        <p:spPr>
          <a:xfrm>
            <a:off x="2895600" y="5268913"/>
            <a:ext cx="4267200" cy="903287"/>
          </a:xfrm>
          <a:prstGeom prst="rect">
            <a:avLst/>
          </a:prstGeom>
          <a:noFill/>
          <a:ln w="9525">
            <a:noFill/>
          </a:ln>
        </p:spPr>
      </p:pic>
      <p:sp>
        <p:nvSpPr>
          <p:cNvPr id="52243" name="AutoShape 23"/>
          <p:cNvSpPr/>
          <p:nvPr/>
        </p:nvSpPr>
        <p:spPr>
          <a:xfrm>
            <a:off x="2895600" y="5486400"/>
            <a:ext cx="381000" cy="457200"/>
          </a:xfrm>
          <a:prstGeom prst="rightArrow">
            <a:avLst>
              <a:gd name="adj1" fmla="val 50000"/>
              <a:gd name="adj2" fmla="val 25000"/>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52244" name="AutoShape 24"/>
          <p:cNvSpPr/>
          <p:nvPr/>
        </p:nvSpPr>
        <p:spPr>
          <a:xfrm>
            <a:off x="5867400" y="5486400"/>
            <a:ext cx="381000" cy="457200"/>
          </a:xfrm>
          <a:prstGeom prst="rightArrow">
            <a:avLst>
              <a:gd name="adj1" fmla="val 50000"/>
              <a:gd name="adj2" fmla="val 25000"/>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spcBef>
                <a:spcPct val="20000"/>
              </a:spcBef>
              <a:buClr>
                <a:schemeClr val="accent2"/>
              </a:buClr>
              <a:buSzPct val="80000"/>
            </a:pPr>
            <a:endParaRPr lang="zh-CN" altLang="zh-CN" baseline="0" dirty="0">
              <a:solidFill>
                <a:schemeClr val="tx1"/>
              </a:solidFill>
              <a:latin typeface="黑体" panose="02010609060101010101" pitchFamily="49" charset="-122"/>
              <a:ea typeface="黑体" panose="02010609060101010101" pitchFamily="49" charset="-122"/>
            </a:endParaRPr>
          </a:p>
        </p:txBody>
      </p:sp>
      <p:sp>
        <p:nvSpPr>
          <p:cNvPr id="52245" name="Line 25"/>
          <p:cNvSpPr/>
          <p:nvPr/>
        </p:nvSpPr>
        <p:spPr>
          <a:xfrm>
            <a:off x="1905000" y="4953000"/>
            <a:ext cx="685800" cy="0"/>
          </a:xfrm>
          <a:prstGeom prst="line">
            <a:avLst/>
          </a:prstGeom>
          <a:ln w="28575" cap="flat" cmpd="sng">
            <a:solidFill>
              <a:srgbClr val="FFFF00"/>
            </a:solidFill>
            <a:prstDash val="solid"/>
            <a:round/>
            <a:headEnd type="none" w="med" len="med"/>
            <a:tailEnd type="triangle" w="med" len="med"/>
          </a:ln>
        </p:spPr>
      </p:sp>
      <p:sp>
        <p:nvSpPr>
          <p:cNvPr id="52246" name="Line 26"/>
          <p:cNvSpPr/>
          <p:nvPr/>
        </p:nvSpPr>
        <p:spPr>
          <a:xfrm>
            <a:off x="5029200" y="5029200"/>
            <a:ext cx="685800" cy="0"/>
          </a:xfrm>
          <a:prstGeom prst="line">
            <a:avLst/>
          </a:prstGeom>
          <a:ln w="28575" cap="flat" cmpd="sng">
            <a:solidFill>
              <a:srgbClr val="FFFF00"/>
            </a:solidFill>
            <a:prstDash val="solid"/>
            <a:round/>
            <a:headEnd type="none" w="med" len="med"/>
            <a:tailEnd type="triangle" w="med" len="med"/>
          </a:ln>
        </p:spPr>
      </p:sp>
      <p:sp>
        <p:nvSpPr>
          <p:cNvPr id="52247" name="Freeform 27"/>
          <p:cNvSpPr/>
          <p:nvPr/>
        </p:nvSpPr>
        <p:spPr>
          <a:xfrm>
            <a:off x="1752600" y="5219700"/>
            <a:ext cx="1143000" cy="952500"/>
          </a:xfrm>
          <a:custGeom>
            <a:avLst/>
            <a:gdLst/>
            <a:ahLst/>
            <a:cxnLst>
              <a:cxn ang="0">
                <a:pos x="0" y="939800"/>
              </a:cxn>
              <a:cxn ang="0">
                <a:pos x="439615" y="939800"/>
              </a:cxn>
              <a:cxn ang="0">
                <a:pos x="527538" y="863600"/>
              </a:cxn>
              <a:cxn ang="0">
                <a:pos x="527538" y="558800"/>
              </a:cxn>
              <a:cxn ang="0">
                <a:pos x="527538" y="330200"/>
              </a:cxn>
              <a:cxn ang="0">
                <a:pos x="527538" y="177800"/>
              </a:cxn>
              <a:cxn ang="0">
                <a:pos x="703385" y="25400"/>
              </a:cxn>
              <a:cxn ang="0">
                <a:pos x="967154" y="25400"/>
              </a:cxn>
              <a:cxn ang="0">
                <a:pos x="1143000" y="25400"/>
              </a:cxn>
            </a:cxnLst>
            <a:pathLst>
              <a:path w="624" h="600">
                <a:moveTo>
                  <a:pt x="0" y="592"/>
                </a:moveTo>
                <a:cubicBezTo>
                  <a:pt x="96" y="596"/>
                  <a:pt x="192" y="600"/>
                  <a:pt x="240" y="592"/>
                </a:cubicBezTo>
                <a:cubicBezTo>
                  <a:pt x="288" y="584"/>
                  <a:pt x="280" y="584"/>
                  <a:pt x="288" y="544"/>
                </a:cubicBezTo>
                <a:cubicBezTo>
                  <a:pt x="296" y="504"/>
                  <a:pt x="288" y="408"/>
                  <a:pt x="288" y="352"/>
                </a:cubicBezTo>
                <a:cubicBezTo>
                  <a:pt x="288" y="296"/>
                  <a:pt x="288" y="248"/>
                  <a:pt x="288" y="208"/>
                </a:cubicBezTo>
                <a:cubicBezTo>
                  <a:pt x="288" y="168"/>
                  <a:pt x="272" y="144"/>
                  <a:pt x="288" y="112"/>
                </a:cubicBezTo>
                <a:cubicBezTo>
                  <a:pt x="304" y="80"/>
                  <a:pt x="344" y="32"/>
                  <a:pt x="384" y="16"/>
                </a:cubicBezTo>
                <a:cubicBezTo>
                  <a:pt x="424" y="0"/>
                  <a:pt x="488" y="16"/>
                  <a:pt x="528" y="16"/>
                </a:cubicBezTo>
                <a:cubicBezTo>
                  <a:pt x="568" y="16"/>
                  <a:pt x="608" y="16"/>
                  <a:pt x="624" y="16"/>
                </a:cubicBezTo>
              </a:path>
            </a:pathLst>
          </a:custGeom>
          <a:noFill/>
          <a:ln w="38100" cap="flat" cmpd="sng">
            <a:solidFill>
              <a:schemeClr val="hlink"/>
            </a:solidFill>
            <a:prstDash val="solid"/>
            <a:round/>
            <a:headEnd type="none" w="med" len="med"/>
            <a:tailEnd type="none" w="med" len="med"/>
          </a:ln>
        </p:spPr>
        <p:txBody>
          <a:bodyPr/>
          <a:p>
            <a:endParaRPr lang="zh-CN" altLang="en-US"/>
          </a:p>
        </p:txBody>
      </p:sp>
      <p:grpSp>
        <p:nvGrpSpPr>
          <p:cNvPr id="52248" name="Group 28"/>
          <p:cNvGrpSpPr/>
          <p:nvPr/>
        </p:nvGrpSpPr>
        <p:grpSpPr>
          <a:xfrm>
            <a:off x="609600" y="2757488"/>
            <a:ext cx="2286000" cy="1066800"/>
            <a:chOff x="480" y="1728"/>
            <a:chExt cx="1440" cy="672"/>
          </a:xfrm>
        </p:grpSpPr>
        <p:sp>
          <p:nvSpPr>
            <p:cNvPr id="52249" name="Rectangle 29"/>
            <p:cNvSpPr/>
            <p:nvPr/>
          </p:nvSpPr>
          <p:spPr>
            <a:xfrm>
              <a:off x="480" y="2016"/>
              <a:ext cx="912" cy="384"/>
            </a:xfrm>
            <a:prstGeom prst="rect">
              <a:avLst/>
            </a:prstGeom>
            <a:noFill/>
            <a:ln w="28575" cap="flat" cmpd="sng">
              <a:solidFill>
                <a:srgbClr val="FFFF00"/>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52250" name="Line 30"/>
            <p:cNvSpPr/>
            <p:nvPr/>
          </p:nvSpPr>
          <p:spPr>
            <a:xfrm flipV="1">
              <a:off x="480" y="1728"/>
              <a:ext cx="576" cy="288"/>
            </a:xfrm>
            <a:prstGeom prst="line">
              <a:avLst/>
            </a:prstGeom>
            <a:ln w="28575" cap="flat" cmpd="sng">
              <a:solidFill>
                <a:srgbClr val="FFFF00"/>
              </a:solidFill>
              <a:prstDash val="solid"/>
              <a:round/>
              <a:headEnd type="none" w="med" len="med"/>
              <a:tailEnd type="none" w="med" len="med"/>
            </a:ln>
          </p:spPr>
        </p:sp>
        <p:sp>
          <p:nvSpPr>
            <p:cNvPr id="52251" name="Line 31"/>
            <p:cNvSpPr/>
            <p:nvPr/>
          </p:nvSpPr>
          <p:spPr>
            <a:xfrm flipV="1">
              <a:off x="1392" y="2112"/>
              <a:ext cx="528" cy="288"/>
            </a:xfrm>
            <a:prstGeom prst="line">
              <a:avLst/>
            </a:prstGeom>
            <a:ln w="28575" cap="flat" cmpd="sng">
              <a:solidFill>
                <a:srgbClr val="FFFF00"/>
              </a:solidFill>
              <a:prstDash val="solid"/>
              <a:round/>
              <a:headEnd type="none" w="med" len="med"/>
              <a:tailEnd type="none" w="med" len="med"/>
            </a:ln>
          </p:spPr>
        </p:sp>
        <p:sp>
          <p:nvSpPr>
            <p:cNvPr id="52252" name="Line 32"/>
            <p:cNvSpPr/>
            <p:nvPr/>
          </p:nvSpPr>
          <p:spPr>
            <a:xfrm>
              <a:off x="1056" y="1728"/>
              <a:ext cx="864" cy="1"/>
            </a:xfrm>
            <a:prstGeom prst="line">
              <a:avLst/>
            </a:prstGeom>
            <a:ln w="28575" cap="flat" cmpd="sng">
              <a:solidFill>
                <a:srgbClr val="FFFF00"/>
              </a:solidFill>
              <a:prstDash val="solid"/>
              <a:round/>
              <a:headEnd type="none" w="med" len="med"/>
              <a:tailEnd type="none" w="med" len="med"/>
            </a:ln>
          </p:spPr>
        </p:sp>
        <p:sp>
          <p:nvSpPr>
            <p:cNvPr id="52253" name="Line 33"/>
            <p:cNvSpPr/>
            <p:nvPr/>
          </p:nvSpPr>
          <p:spPr>
            <a:xfrm>
              <a:off x="1920" y="1728"/>
              <a:ext cx="0" cy="384"/>
            </a:xfrm>
            <a:prstGeom prst="line">
              <a:avLst/>
            </a:prstGeom>
            <a:ln w="28575" cap="flat" cmpd="sng">
              <a:solidFill>
                <a:srgbClr val="FFFF00"/>
              </a:solidFill>
              <a:prstDash val="solid"/>
              <a:round/>
              <a:headEnd type="none" w="med" len="med"/>
              <a:tailEnd type="none" w="med" len="med"/>
            </a:ln>
          </p:spPr>
        </p:sp>
        <p:sp>
          <p:nvSpPr>
            <p:cNvPr id="52254" name="Freeform 34"/>
            <p:cNvSpPr/>
            <p:nvPr/>
          </p:nvSpPr>
          <p:spPr>
            <a:xfrm>
              <a:off x="1392" y="1728"/>
              <a:ext cx="521" cy="418"/>
            </a:xfrm>
            <a:custGeom>
              <a:avLst/>
              <a:gdLst/>
              <a:ahLst/>
              <a:cxnLst>
                <a:cxn ang="0">
                  <a:pos x="0" y="303"/>
                </a:cxn>
                <a:cxn ang="0">
                  <a:pos x="161" y="205"/>
                </a:cxn>
                <a:cxn ang="0">
                  <a:pos x="161" y="418"/>
                </a:cxn>
                <a:cxn ang="0">
                  <a:pos x="396" y="279"/>
                </a:cxn>
                <a:cxn ang="0">
                  <a:pos x="396" y="82"/>
                </a:cxn>
                <a:cxn ang="0">
                  <a:pos x="521" y="0"/>
                </a:cxn>
              </a:cxnLst>
              <a:pathLst>
                <a:path w="569" h="466">
                  <a:moveTo>
                    <a:pt x="0" y="338"/>
                  </a:moveTo>
                  <a:lnTo>
                    <a:pt x="176" y="228"/>
                  </a:lnTo>
                  <a:lnTo>
                    <a:pt x="176" y="466"/>
                  </a:lnTo>
                  <a:lnTo>
                    <a:pt x="432" y="311"/>
                  </a:lnTo>
                  <a:lnTo>
                    <a:pt x="432" y="91"/>
                  </a:lnTo>
                  <a:lnTo>
                    <a:pt x="569" y="0"/>
                  </a:lnTo>
                </a:path>
              </a:pathLst>
            </a:custGeom>
            <a:noFill/>
            <a:ln w="28575" cap="flat" cmpd="sng">
              <a:solidFill>
                <a:srgbClr val="FFFF00"/>
              </a:solidFill>
              <a:prstDash val="solid"/>
              <a:round/>
              <a:headEnd type="none" w="med" len="med"/>
              <a:tailEnd type="none" w="med" len="med"/>
            </a:ln>
          </p:spPr>
          <p:txBody>
            <a:bodyPr/>
            <a:p>
              <a:endParaRPr lang="zh-CN" altLang="en-US"/>
            </a:p>
          </p:txBody>
        </p:sp>
      </p:grpSp>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59F08E2-D922-4922-94E0-F0FD33998E9C}"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93890" name="Rectangle 2"/>
          <p:cNvSpPr>
            <a:spLocks noGrp="1" noChangeArrowheads="1"/>
          </p:cNvSpPr>
          <p:nvPr>
            <p:ph type="title"/>
          </p:nvPr>
        </p:nvSpPr>
        <p:spPr>
          <a:xfrm>
            <a:off x="6858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构造表示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推移表示</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53251" name="Rectangle 3"/>
          <p:cNvSpPr>
            <a:spLocks noGrp="1"/>
          </p:cNvSpPr>
          <p:nvPr>
            <p:ph idx="1" hasCustomPrompt="1"/>
          </p:nvPr>
        </p:nvSpPr>
        <p:spPr>
          <a:xfrm>
            <a:off x="684213" y="1196975"/>
            <a:ext cx="7772400" cy="5334000"/>
          </a:xfrm>
        </p:spPr>
        <p:txBody>
          <a:bodyPr wrap="square" lIns="91440" tIns="45720" rIns="91440" bIns="45720" anchor="t" anchorCtr="0"/>
          <a:p>
            <a:pPr eaLnBrk="1" hangingPunct="1"/>
            <a:r>
              <a:rPr lang="zh-CN" altLang="en-US" sz="2800" dirty="0">
                <a:latin typeface="宋体" panose="02010600030101010101" pitchFamily="2" charset="-122"/>
              </a:rPr>
              <a:t>广义</a:t>
            </a:r>
            <a:r>
              <a:rPr lang="en-US" altLang="zh-CN" sz="2800" dirty="0">
                <a:latin typeface="宋体" panose="02010600030101010101" pitchFamily="2" charset="-122"/>
              </a:rPr>
              <a:t>sweep</a:t>
            </a:r>
            <a:endParaRPr lang="en-US" altLang="zh-CN" sz="2800" dirty="0">
              <a:latin typeface="宋体" panose="02010600030101010101" pitchFamily="2" charset="-122"/>
            </a:endParaRPr>
          </a:p>
          <a:p>
            <a:pPr lvl="1" eaLnBrk="1" hangingPunct="1"/>
            <a:r>
              <a:rPr lang="zh-CN" altLang="en-US" sz="2400" dirty="0">
                <a:latin typeface="宋体" panose="02010600030101010101" pitchFamily="2" charset="-122"/>
              </a:rPr>
              <a:t>任意物体沿着任意轨迹推移</a:t>
            </a:r>
            <a:endParaRPr lang="zh-CN" altLang="en-US" sz="2400" dirty="0">
              <a:latin typeface="宋体" panose="02010600030101010101" pitchFamily="2" charset="-122"/>
            </a:endParaRPr>
          </a:p>
          <a:p>
            <a:pPr lvl="1" eaLnBrk="1" hangingPunct="1"/>
            <a:r>
              <a:rPr lang="zh-CN" altLang="en-US" sz="2400" dirty="0">
                <a:latin typeface="宋体" panose="02010600030101010101" pitchFamily="2" charset="-122"/>
              </a:rPr>
              <a:t>推移过程中物体可以变形</a:t>
            </a:r>
            <a:endParaRPr lang="zh-CN" altLang="en-US" sz="2400" dirty="0">
              <a:latin typeface="宋体" panose="02010600030101010101" pitchFamily="2" charset="-122"/>
            </a:endParaRPr>
          </a:p>
        </p:txBody>
      </p:sp>
      <p:grpSp>
        <p:nvGrpSpPr>
          <p:cNvPr id="53252" name="Group 46"/>
          <p:cNvGrpSpPr/>
          <p:nvPr/>
        </p:nvGrpSpPr>
        <p:grpSpPr>
          <a:xfrm>
            <a:off x="1841500" y="3429000"/>
            <a:ext cx="5854700" cy="1168400"/>
            <a:chOff x="1160" y="2160"/>
            <a:chExt cx="3688" cy="736"/>
          </a:xfrm>
        </p:grpSpPr>
        <p:sp>
          <p:nvSpPr>
            <p:cNvPr id="53253" name="Freeform 35"/>
            <p:cNvSpPr/>
            <p:nvPr/>
          </p:nvSpPr>
          <p:spPr>
            <a:xfrm>
              <a:off x="3480" y="2160"/>
              <a:ext cx="1344" cy="256"/>
            </a:xfrm>
            <a:custGeom>
              <a:avLst/>
              <a:gdLst/>
              <a:ahLst/>
              <a:cxnLst>
                <a:cxn ang="0">
                  <a:pos x="0" y="256"/>
                </a:cxn>
                <a:cxn ang="0">
                  <a:pos x="288" y="16"/>
                </a:cxn>
                <a:cxn ang="0">
                  <a:pos x="720" y="160"/>
                </a:cxn>
                <a:cxn ang="0">
                  <a:pos x="1056" y="160"/>
                </a:cxn>
                <a:cxn ang="0">
                  <a:pos x="1344" y="160"/>
                </a:cxn>
              </a:cxnLst>
              <a:pathLst>
                <a:path w="1344" h="256">
                  <a:moveTo>
                    <a:pt x="0" y="256"/>
                  </a:moveTo>
                  <a:cubicBezTo>
                    <a:pt x="84" y="144"/>
                    <a:pt x="168" y="32"/>
                    <a:pt x="288" y="16"/>
                  </a:cubicBezTo>
                  <a:cubicBezTo>
                    <a:pt x="408" y="0"/>
                    <a:pt x="592" y="136"/>
                    <a:pt x="720" y="160"/>
                  </a:cubicBezTo>
                  <a:cubicBezTo>
                    <a:pt x="848" y="184"/>
                    <a:pt x="952" y="160"/>
                    <a:pt x="1056" y="160"/>
                  </a:cubicBezTo>
                  <a:cubicBezTo>
                    <a:pt x="1160" y="160"/>
                    <a:pt x="1252" y="160"/>
                    <a:pt x="1344" y="160"/>
                  </a:cubicBezTo>
                </a:path>
              </a:pathLst>
            </a:custGeom>
            <a:noFill/>
            <a:ln w="9525" cap="flat" cmpd="sng">
              <a:solidFill>
                <a:srgbClr val="FFFF00"/>
              </a:solidFill>
              <a:prstDash val="solid"/>
              <a:round/>
              <a:headEnd type="none" w="med" len="med"/>
              <a:tailEnd type="none" w="med" len="med"/>
            </a:ln>
          </p:spPr>
          <p:txBody>
            <a:bodyPr/>
            <a:p>
              <a:endParaRPr lang="zh-CN" altLang="en-US"/>
            </a:p>
          </p:txBody>
        </p:sp>
        <p:sp>
          <p:nvSpPr>
            <p:cNvPr id="53254" name="Freeform 37"/>
            <p:cNvSpPr/>
            <p:nvPr/>
          </p:nvSpPr>
          <p:spPr>
            <a:xfrm>
              <a:off x="3648" y="2312"/>
              <a:ext cx="1200" cy="336"/>
            </a:xfrm>
            <a:custGeom>
              <a:avLst/>
              <a:gdLst/>
              <a:ahLst/>
              <a:cxnLst>
                <a:cxn ang="0">
                  <a:pos x="0" y="336"/>
                </a:cxn>
                <a:cxn ang="0">
                  <a:pos x="240" y="192"/>
                </a:cxn>
                <a:cxn ang="0">
                  <a:pos x="768" y="192"/>
                </a:cxn>
                <a:cxn ang="0">
                  <a:pos x="1200" y="0"/>
                </a:cxn>
              </a:cxnLst>
              <a:pathLst>
                <a:path w="1200" h="336">
                  <a:moveTo>
                    <a:pt x="0" y="336"/>
                  </a:moveTo>
                  <a:cubicBezTo>
                    <a:pt x="56" y="276"/>
                    <a:pt x="112" y="216"/>
                    <a:pt x="240" y="192"/>
                  </a:cubicBezTo>
                  <a:cubicBezTo>
                    <a:pt x="368" y="168"/>
                    <a:pt x="608" y="224"/>
                    <a:pt x="768" y="192"/>
                  </a:cubicBezTo>
                  <a:cubicBezTo>
                    <a:pt x="928" y="160"/>
                    <a:pt x="1064" y="80"/>
                    <a:pt x="1200" y="0"/>
                  </a:cubicBezTo>
                </a:path>
              </a:pathLst>
            </a:custGeom>
            <a:noFill/>
            <a:ln w="9525" cap="flat" cmpd="sng">
              <a:solidFill>
                <a:srgbClr val="FFFF00"/>
              </a:solidFill>
              <a:prstDash val="lgDashDot"/>
              <a:round/>
              <a:headEnd type="none" w="med" len="med"/>
              <a:tailEnd type="none" w="med" len="med"/>
            </a:ln>
          </p:spPr>
          <p:txBody>
            <a:bodyPr/>
            <a:p>
              <a:endParaRPr lang="zh-CN" altLang="en-US"/>
            </a:p>
          </p:txBody>
        </p:sp>
        <p:sp>
          <p:nvSpPr>
            <p:cNvPr id="53255" name="Oval 39"/>
            <p:cNvSpPr/>
            <p:nvPr/>
          </p:nvSpPr>
          <p:spPr>
            <a:xfrm rot="-1570453">
              <a:off x="1160" y="2304"/>
              <a:ext cx="192" cy="528"/>
            </a:xfrm>
            <a:prstGeom prst="ellipse">
              <a:avLst/>
            </a:prstGeom>
            <a:noFill/>
            <a:ln w="9525" cap="flat" cmpd="sng">
              <a:solidFill>
                <a:srgbClr val="FFFF00"/>
              </a:solidFill>
              <a:prstDash val="solid"/>
              <a:round/>
              <a:headEnd type="none" w="med" len="med"/>
              <a:tailEnd type="none" w="med" len="med"/>
            </a:ln>
          </p:spPr>
          <p:txBody>
            <a:bodyPr wrap="none"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53256" name="Freeform 40"/>
            <p:cNvSpPr/>
            <p:nvPr/>
          </p:nvSpPr>
          <p:spPr>
            <a:xfrm>
              <a:off x="1272" y="2224"/>
              <a:ext cx="1200" cy="336"/>
            </a:xfrm>
            <a:custGeom>
              <a:avLst/>
              <a:gdLst/>
              <a:ahLst/>
              <a:cxnLst>
                <a:cxn ang="0">
                  <a:pos x="0" y="336"/>
                </a:cxn>
                <a:cxn ang="0">
                  <a:pos x="240" y="192"/>
                </a:cxn>
                <a:cxn ang="0">
                  <a:pos x="768" y="192"/>
                </a:cxn>
                <a:cxn ang="0">
                  <a:pos x="1200" y="0"/>
                </a:cxn>
              </a:cxnLst>
              <a:pathLst>
                <a:path w="1200" h="336">
                  <a:moveTo>
                    <a:pt x="0" y="336"/>
                  </a:moveTo>
                  <a:cubicBezTo>
                    <a:pt x="56" y="276"/>
                    <a:pt x="112" y="216"/>
                    <a:pt x="240" y="192"/>
                  </a:cubicBezTo>
                  <a:cubicBezTo>
                    <a:pt x="368" y="168"/>
                    <a:pt x="608" y="224"/>
                    <a:pt x="768" y="192"/>
                  </a:cubicBezTo>
                  <a:cubicBezTo>
                    <a:pt x="928" y="160"/>
                    <a:pt x="1064" y="80"/>
                    <a:pt x="1200" y="0"/>
                  </a:cubicBezTo>
                </a:path>
              </a:pathLst>
            </a:custGeom>
            <a:noFill/>
            <a:ln w="9525" cap="flat" cmpd="sng">
              <a:solidFill>
                <a:srgbClr val="FFFF00"/>
              </a:solidFill>
              <a:prstDash val="solid"/>
              <a:round/>
              <a:headEnd type="none" w="med" len="med"/>
              <a:tailEnd type="none" w="med" len="med"/>
            </a:ln>
          </p:spPr>
          <p:txBody>
            <a:bodyPr/>
            <a:p>
              <a:endParaRPr lang="zh-CN" altLang="en-US"/>
            </a:p>
          </p:txBody>
        </p:sp>
        <p:sp>
          <p:nvSpPr>
            <p:cNvPr id="53257" name="Oval 41"/>
            <p:cNvSpPr/>
            <p:nvPr/>
          </p:nvSpPr>
          <p:spPr>
            <a:xfrm rot="-1570453">
              <a:off x="3528" y="2368"/>
              <a:ext cx="192" cy="528"/>
            </a:xfrm>
            <a:prstGeom prst="ellipse">
              <a:avLst/>
            </a:prstGeom>
            <a:noFill/>
            <a:ln w="9525" cap="flat" cmpd="sng">
              <a:solidFill>
                <a:srgbClr val="FFFF00"/>
              </a:solidFill>
              <a:prstDash val="solid"/>
              <a:round/>
              <a:headEnd type="none" w="med" len="med"/>
              <a:tailEnd type="none" w="med" len="med"/>
            </a:ln>
          </p:spPr>
          <p:txBody>
            <a:bodyPr wrap="none"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53258" name="Oval 42"/>
            <p:cNvSpPr/>
            <p:nvPr/>
          </p:nvSpPr>
          <p:spPr>
            <a:xfrm rot="-1570453">
              <a:off x="3799" y="2168"/>
              <a:ext cx="192" cy="672"/>
            </a:xfrm>
            <a:prstGeom prst="ellipse">
              <a:avLst/>
            </a:prstGeom>
            <a:noFill/>
            <a:ln w="9525" cap="flat" cmpd="sng">
              <a:solidFill>
                <a:srgbClr val="FFFF00"/>
              </a:solidFill>
              <a:prstDash val="solid"/>
              <a:round/>
              <a:headEnd type="none" w="med" len="med"/>
              <a:tailEnd type="none" w="med" len="med"/>
            </a:ln>
          </p:spPr>
          <p:txBody>
            <a:bodyPr wrap="none"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53259" name="Oval 43"/>
            <p:cNvSpPr/>
            <p:nvPr/>
          </p:nvSpPr>
          <p:spPr>
            <a:xfrm rot="-454883">
              <a:off x="4119" y="2322"/>
              <a:ext cx="192" cy="382"/>
            </a:xfrm>
            <a:prstGeom prst="ellipse">
              <a:avLst/>
            </a:prstGeom>
            <a:noFill/>
            <a:ln w="9525" cap="flat" cmpd="sng">
              <a:solidFill>
                <a:srgbClr val="FFFF00"/>
              </a:solidFill>
              <a:prstDash val="solid"/>
              <a:round/>
              <a:headEnd type="none" w="med" len="med"/>
              <a:tailEnd type="none" w="med" len="med"/>
            </a:ln>
          </p:spPr>
          <p:txBody>
            <a:bodyPr wrap="none"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53260" name="Oval 44"/>
            <p:cNvSpPr/>
            <p:nvPr/>
          </p:nvSpPr>
          <p:spPr>
            <a:xfrm rot="4138358">
              <a:off x="4440" y="2368"/>
              <a:ext cx="240" cy="144"/>
            </a:xfrm>
            <a:prstGeom prst="ellipse">
              <a:avLst/>
            </a:prstGeom>
            <a:noFill/>
            <a:ln w="9525" cap="flat" cmpd="sng">
              <a:solidFill>
                <a:srgbClr val="FFFF00"/>
              </a:solidFill>
              <a:prstDash val="solid"/>
              <a:round/>
              <a:headEnd type="none" w="med" len="med"/>
              <a:tailEnd type="none" w="med" len="med"/>
            </a:ln>
          </p:spPr>
          <p:txBody>
            <a:bodyPr wrap="none"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53261" name="Freeform 45"/>
            <p:cNvSpPr/>
            <p:nvPr/>
          </p:nvSpPr>
          <p:spPr>
            <a:xfrm>
              <a:off x="3768" y="2317"/>
              <a:ext cx="1068" cy="531"/>
            </a:xfrm>
            <a:custGeom>
              <a:avLst/>
              <a:gdLst/>
              <a:ahLst/>
              <a:cxnLst>
                <a:cxn ang="0">
                  <a:pos x="0" y="531"/>
                </a:cxn>
                <a:cxn ang="0">
                  <a:pos x="288" y="483"/>
                </a:cxn>
                <a:cxn ang="0">
                  <a:pos x="480" y="387"/>
                </a:cxn>
                <a:cxn ang="0">
                  <a:pos x="861" y="231"/>
                </a:cxn>
                <a:cxn ang="0">
                  <a:pos x="1068" y="0"/>
                </a:cxn>
              </a:cxnLst>
              <a:pathLst>
                <a:path w="1068" h="531">
                  <a:moveTo>
                    <a:pt x="0" y="531"/>
                  </a:moveTo>
                  <a:cubicBezTo>
                    <a:pt x="104" y="519"/>
                    <a:pt x="208" y="507"/>
                    <a:pt x="288" y="483"/>
                  </a:cubicBezTo>
                  <a:cubicBezTo>
                    <a:pt x="368" y="459"/>
                    <a:pt x="385" y="429"/>
                    <a:pt x="480" y="387"/>
                  </a:cubicBezTo>
                  <a:cubicBezTo>
                    <a:pt x="575" y="345"/>
                    <a:pt x="763" y="295"/>
                    <a:pt x="861" y="231"/>
                  </a:cubicBezTo>
                  <a:cubicBezTo>
                    <a:pt x="959" y="167"/>
                    <a:pt x="1036" y="38"/>
                    <a:pt x="1068" y="0"/>
                  </a:cubicBezTo>
                </a:path>
              </a:pathLst>
            </a:custGeom>
            <a:noFill/>
            <a:ln w="9525" cap="flat" cmpd="sng">
              <a:solidFill>
                <a:srgbClr val="FFFF00"/>
              </a:solidFill>
              <a:prstDash val="solid"/>
              <a:round/>
              <a:headEnd type="none" w="med" len="med"/>
              <a:tailEnd type="none" w="med" len="med"/>
            </a:ln>
          </p:spPr>
          <p:txBody>
            <a:bodyPr/>
            <a:p>
              <a:endParaRPr lang="zh-CN" alt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1"/>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E19B8F31-5AE1-48D4-B283-2406C33D722C}"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pic>
        <p:nvPicPr>
          <p:cNvPr id="8194" name="Picture 2050" descr="22"/>
          <p:cNvPicPr>
            <a:picLocks noChangeAspect="1"/>
          </p:cNvPicPr>
          <p:nvPr/>
        </p:nvPicPr>
        <p:blipFill>
          <a:blip r:embed="rId1"/>
          <a:stretch>
            <a:fillRect/>
          </a:stretch>
        </p:blipFill>
        <p:spPr>
          <a:xfrm>
            <a:off x="0" y="0"/>
            <a:ext cx="9372600" cy="6858000"/>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536C36F-1EC9-4862-A151-C26C6746F566}"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97986"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构造表示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推移表示</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54275" name="Rectangle 3"/>
          <p:cNvSpPr>
            <a:spLocks noGrp="1"/>
          </p:cNvSpPr>
          <p:nvPr>
            <p:ph idx="1" hasCustomPrompt="1"/>
          </p:nvPr>
        </p:nvSpPr>
        <p:spPr>
          <a:xfrm>
            <a:off x="685800" y="1219200"/>
            <a:ext cx="7772400" cy="4876800"/>
          </a:xfrm>
        </p:spPr>
        <p:txBody>
          <a:bodyPr wrap="square" lIns="91440" tIns="45720" rIns="91440" bIns="45720" anchor="t" anchorCtr="0"/>
          <a:p>
            <a:pPr eaLnBrk="1" hangingPunct="1"/>
            <a:r>
              <a:rPr lang="zh-CN" altLang="en-US" sz="2400" dirty="0">
                <a:latin typeface="宋体" panose="02010600030101010101" pitchFamily="2" charset="-122"/>
              </a:rPr>
              <a:t>优点</a:t>
            </a:r>
            <a:endParaRPr lang="zh-CN" altLang="en-US" sz="2400" dirty="0">
              <a:latin typeface="宋体" panose="02010600030101010101" pitchFamily="2" charset="-122"/>
            </a:endParaRPr>
          </a:p>
          <a:p>
            <a:pPr lvl="1" eaLnBrk="1" hangingPunct="1"/>
            <a:r>
              <a:rPr lang="zh-CN" altLang="en-US" sz="2400" dirty="0">
                <a:latin typeface="宋体" panose="02010600030101010101" pitchFamily="2" charset="-122"/>
              </a:rPr>
              <a:t>表示简单、直观</a:t>
            </a:r>
            <a:endParaRPr lang="zh-CN" altLang="en-US" sz="2400" dirty="0">
              <a:latin typeface="宋体" panose="02010600030101010101" pitchFamily="2" charset="-122"/>
            </a:endParaRPr>
          </a:p>
          <a:p>
            <a:pPr lvl="1" eaLnBrk="1" hangingPunct="1"/>
            <a:r>
              <a:rPr lang="zh-CN" altLang="en-US" sz="2400" dirty="0">
                <a:latin typeface="宋体" panose="02010600030101010101" pitchFamily="2" charset="-122"/>
              </a:rPr>
              <a:t>适合做图形输入手段</a:t>
            </a:r>
            <a:endParaRPr lang="zh-CN" altLang="en-US" sz="2400" dirty="0">
              <a:latin typeface="宋体" panose="02010600030101010101" pitchFamily="2" charset="-122"/>
            </a:endParaRPr>
          </a:p>
          <a:p>
            <a:pPr eaLnBrk="1" hangingPunct="1"/>
            <a:r>
              <a:rPr lang="zh-CN" altLang="en-US" sz="2400" dirty="0">
                <a:latin typeface="宋体" panose="02010600030101010101" pitchFamily="2" charset="-122"/>
              </a:rPr>
              <a:t>缺点</a:t>
            </a:r>
            <a:endParaRPr lang="zh-CN" altLang="en-US" sz="2400" dirty="0">
              <a:latin typeface="宋体" panose="02010600030101010101" pitchFamily="2" charset="-122"/>
            </a:endParaRPr>
          </a:p>
          <a:p>
            <a:pPr lvl="1" eaLnBrk="1" hangingPunct="1"/>
            <a:r>
              <a:rPr lang="zh-CN" altLang="en-US" sz="2400" dirty="0">
                <a:latin typeface="宋体" panose="02010600030101010101" pitchFamily="2" charset="-122"/>
              </a:rPr>
              <a:t>作几何变换困难</a:t>
            </a:r>
            <a:endParaRPr lang="zh-CN" altLang="en-US" sz="2400" dirty="0">
              <a:latin typeface="宋体" panose="02010600030101010101" pitchFamily="2" charset="-122"/>
            </a:endParaRPr>
          </a:p>
          <a:p>
            <a:pPr lvl="1" eaLnBrk="1" hangingPunct="1"/>
            <a:r>
              <a:rPr lang="zh-CN" altLang="en-US" sz="2400" dirty="0">
                <a:latin typeface="宋体" panose="02010600030101010101" pitchFamily="2" charset="-122"/>
              </a:rPr>
              <a:t>对几何运算不封闭</a:t>
            </a:r>
            <a:endParaRPr lang="zh-CN" altLang="en-US" sz="2400" dirty="0">
              <a:latin typeface="宋体" panose="02010600030101010101" pitchFamily="2" charset="-122"/>
            </a:endParaRPr>
          </a:p>
          <a:p>
            <a:pPr lvl="1" eaLnBrk="1" hangingPunct="1"/>
            <a:r>
              <a:rPr lang="zh-CN" altLang="en-US" sz="2400" dirty="0">
                <a:latin typeface="宋体" panose="02010600030101010101" pitchFamily="2" charset="-122"/>
              </a:rPr>
              <a:t>用扫描变换产生的形体可能出现维数不一致的问题。</a:t>
            </a:r>
            <a:endParaRPr lang="zh-CN" altLang="en-US" sz="2400" dirty="0">
              <a:latin typeface="宋体" panose="02010600030101010101" pitchFamily="2" charset="-122"/>
            </a:endParaRPr>
          </a:p>
          <a:p>
            <a:pPr lvl="1" eaLnBrk="1" hangingPunct="1"/>
            <a:r>
              <a:rPr lang="zh-CN" altLang="en-US" sz="2400" dirty="0">
                <a:latin typeface="宋体" panose="02010600030101010101" pitchFamily="2" charset="-122"/>
              </a:rPr>
              <a:t>扫描方法不能直接获取形体的边界信息，表示形体的覆盖域非常有限。</a:t>
            </a:r>
            <a:endParaRPr lang="zh-CN" altLang="en-US" sz="2400" dirty="0">
              <a:latin typeface="宋体" panose="02010600030101010101" pitchFamily="2" charset="-122"/>
            </a:endParaRPr>
          </a:p>
          <a:p>
            <a:pPr eaLnBrk="1" hangingPunct="1"/>
            <a:endParaRPr lang="en-US" altLang="zh-CN" dirty="0"/>
          </a:p>
        </p:txBody>
      </p:sp>
      <p:grpSp>
        <p:nvGrpSpPr>
          <p:cNvPr id="54276" name="Group 4"/>
          <p:cNvGrpSpPr/>
          <p:nvPr/>
        </p:nvGrpSpPr>
        <p:grpSpPr>
          <a:xfrm>
            <a:off x="762000" y="5029200"/>
            <a:ext cx="1295400" cy="1600200"/>
            <a:chOff x="2592" y="2592"/>
            <a:chExt cx="816" cy="1008"/>
          </a:xfrm>
        </p:grpSpPr>
        <p:sp>
          <p:nvSpPr>
            <p:cNvPr id="54277" name="Rectangle 5"/>
            <p:cNvSpPr/>
            <p:nvPr/>
          </p:nvSpPr>
          <p:spPr>
            <a:xfrm>
              <a:off x="2592" y="3408"/>
              <a:ext cx="192" cy="192"/>
            </a:xfrm>
            <a:prstGeom prst="rect">
              <a:avLst/>
            </a:prstGeom>
            <a:solidFill>
              <a:schemeClr val="accent1"/>
            </a:solidFill>
            <a:ln w="9525" cap="flat" cmpd="sng">
              <a:solidFill>
                <a:srgbClr val="FFFF00"/>
              </a:solidFill>
              <a:prstDash val="solid"/>
              <a:miter/>
              <a:headEnd type="none" w="med" len="med"/>
              <a:tailEnd type="none" w="med" len="med"/>
            </a:ln>
          </p:spPr>
          <p:txBody>
            <a:bodyPr wrap="none"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54278" name="Line 6"/>
            <p:cNvSpPr/>
            <p:nvPr/>
          </p:nvSpPr>
          <p:spPr>
            <a:xfrm flipV="1">
              <a:off x="2592" y="2592"/>
              <a:ext cx="624" cy="816"/>
            </a:xfrm>
            <a:prstGeom prst="line">
              <a:avLst/>
            </a:prstGeom>
            <a:ln w="9525" cap="flat" cmpd="sng">
              <a:solidFill>
                <a:srgbClr val="FFFF00"/>
              </a:solidFill>
              <a:prstDash val="solid"/>
              <a:round/>
              <a:headEnd type="none" w="med" len="med"/>
              <a:tailEnd type="none" w="med" len="med"/>
            </a:ln>
          </p:spPr>
        </p:sp>
        <p:sp>
          <p:nvSpPr>
            <p:cNvPr id="54279" name="Line 7"/>
            <p:cNvSpPr/>
            <p:nvPr/>
          </p:nvSpPr>
          <p:spPr>
            <a:xfrm flipV="1">
              <a:off x="2784" y="2592"/>
              <a:ext cx="624" cy="816"/>
            </a:xfrm>
            <a:prstGeom prst="line">
              <a:avLst/>
            </a:prstGeom>
            <a:ln w="9525" cap="flat" cmpd="sng">
              <a:solidFill>
                <a:srgbClr val="FFFF00"/>
              </a:solidFill>
              <a:prstDash val="solid"/>
              <a:round/>
              <a:headEnd type="none" w="med" len="med"/>
              <a:tailEnd type="none" w="med" len="med"/>
            </a:ln>
          </p:spPr>
        </p:sp>
        <p:sp>
          <p:nvSpPr>
            <p:cNvPr id="54280" name="Line 8"/>
            <p:cNvSpPr/>
            <p:nvPr/>
          </p:nvSpPr>
          <p:spPr>
            <a:xfrm flipV="1">
              <a:off x="2784" y="2784"/>
              <a:ext cx="624" cy="816"/>
            </a:xfrm>
            <a:prstGeom prst="line">
              <a:avLst/>
            </a:prstGeom>
            <a:ln w="9525" cap="flat" cmpd="sng">
              <a:solidFill>
                <a:srgbClr val="FFFF00"/>
              </a:solidFill>
              <a:prstDash val="solid"/>
              <a:round/>
              <a:headEnd type="none" w="med" len="med"/>
              <a:tailEnd type="none" w="med" len="med"/>
            </a:ln>
          </p:spPr>
        </p:sp>
        <p:sp>
          <p:nvSpPr>
            <p:cNvPr id="54281" name="Line 9"/>
            <p:cNvSpPr/>
            <p:nvPr/>
          </p:nvSpPr>
          <p:spPr>
            <a:xfrm>
              <a:off x="3216" y="2592"/>
              <a:ext cx="192" cy="0"/>
            </a:xfrm>
            <a:prstGeom prst="line">
              <a:avLst/>
            </a:prstGeom>
            <a:ln w="9525" cap="flat" cmpd="sng">
              <a:solidFill>
                <a:srgbClr val="FFFF00"/>
              </a:solidFill>
              <a:prstDash val="solid"/>
              <a:round/>
              <a:headEnd type="none" w="med" len="med"/>
              <a:tailEnd type="none" w="med" len="med"/>
            </a:ln>
          </p:spPr>
        </p:sp>
        <p:sp>
          <p:nvSpPr>
            <p:cNvPr id="54282" name="Line 10"/>
            <p:cNvSpPr/>
            <p:nvPr/>
          </p:nvSpPr>
          <p:spPr>
            <a:xfrm>
              <a:off x="3408" y="2592"/>
              <a:ext cx="0" cy="192"/>
            </a:xfrm>
            <a:prstGeom prst="line">
              <a:avLst/>
            </a:prstGeom>
            <a:ln w="9525" cap="flat" cmpd="sng">
              <a:solidFill>
                <a:srgbClr val="FFFF00"/>
              </a:solidFill>
              <a:prstDash val="solid"/>
              <a:round/>
              <a:headEnd type="none" w="med" len="med"/>
              <a:tailEnd type="none" w="med" len="med"/>
            </a:ln>
          </p:spPr>
        </p:sp>
      </p:grpSp>
      <p:grpSp>
        <p:nvGrpSpPr>
          <p:cNvPr id="54283" name="Group 11"/>
          <p:cNvGrpSpPr/>
          <p:nvPr/>
        </p:nvGrpSpPr>
        <p:grpSpPr>
          <a:xfrm>
            <a:off x="3276600" y="5334000"/>
            <a:ext cx="2133600" cy="914400"/>
            <a:chOff x="3408" y="2832"/>
            <a:chExt cx="1344" cy="576"/>
          </a:xfrm>
        </p:grpSpPr>
        <p:sp>
          <p:nvSpPr>
            <p:cNvPr id="54284" name="Line 12"/>
            <p:cNvSpPr/>
            <p:nvPr/>
          </p:nvSpPr>
          <p:spPr>
            <a:xfrm>
              <a:off x="3504" y="2832"/>
              <a:ext cx="1200" cy="336"/>
            </a:xfrm>
            <a:prstGeom prst="line">
              <a:avLst/>
            </a:prstGeom>
            <a:ln w="9525" cap="flat" cmpd="sng">
              <a:solidFill>
                <a:srgbClr val="FFFF00"/>
              </a:solidFill>
              <a:prstDash val="solid"/>
              <a:round/>
              <a:headEnd type="none" w="med" len="med"/>
              <a:tailEnd type="none" w="med" len="med"/>
            </a:ln>
          </p:spPr>
        </p:sp>
        <p:sp>
          <p:nvSpPr>
            <p:cNvPr id="54285" name="Line 13"/>
            <p:cNvSpPr/>
            <p:nvPr/>
          </p:nvSpPr>
          <p:spPr>
            <a:xfrm>
              <a:off x="3408" y="3072"/>
              <a:ext cx="1200" cy="336"/>
            </a:xfrm>
            <a:prstGeom prst="line">
              <a:avLst/>
            </a:prstGeom>
            <a:ln w="9525" cap="flat" cmpd="sng">
              <a:solidFill>
                <a:srgbClr val="FFFF00"/>
              </a:solidFill>
              <a:prstDash val="solid"/>
              <a:round/>
              <a:headEnd type="none" w="med" len="med"/>
              <a:tailEnd type="none" w="med" len="med"/>
            </a:ln>
          </p:spPr>
        </p:sp>
        <p:sp>
          <p:nvSpPr>
            <p:cNvPr id="54286" name="Line 14"/>
            <p:cNvSpPr/>
            <p:nvPr/>
          </p:nvSpPr>
          <p:spPr>
            <a:xfrm flipH="1">
              <a:off x="4608" y="3168"/>
              <a:ext cx="96" cy="240"/>
            </a:xfrm>
            <a:prstGeom prst="line">
              <a:avLst/>
            </a:prstGeom>
            <a:ln w="9525" cap="flat" cmpd="sng">
              <a:solidFill>
                <a:srgbClr val="FFFF00"/>
              </a:solidFill>
              <a:prstDash val="solid"/>
              <a:round/>
              <a:headEnd type="none" w="med" len="med"/>
              <a:tailEnd type="none" w="med" len="med"/>
            </a:ln>
          </p:spPr>
        </p:sp>
        <p:sp>
          <p:nvSpPr>
            <p:cNvPr id="54287" name="Line 15"/>
            <p:cNvSpPr/>
            <p:nvPr/>
          </p:nvSpPr>
          <p:spPr>
            <a:xfrm>
              <a:off x="4704" y="3168"/>
              <a:ext cx="48" cy="96"/>
            </a:xfrm>
            <a:prstGeom prst="line">
              <a:avLst/>
            </a:prstGeom>
            <a:ln w="9525" cap="flat" cmpd="sng">
              <a:solidFill>
                <a:srgbClr val="FFFF00"/>
              </a:solidFill>
              <a:prstDash val="solid"/>
              <a:round/>
              <a:headEnd type="none" w="med" len="med"/>
              <a:tailEnd type="none" w="med" len="med"/>
            </a:ln>
          </p:spPr>
        </p:sp>
        <p:sp>
          <p:nvSpPr>
            <p:cNvPr id="54288" name="Line 16"/>
            <p:cNvSpPr/>
            <p:nvPr/>
          </p:nvSpPr>
          <p:spPr>
            <a:xfrm flipV="1">
              <a:off x="4608" y="3264"/>
              <a:ext cx="144" cy="144"/>
            </a:xfrm>
            <a:prstGeom prst="line">
              <a:avLst/>
            </a:prstGeom>
            <a:ln w="9525" cap="flat" cmpd="sng">
              <a:solidFill>
                <a:srgbClr val="FFFF00"/>
              </a:solidFill>
              <a:prstDash val="solid"/>
              <a:round/>
              <a:headEnd type="none" w="med" len="med"/>
              <a:tailEnd type="none" w="med" len="med"/>
            </a:ln>
          </p:spPr>
        </p:sp>
        <p:sp>
          <p:nvSpPr>
            <p:cNvPr id="54289" name="Line 17"/>
            <p:cNvSpPr/>
            <p:nvPr/>
          </p:nvSpPr>
          <p:spPr>
            <a:xfrm flipH="1">
              <a:off x="3408" y="2832"/>
              <a:ext cx="96" cy="240"/>
            </a:xfrm>
            <a:prstGeom prst="line">
              <a:avLst/>
            </a:prstGeom>
            <a:ln w="9525" cap="flat" cmpd="sng">
              <a:solidFill>
                <a:srgbClr val="FFFF00"/>
              </a:solidFill>
              <a:prstDash val="solid"/>
              <a:round/>
              <a:headEnd type="none" w="med" len="med"/>
              <a:tailEnd type="none" w="med" len="med"/>
            </a:ln>
          </p:spPr>
        </p:sp>
      </p:grpSp>
      <p:grpSp>
        <p:nvGrpSpPr>
          <p:cNvPr id="54290" name="Group 18"/>
          <p:cNvGrpSpPr/>
          <p:nvPr/>
        </p:nvGrpSpPr>
        <p:grpSpPr>
          <a:xfrm>
            <a:off x="6019800" y="4953000"/>
            <a:ext cx="2133600" cy="1600200"/>
            <a:chOff x="3792" y="2832"/>
            <a:chExt cx="1344" cy="1008"/>
          </a:xfrm>
        </p:grpSpPr>
        <p:grpSp>
          <p:nvGrpSpPr>
            <p:cNvPr id="54291" name="Group 19"/>
            <p:cNvGrpSpPr/>
            <p:nvPr/>
          </p:nvGrpSpPr>
          <p:grpSpPr>
            <a:xfrm>
              <a:off x="4080" y="2832"/>
              <a:ext cx="816" cy="1008"/>
              <a:chOff x="2592" y="2592"/>
              <a:chExt cx="816" cy="1008"/>
            </a:xfrm>
          </p:grpSpPr>
          <p:sp>
            <p:nvSpPr>
              <p:cNvPr id="54292" name="Rectangle 20"/>
              <p:cNvSpPr/>
              <p:nvPr/>
            </p:nvSpPr>
            <p:spPr>
              <a:xfrm>
                <a:off x="2592" y="3408"/>
                <a:ext cx="192" cy="192"/>
              </a:xfrm>
              <a:prstGeom prst="rect">
                <a:avLst/>
              </a:prstGeom>
              <a:solidFill>
                <a:schemeClr val="accent1"/>
              </a:solidFill>
              <a:ln w="9525" cap="flat" cmpd="sng">
                <a:solidFill>
                  <a:srgbClr val="FFFF00"/>
                </a:solidFill>
                <a:prstDash val="solid"/>
                <a:miter/>
                <a:headEnd type="none" w="med" len="med"/>
                <a:tailEnd type="none" w="med" len="med"/>
              </a:ln>
            </p:spPr>
            <p:txBody>
              <a:bodyPr wrap="none"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54293" name="Line 21"/>
              <p:cNvSpPr/>
              <p:nvPr/>
            </p:nvSpPr>
            <p:spPr>
              <a:xfrm flipV="1">
                <a:off x="2592" y="2592"/>
                <a:ext cx="624" cy="816"/>
              </a:xfrm>
              <a:prstGeom prst="line">
                <a:avLst/>
              </a:prstGeom>
              <a:ln w="9525" cap="flat" cmpd="sng">
                <a:solidFill>
                  <a:srgbClr val="FFFF00"/>
                </a:solidFill>
                <a:prstDash val="solid"/>
                <a:round/>
                <a:headEnd type="none" w="med" len="med"/>
                <a:tailEnd type="none" w="med" len="med"/>
              </a:ln>
            </p:spPr>
          </p:sp>
          <p:sp>
            <p:nvSpPr>
              <p:cNvPr id="54294" name="Line 22"/>
              <p:cNvSpPr/>
              <p:nvPr/>
            </p:nvSpPr>
            <p:spPr>
              <a:xfrm flipV="1">
                <a:off x="2784" y="2592"/>
                <a:ext cx="624" cy="816"/>
              </a:xfrm>
              <a:prstGeom prst="line">
                <a:avLst/>
              </a:prstGeom>
              <a:ln w="9525" cap="flat" cmpd="sng">
                <a:solidFill>
                  <a:srgbClr val="FFFF00"/>
                </a:solidFill>
                <a:prstDash val="solid"/>
                <a:round/>
                <a:headEnd type="none" w="med" len="med"/>
                <a:tailEnd type="none" w="med" len="med"/>
              </a:ln>
            </p:spPr>
          </p:sp>
          <p:sp>
            <p:nvSpPr>
              <p:cNvPr id="54295" name="Line 23"/>
              <p:cNvSpPr/>
              <p:nvPr/>
            </p:nvSpPr>
            <p:spPr>
              <a:xfrm flipV="1">
                <a:off x="2784" y="2784"/>
                <a:ext cx="624" cy="816"/>
              </a:xfrm>
              <a:prstGeom prst="line">
                <a:avLst/>
              </a:prstGeom>
              <a:ln w="9525" cap="flat" cmpd="sng">
                <a:solidFill>
                  <a:srgbClr val="FFFF00"/>
                </a:solidFill>
                <a:prstDash val="solid"/>
                <a:round/>
                <a:headEnd type="none" w="med" len="med"/>
                <a:tailEnd type="none" w="med" len="med"/>
              </a:ln>
            </p:spPr>
          </p:sp>
          <p:sp>
            <p:nvSpPr>
              <p:cNvPr id="54296" name="Line 24"/>
              <p:cNvSpPr/>
              <p:nvPr/>
            </p:nvSpPr>
            <p:spPr>
              <a:xfrm>
                <a:off x="3216" y="2592"/>
                <a:ext cx="192" cy="0"/>
              </a:xfrm>
              <a:prstGeom prst="line">
                <a:avLst/>
              </a:prstGeom>
              <a:ln w="9525" cap="flat" cmpd="sng">
                <a:solidFill>
                  <a:srgbClr val="FFFF00"/>
                </a:solidFill>
                <a:prstDash val="solid"/>
                <a:round/>
                <a:headEnd type="none" w="med" len="med"/>
                <a:tailEnd type="none" w="med" len="med"/>
              </a:ln>
            </p:spPr>
          </p:sp>
          <p:sp>
            <p:nvSpPr>
              <p:cNvPr id="54297" name="Line 25"/>
              <p:cNvSpPr/>
              <p:nvPr/>
            </p:nvSpPr>
            <p:spPr>
              <a:xfrm>
                <a:off x="3408" y="2592"/>
                <a:ext cx="0" cy="192"/>
              </a:xfrm>
              <a:prstGeom prst="line">
                <a:avLst/>
              </a:prstGeom>
              <a:ln w="9525" cap="flat" cmpd="sng">
                <a:solidFill>
                  <a:srgbClr val="FFFF00"/>
                </a:solidFill>
                <a:prstDash val="solid"/>
                <a:round/>
                <a:headEnd type="none" w="med" len="med"/>
                <a:tailEnd type="none" w="med" len="med"/>
              </a:ln>
            </p:spPr>
          </p:sp>
        </p:grpSp>
        <p:grpSp>
          <p:nvGrpSpPr>
            <p:cNvPr id="54298" name="Group 26"/>
            <p:cNvGrpSpPr/>
            <p:nvPr/>
          </p:nvGrpSpPr>
          <p:grpSpPr>
            <a:xfrm>
              <a:off x="3792" y="2928"/>
              <a:ext cx="1344" cy="576"/>
              <a:chOff x="3408" y="2832"/>
              <a:chExt cx="1344" cy="576"/>
            </a:xfrm>
          </p:grpSpPr>
          <p:sp>
            <p:nvSpPr>
              <p:cNvPr id="54299" name="Line 27"/>
              <p:cNvSpPr/>
              <p:nvPr/>
            </p:nvSpPr>
            <p:spPr>
              <a:xfrm>
                <a:off x="3504" y="2832"/>
                <a:ext cx="1200" cy="336"/>
              </a:xfrm>
              <a:prstGeom prst="line">
                <a:avLst/>
              </a:prstGeom>
              <a:ln w="9525" cap="flat" cmpd="sng">
                <a:solidFill>
                  <a:srgbClr val="FFFF00"/>
                </a:solidFill>
                <a:prstDash val="solid"/>
                <a:round/>
                <a:headEnd type="none" w="med" len="med"/>
                <a:tailEnd type="none" w="med" len="med"/>
              </a:ln>
            </p:spPr>
          </p:sp>
          <p:sp>
            <p:nvSpPr>
              <p:cNvPr id="54300" name="Line 28"/>
              <p:cNvSpPr/>
              <p:nvPr/>
            </p:nvSpPr>
            <p:spPr>
              <a:xfrm>
                <a:off x="3408" y="3072"/>
                <a:ext cx="1200" cy="336"/>
              </a:xfrm>
              <a:prstGeom prst="line">
                <a:avLst/>
              </a:prstGeom>
              <a:ln w="9525" cap="flat" cmpd="sng">
                <a:solidFill>
                  <a:srgbClr val="FFFF00"/>
                </a:solidFill>
                <a:prstDash val="solid"/>
                <a:round/>
                <a:headEnd type="none" w="med" len="med"/>
                <a:tailEnd type="none" w="med" len="med"/>
              </a:ln>
            </p:spPr>
          </p:sp>
          <p:sp>
            <p:nvSpPr>
              <p:cNvPr id="54301" name="Line 29"/>
              <p:cNvSpPr/>
              <p:nvPr/>
            </p:nvSpPr>
            <p:spPr>
              <a:xfrm flipH="1">
                <a:off x="4608" y="3168"/>
                <a:ext cx="96" cy="240"/>
              </a:xfrm>
              <a:prstGeom prst="line">
                <a:avLst/>
              </a:prstGeom>
              <a:ln w="9525" cap="flat" cmpd="sng">
                <a:solidFill>
                  <a:srgbClr val="FFFF00"/>
                </a:solidFill>
                <a:prstDash val="solid"/>
                <a:round/>
                <a:headEnd type="none" w="med" len="med"/>
                <a:tailEnd type="none" w="med" len="med"/>
              </a:ln>
            </p:spPr>
          </p:sp>
          <p:sp>
            <p:nvSpPr>
              <p:cNvPr id="54302" name="Line 30"/>
              <p:cNvSpPr/>
              <p:nvPr/>
            </p:nvSpPr>
            <p:spPr>
              <a:xfrm>
                <a:off x="4704" y="3168"/>
                <a:ext cx="48" cy="96"/>
              </a:xfrm>
              <a:prstGeom prst="line">
                <a:avLst/>
              </a:prstGeom>
              <a:ln w="9525" cap="flat" cmpd="sng">
                <a:solidFill>
                  <a:srgbClr val="FFFF00"/>
                </a:solidFill>
                <a:prstDash val="solid"/>
                <a:round/>
                <a:headEnd type="none" w="med" len="med"/>
                <a:tailEnd type="none" w="med" len="med"/>
              </a:ln>
            </p:spPr>
          </p:sp>
          <p:sp>
            <p:nvSpPr>
              <p:cNvPr id="54303" name="Line 31"/>
              <p:cNvSpPr/>
              <p:nvPr/>
            </p:nvSpPr>
            <p:spPr>
              <a:xfrm flipV="1">
                <a:off x="4608" y="3264"/>
                <a:ext cx="144" cy="144"/>
              </a:xfrm>
              <a:prstGeom prst="line">
                <a:avLst/>
              </a:prstGeom>
              <a:ln w="9525" cap="flat" cmpd="sng">
                <a:solidFill>
                  <a:srgbClr val="FFFF00"/>
                </a:solidFill>
                <a:prstDash val="solid"/>
                <a:round/>
                <a:headEnd type="none" w="med" len="med"/>
                <a:tailEnd type="none" w="med" len="med"/>
              </a:ln>
            </p:spPr>
          </p:sp>
          <p:sp>
            <p:nvSpPr>
              <p:cNvPr id="54304" name="Line 32"/>
              <p:cNvSpPr/>
              <p:nvPr/>
            </p:nvSpPr>
            <p:spPr>
              <a:xfrm flipH="1">
                <a:off x="3408" y="2832"/>
                <a:ext cx="96" cy="240"/>
              </a:xfrm>
              <a:prstGeom prst="line">
                <a:avLst/>
              </a:prstGeom>
              <a:ln w="9525" cap="flat" cmpd="sng">
                <a:solidFill>
                  <a:srgbClr val="FFFF00"/>
                </a:solidFill>
                <a:prstDash val="solid"/>
                <a:round/>
                <a:headEnd type="none" w="med" len="med"/>
                <a:tailEnd type="none" w="med" len="med"/>
              </a:ln>
            </p:spPr>
          </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3D46E101-5BF2-41D0-869A-7DCB783A8875}"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53954"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构造表示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构造实体几何表示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(CSG)</a:t>
            </a:r>
            <a:endPar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55299" name="Rectangle 3"/>
          <p:cNvSpPr>
            <a:spLocks noGrp="1"/>
          </p:cNvSpPr>
          <p:nvPr>
            <p:ph idx="1" hasCustomPrompt="1"/>
          </p:nvPr>
        </p:nvSpPr>
        <p:spPr>
          <a:xfrm>
            <a:off x="685800" y="1295400"/>
            <a:ext cx="7772400" cy="4800600"/>
          </a:xfrm>
        </p:spPr>
        <p:txBody>
          <a:bodyPr wrap="square" lIns="91440" tIns="45720" rIns="91440" bIns="45720" anchor="t" anchorCtr="0"/>
          <a:p>
            <a:pPr lvl="1" eaLnBrk="1" hangingPunct="1">
              <a:buNone/>
            </a:pPr>
            <a:r>
              <a:rPr lang="en-US" altLang="zh-CN" dirty="0">
                <a:latin typeface="宋体" panose="02010600030101010101" pitchFamily="2" charset="-122"/>
              </a:rPr>
              <a:t>.   </a:t>
            </a:r>
            <a:r>
              <a:rPr lang="zh-CN" altLang="en-US" dirty="0">
                <a:latin typeface="宋体" panose="02010600030101010101" pitchFamily="2" charset="-122"/>
              </a:rPr>
              <a:t>通过对体素定义运算而得到新的形体的一种表示方法。体素可以是立方体、圆柱、圆锥等，也可以是半空间，其运算为变换或正则集合运算并、交、差。</a:t>
            </a:r>
            <a:endParaRPr lang="zh-CN" altLang="en-US" dirty="0">
              <a:latin typeface="宋体" panose="02010600030101010101" pitchFamily="2" charset="-122"/>
            </a:endParaRPr>
          </a:p>
          <a:p>
            <a:pPr lvl="2" eaLnBrk="1" hangingPunct="1">
              <a:buNone/>
            </a:pPr>
            <a:r>
              <a:rPr lang="en-US" altLang="zh-CN" dirty="0">
                <a:latin typeface="宋体" panose="02010600030101010101" pitchFamily="2" charset="-122"/>
              </a:rPr>
              <a:t>CSG</a:t>
            </a:r>
            <a:r>
              <a:rPr lang="zh-CN" altLang="en-US" dirty="0">
                <a:latin typeface="宋体" panose="02010600030101010101" pitchFamily="2" charset="-122"/>
              </a:rPr>
              <a:t>表示可以看成是一棵有序的二叉树。</a:t>
            </a:r>
            <a:endParaRPr lang="zh-CN" altLang="en-US" dirty="0">
              <a:latin typeface="宋体" panose="02010600030101010101" pitchFamily="2" charset="-122"/>
            </a:endParaRPr>
          </a:p>
          <a:p>
            <a:pPr lvl="2" eaLnBrk="1" hangingPunct="1"/>
            <a:r>
              <a:rPr lang="zh-CN" altLang="en-US" dirty="0">
                <a:latin typeface="宋体" panose="02010600030101010101" pitchFamily="2" charset="-122"/>
              </a:rPr>
              <a:t>其终端节点或是体素、或是形体变换参数。</a:t>
            </a:r>
            <a:endParaRPr lang="zh-CN" altLang="en-US" dirty="0">
              <a:latin typeface="宋体" panose="02010600030101010101" pitchFamily="2" charset="-122"/>
            </a:endParaRPr>
          </a:p>
          <a:p>
            <a:pPr lvl="2" eaLnBrk="1" hangingPunct="1"/>
            <a:r>
              <a:rPr lang="zh-CN" altLang="en-US" dirty="0">
                <a:latin typeface="宋体" panose="02010600030101010101" pitchFamily="2" charset="-122"/>
              </a:rPr>
              <a:t>非终端结点或是正则的集合运算，或是变换（平移和</a:t>
            </a:r>
            <a:r>
              <a:rPr lang="en-US" altLang="zh-CN" dirty="0">
                <a:latin typeface="宋体" panose="02010600030101010101" pitchFamily="2" charset="-122"/>
              </a:rPr>
              <a:t>/</a:t>
            </a:r>
            <a:r>
              <a:rPr lang="zh-CN" altLang="en-US" dirty="0">
                <a:latin typeface="宋体" panose="02010600030101010101" pitchFamily="2" charset="-122"/>
              </a:rPr>
              <a:t>或旋转）操作，这种运算或变换只对其紧接着的子结点（子形体）起作用。</a:t>
            </a:r>
            <a:endParaRPr lang="zh-CN" altLang="en-US" dirty="0">
              <a:latin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D0A07E93-05CE-4C92-B9C8-C80A7FBED7D1}"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54978" name="Rectangle 2"/>
          <p:cNvSpPr>
            <a:spLocks noGrp="1" noChangeArrowheads="1"/>
          </p:cNvSpPr>
          <p:nvPr>
            <p:ph type="title"/>
          </p:nvPr>
        </p:nvSpPr>
        <p:spPr>
          <a:xfrm>
            <a:off x="1143000" y="0"/>
            <a:ext cx="7239000" cy="10668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构造表示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构造实体几何表示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(CSG)</a:t>
            </a:r>
            <a:endPar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56323" name="Rectangle 3"/>
          <p:cNvSpPr>
            <a:spLocks noGrp="1"/>
          </p:cNvSpPr>
          <p:nvPr>
            <p:ph idx="1" hasCustomPrompt="1"/>
          </p:nvPr>
        </p:nvSpPr>
        <p:spPr>
          <a:xfrm>
            <a:off x="685800" y="1295400"/>
            <a:ext cx="7772400" cy="4800600"/>
          </a:xfrm>
        </p:spPr>
        <p:txBody>
          <a:bodyPr wrap="square" lIns="91440" tIns="45720" rIns="91440" bIns="45720" anchor="t" anchorCtr="0"/>
          <a:p>
            <a:pPr eaLnBrk="1" hangingPunct="1"/>
            <a:endParaRPr lang="zh-CN" altLang="zh-CN" dirty="0"/>
          </a:p>
        </p:txBody>
      </p:sp>
      <p:pic>
        <p:nvPicPr>
          <p:cNvPr id="56324" name="Picture 5" descr="2p30"/>
          <p:cNvPicPr>
            <a:picLocks noChangeAspect="1"/>
          </p:cNvPicPr>
          <p:nvPr/>
        </p:nvPicPr>
        <p:blipFill>
          <a:blip r:embed="rId1">
            <a:lum contrast="100000"/>
          </a:blip>
          <a:stretch>
            <a:fillRect/>
          </a:stretch>
        </p:blipFill>
        <p:spPr>
          <a:xfrm>
            <a:off x="685800" y="1295400"/>
            <a:ext cx="7772400" cy="4684713"/>
          </a:xfrm>
          <a:prstGeom prst="rect">
            <a:avLst/>
          </a:prstGeom>
          <a:noFill/>
          <a:ln w="9525" cap="flat" cmpd="sng">
            <a:solidFill>
              <a:schemeClr val="tx1"/>
            </a:solidFill>
            <a:prstDash val="solid"/>
            <a:miter/>
            <a:headEnd type="none" w="med" len="med"/>
            <a:tailEnd type="none" w="med" len="me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12868C9-BD79-4A7C-B447-1FF2AC9F92EF}"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56002"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构造表示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构造实体几何表示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(CSG)</a:t>
            </a:r>
            <a:endPar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57347" name="Rectangle 3"/>
          <p:cNvSpPr>
            <a:spLocks noGrp="1"/>
          </p:cNvSpPr>
          <p:nvPr>
            <p:ph idx="1" hasCustomPrompt="1"/>
          </p:nvPr>
        </p:nvSpPr>
        <p:spPr>
          <a:xfrm>
            <a:off x="685800" y="1295400"/>
            <a:ext cx="7772400" cy="4800600"/>
          </a:xfrm>
        </p:spPr>
        <p:txBody>
          <a:bodyPr wrap="square" lIns="91440" tIns="45720" rIns="91440" bIns="45720" anchor="t" anchorCtr="0"/>
          <a:p>
            <a:pPr eaLnBrk="1" hangingPunct="1"/>
            <a:r>
              <a:rPr lang="en-US" altLang="zh-CN" sz="2800" dirty="0">
                <a:latin typeface="宋体" panose="02010600030101010101" pitchFamily="2" charset="-122"/>
              </a:rPr>
              <a:t>CSG</a:t>
            </a:r>
            <a:r>
              <a:rPr lang="zh-CN" altLang="en-US" sz="2800" dirty="0">
                <a:latin typeface="宋体" panose="02010600030101010101" pitchFamily="2" charset="-122"/>
              </a:rPr>
              <a:t>树是无二义性的，但不是唯一的</a:t>
            </a:r>
            <a:r>
              <a:rPr lang="en-US" altLang="zh-CN" sz="2800" dirty="0">
                <a:latin typeface="宋体" panose="02010600030101010101" pitchFamily="2" charset="-122"/>
              </a:rPr>
              <a:t>.</a:t>
            </a:r>
            <a:endParaRPr lang="en-US" altLang="zh-CN" sz="2800" dirty="0">
              <a:latin typeface="宋体" panose="02010600030101010101" pitchFamily="2" charset="-122"/>
            </a:endParaRPr>
          </a:p>
          <a:p>
            <a:pPr eaLnBrk="1" hangingPunct="1">
              <a:buNone/>
            </a:pPr>
            <a:r>
              <a:rPr lang="en-US" altLang="zh-CN" sz="2800" dirty="0">
                <a:latin typeface="宋体" panose="02010600030101010101" pitchFamily="2" charset="-122"/>
              </a:rPr>
              <a:t>CSG</a:t>
            </a:r>
            <a:r>
              <a:rPr lang="zh-CN" altLang="en-US" sz="2800" dirty="0">
                <a:latin typeface="宋体" panose="02010600030101010101" pitchFamily="2" charset="-122"/>
              </a:rPr>
              <a:t>表示的优点：</a:t>
            </a:r>
            <a:endParaRPr lang="zh-CN" altLang="en-US" sz="2800" dirty="0">
              <a:latin typeface="宋体" panose="02010600030101010101" pitchFamily="2" charset="-122"/>
            </a:endParaRPr>
          </a:p>
          <a:p>
            <a:pPr lvl="2" eaLnBrk="1" hangingPunct="1"/>
            <a:r>
              <a:rPr lang="zh-CN" altLang="en-US" sz="2800" dirty="0">
                <a:latin typeface="宋体" panose="02010600030101010101" pitchFamily="2" charset="-122"/>
              </a:rPr>
              <a:t>数据结构比较简单，数据量比较小，内部数据的管理比较容易；</a:t>
            </a:r>
            <a:endParaRPr lang="zh-CN" altLang="en-US" sz="2800" dirty="0">
              <a:latin typeface="宋体" panose="02010600030101010101" pitchFamily="2" charset="-122"/>
            </a:endParaRPr>
          </a:p>
          <a:p>
            <a:pPr lvl="2" eaLnBrk="1" hangingPunct="1"/>
            <a:r>
              <a:rPr lang="zh-CN" altLang="en-US" sz="2800" dirty="0">
                <a:latin typeface="宋体" panose="02010600030101010101" pitchFamily="2" charset="-122"/>
              </a:rPr>
              <a:t>物体的有效性自动得到保证；</a:t>
            </a:r>
            <a:endParaRPr lang="zh-CN" altLang="en-US" sz="2800" dirty="0">
              <a:latin typeface="宋体" panose="02010600030101010101" pitchFamily="2" charset="-122"/>
            </a:endParaRPr>
          </a:p>
          <a:p>
            <a:pPr lvl="2" eaLnBrk="1" hangingPunct="1"/>
            <a:r>
              <a:rPr lang="en-US" altLang="zh-CN" sz="2800" dirty="0">
                <a:latin typeface="宋体" panose="02010600030101010101" pitchFamily="2" charset="-122"/>
              </a:rPr>
              <a:t>CSG</a:t>
            </a:r>
            <a:r>
              <a:rPr lang="zh-CN" altLang="en-US" sz="2800" dirty="0">
                <a:latin typeface="宋体" panose="02010600030101010101" pitchFamily="2" charset="-122"/>
              </a:rPr>
              <a:t>方法表示的形体的形状，比较容易修改。</a:t>
            </a:r>
            <a:endParaRPr lang="zh-CN" altLang="en-US" sz="2800" dirty="0">
              <a:latin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87E50747-0A15-454F-8B73-FF34C99675C4}"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57026" name="Rectangle 2"/>
          <p:cNvSpPr>
            <a:spLocks noGrp="1" noChangeArrowheads="1"/>
          </p:cNvSpPr>
          <p:nvPr>
            <p:ph type="title"/>
          </p:nvPr>
        </p:nvSpPr>
        <p:spPr>
          <a:xfrm>
            <a:off x="12192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构造表示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构造实体几何表示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(CSG)</a:t>
            </a:r>
            <a:endPar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58371" name="Rectangle 3"/>
          <p:cNvSpPr>
            <a:spLocks noGrp="1"/>
          </p:cNvSpPr>
          <p:nvPr>
            <p:ph idx="1" hasCustomPrompt="1"/>
          </p:nvPr>
        </p:nvSpPr>
        <p:spPr>
          <a:xfrm>
            <a:off x="685800" y="1219200"/>
            <a:ext cx="7772400" cy="4876800"/>
          </a:xfrm>
        </p:spPr>
        <p:txBody>
          <a:bodyPr wrap="square" lIns="91440" tIns="45720" rIns="91440" bIns="45720" anchor="t" anchorCtr="0"/>
          <a:p>
            <a:pPr eaLnBrk="1" hangingPunct="1">
              <a:lnSpc>
                <a:spcPct val="90000"/>
              </a:lnSpc>
              <a:buNone/>
            </a:pPr>
            <a:r>
              <a:rPr lang="en-US" altLang="zh-CN" sz="2800" dirty="0">
                <a:latin typeface="宋体" panose="02010600030101010101" pitchFamily="2" charset="-122"/>
              </a:rPr>
              <a:t>CSG</a:t>
            </a:r>
            <a:r>
              <a:rPr lang="zh-CN" altLang="en-US" sz="2800" dirty="0">
                <a:latin typeface="宋体" panose="02010600030101010101" pitchFamily="2" charset="-122"/>
              </a:rPr>
              <a:t>表示的缺点：</a:t>
            </a:r>
            <a:endParaRPr lang="zh-CN" altLang="en-US" sz="2800" dirty="0">
              <a:latin typeface="宋体" panose="02010600030101010101" pitchFamily="2" charset="-122"/>
            </a:endParaRPr>
          </a:p>
          <a:p>
            <a:pPr lvl="2" eaLnBrk="1" hangingPunct="1">
              <a:lnSpc>
                <a:spcPct val="90000"/>
              </a:lnSpc>
            </a:pPr>
            <a:r>
              <a:rPr lang="zh-CN" altLang="en-US" sz="2800" dirty="0">
                <a:latin typeface="宋体" panose="02010600030101010101" pitchFamily="2" charset="-122"/>
              </a:rPr>
              <a:t>对形体的表示受体素的种类和对体素操作的种类的限制，也就是说，</a:t>
            </a:r>
            <a:r>
              <a:rPr lang="en-US" altLang="zh-CN" sz="2800" dirty="0">
                <a:latin typeface="宋体" panose="02010600030101010101" pitchFamily="2" charset="-122"/>
              </a:rPr>
              <a:t>CSG</a:t>
            </a:r>
            <a:r>
              <a:rPr lang="zh-CN" altLang="en-US" sz="2800" dirty="0">
                <a:latin typeface="宋体" panose="02010600030101010101" pitchFamily="2" charset="-122"/>
              </a:rPr>
              <a:t>方法表示形体的覆盖域有较大的局限性。</a:t>
            </a:r>
            <a:endParaRPr lang="zh-CN" altLang="en-US" sz="2800" dirty="0">
              <a:latin typeface="宋体" panose="02010600030101010101" pitchFamily="2" charset="-122"/>
            </a:endParaRPr>
          </a:p>
          <a:p>
            <a:pPr lvl="2" eaLnBrk="1" hangingPunct="1">
              <a:lnSpc>
                <a:spcPct val="90000"/>
              </a:lnSpc>
            </a:pPr>
            <a:r>
              <a:rPr lang="zh-CN" altLang="en-US" sz="2800" dirty="0">
                <a:latin typeface="宋体" panose="02010600030101010101" pitchFamily="2" charset="-122"/>
              </a:rPr>
              <a:t>对形体的局部操作不易实现，例如，不能对基本体素的交线倒圆角；</a:t>
            </a:r>
            <a:endParaRPr lang="zh-CN" altLang="en-US" sz="2800" dirty="0">
              <a:latin typeface="宋体" panose="02010600030101010101" pitchFamily="2" charset="-122"/>
            </a:endParaRPr>
          </a:p>
          <a:p>
            <a:pPr lvl="2" eaLnBrk="1" hangingPunct="1">
              <a:lnSpc>
                <a:spcPct val="90000"/>
              </a:lnSpc>
            </a:pPr>
            <a:r>
              <a:rPr lang="zh-CN" altLang="en-US" sz="2800" dirty="0">
                <a:latin typeface="宋体" panose="02010600030101010101" pitchFamily="2" charset="-122"/>
              </a:rPr>
              <a:t>由于形体的边界几何元素（点、边、面）是隐含地表示在</a:t>
            </a:r>
            <a:r>
              <a:rPr lang="en-US" altLang="zh-CN" sz="2800" dirty="0">
                <a:latin typeface="宋体" panose="02010600030101010101" pitchFamily="2" charset="-122"/>
              </a:rPr>
              <a:t>CSG</a:t>
            </a:r>
            <a:r>
              <a:rPr lang="zh-CN" altLang="en-US" sz="2800" dirty="0">
                <a:latin typeface="宋体" panose="02010600030101010101" pitchFamily="2" charset="-122"/>
              </a:rPr>
              <a:t>中，故显示与绘制</a:t>
            </a:r>
            <a:r>
              <a:rPr lang="en-US" altLang="zh-CN" sz="2800" dirty="0">
                <a:latin typeface="宋体" panose="02010600030101010101" pitchFamily="2" charset="-122"/>
              </a:rPr>
              <a:t>CSG</a:t>
            </a:r>
            <a:r>
              <a:rPr lang="zh-CN" altLang="en-US" sz="2800" dirty="0">
                <a:latin typeface="宋体" panose="02010600030101010101" pitchFamily="2" charset="-122"/>
              </a:rPr>
              <a:t>表示的形体需要较长的时间。</a:t>
            </a:r>
            <a:endParaRPr lang="zh-CN" altLang="en-US" sz="2800" dirty="0">
              <a:latin typeface="宋体" panose="02010600030101010101" pitchFamily="2" charset="-122"/>
            </a:endParaRPr>
          </a:p>
          <a:p>
            <a:pPr lvl="2" eaLnBrk="1" hangingPunct="1">
              <a:lnSpc>
                <a:spcPct val="90000"/>
              </a:lnSpc>
            </a:pPr>
            <a:r>
              <a:rPr lang="zh-CN" altLang="en-US" sz="2800" dirty="0">
                <a:latin typeface="宋体" panose="02010600030101010101" pitchFamily="2" charset="-122"/>
              </a:rPr>
              <a:t>表示不唯一</a:t>
            </a:r>
            <a:endParaRPr lang="zh-CN" altLang="en-US" dirty="0">
              <a:latin typeface="宋体" panose="02010600030101010101" pitchFamily="2" charset="-122"/>
            </a:endParaRPr>
          </a:p>
          <a:p>
            <a:pPr lvl="2" eaLnBrk="1" hangingPunct="1">
              <a:lnSpc>
                <a:spcPct val="90000"/>
              </a:lnSpc>
            </a:pPr>
            <a:endParaRPr lang="zh-CN" altLang="en-US" dirty="0">
              <a:latin typeface="宋体" panose="02010600030101010101" pitchFamily="2" charset="-122"/>
            </a:endParaRPr>
          </a:p>
          <a:p>
            <a:pPr eaLnBrk="1" hangingPunct="1">
              <a:lnSpc>
                <a:spcPct val="90000"/>
              </a:lnSpc>
              <a:buNone/>
            </a:pPr>
            <a:r>
              <a:rPr lang="zh-CN" altLang="en-US" sz="2800" dirty="0">
                <a:latin typeface="宋体" panose="02010600030101010101" pitchFamily="2" charset="-122"/>
              </a:rPr>
              <a:t> </a:t>
            </a:r>
            <a:endParaRPr lang="zh-CN" altLang="en-US" sz="2800" dirty="0">
              <a:latin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B12FC17-633C-4635-982E-47CD2C0E452E}"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78530" name="Rectangle 2"/>
          <p:cNvSpPr>
            <a:spLocks noGrp="1" noChangeArrowheads="1"/>
          </p:cNvSpPr>
          <p:nvPr>
            <p:ph type="title"/>
          </p:nvPr>
        </p:nvSpPr>
        <p:spPr>
          <a:xfrm>
            <a:off x="6858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构造表示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特征表示</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59395" name="Rectangle 3"/>
          <p:cNvSpPr>
            <a:spLocks noGrp="1"/>
          </p:cNvSpPr>
          <p:nvPr>
            <p:ph idx="1" hasCustomPrompt="1"/>
          </p:nvPr>
        </p:nvSpPr>
        <p:spPr>
          <a:xfrm>
            <a:off x="684213" y="1196975"/>
            <a:ext cx="7772400" cy="5181600"/>
          </a:xfrm>
        </p:spPr>
        <p:txBody>
          <a:bodyPr wrap="square" lIns="91440" tIns="45720" rIns="91440" bIns="45720" anchor="t" anchorCtr="0"/>
          <a:p>
            <a:pPr eaLnBrk="1" hangingPunct="1"/>
            <a:r>
              <a:rPr lang="zh-CN" altLang="en-US" dirty="0">
                <a:latin typeface="宋体" panose="02010600030101010101" pitchFamily="2" charset="-122"/>
              </a:rPr>
              <a:t>用一组特征参数表示一组类似的物体</a:t>
            </a:r>
            <a:endParaRPr lang="zh-CN" altLang="en-US" dirty="0">
              <a:latin typeface="宋体" panose="02010600030101010101" pitchFamily="2" charset="-122"/>
            </a:endParaRPr>
          </a:p>
          <a:p>
            <a:pPr eaLnBrk="1" hangingPunct="1"/>
            <a:r>
              <a:rPr lang="zh-CN" altLang="en-US" dirty="0">
                <a:latin typeface="宋体" panose="02010600030101010101" pitchFamily="2" charset="-122"/>
              </a:rPr>
              <a:t>特征包括形状特征、材料特征等</a:t>
            </a:r>
            <a:endParaRPr lang="zh-CN" altLang="en-US" dirty="0">
              <a:latin typeface="宋体" panose="02010600030101010101" pitchFamily="2" charset="-122"/>
            </a:endParaRPr>
          </a:p>
          <a:p>
            <a:pPr eaLnBrk="1" hangingPunct="1"/>
            <a:r>
              <a:rPr lang="zh-CN" altLang="en-US" dirty="0">
                <a:latin typeface="宋体" panose="02010600030101010101" pitchFamily="2" charset="-122"/>
              </a:rPr>
              <a:t>适用于工业上标准件的表示</a:t>
            </a:r>
            <a:endParaRPr lang="zh-CN" altLang="en-US" dirty="0">
              <a:latin typeface="宋体" panose="02010600030101010101" pitchFamily="2" charset="-122"/>
            </a:endParaRPr>
          </a:p>
        </p:txBody>
      </p:sp>
      <p:pic>
        <p:nvPicPr>
          <p:cNvPr id="278532" name="Picture 4" descr="2p21"/>
          <p:cNvPicPr>
            <a:picLocks noChangeAspect="1"/>
          </p:cNvPicPr>
          <p:nvPr/>
        </p:nvPicPr>
        <p:blipFill>
          <a:blip r:embed="rId1">
            <a:lum contrast="100000"/>
          </a:blip>
          <a:stretch>
            <a:fillRect/>
          </a:stretch>
        </p:blipFill>
        <p:spPr>
          <a:xfrm>
            <a:off x="609600" y="3048000"/>
            <a:ext cx="8270875" cy="2592388"/>
          </a:xfrm>
          <a:prstGeom prst="rect">
            <a:avLst/>
          </a:prstGeom>
          <a:noFill/>
          <a:ln w="9525" cap="flat" cmpd="sng">
            <a:solidFill>
              <a:schemeClr val="tx1"/>
            </a:solidFill>
            <a:prstDash val="solid"/>
            <a:miter/>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78532"/>
                                        </p:tgtEl>
                                        <p:attrNameLst>
                                          <p:attrName>style.visibility</p:attrName>
                                        </p:attrNameLst>
                                      </p:cBhvr>
                                      <p:to>
                                        <p:strVal val="visible"/>
                                      </p:to>
                                    </p:set>
                                    <p:animEffect transition="in" filter="box(out)">
                                      <p:cBhvr>
                                        <p:cTn id="7" dur="500"/>
                                        <p:tgtEl>
                                          <p:spTgt spid="278532"/>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36B326F-BBFD-418E-94B5-B0A1D8EAF18D}"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76482" name="Rectangle 2"/>
          <p:cNvSpPr>
            <a:spLocks noGrp="1" noChangeArrowheads="1"/>
          </p:cNvSpPr>
          <p:nvPr>
            <p:ph type="title"/>
          </p:nvPr>
        </p:nvSpPr>
        <p:spPr>
          <a:xfrm>
            <a:off x="12192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构造表示</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特征表示</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60419" name="Rectangle 3"/>
          <p:cNvSpPr>
            <a:spLocks noGrp="1"/>
          </p:cNvSpPr>
          <p:nvPr>
            <p:ph idx="1" hasCustomPrompt="1"/>
          </p:nvPr>
        </p:nvSpPr>
        <p:spPr>
          <a:xfrm>
            <a:off x="685800" y="1295400"/>
            <a:ext cx="7772400" cy="4800600"/>
          </a:xfrm>
        </p:spPr>
        <p:txBody>
          <a:bodyPr wrap="square" lIns="91440" tIns="45720" rIns="91440" bIns="45720" anchor="t" anchorCtr="0"/>
          <a:p>
            <a:pPr lvl="1" eaLnBrk="1" hangingPunct="1">
              <a:lnSpc>
                <a:spcPct val="90000"/>
              </a:lnSpc>
            </a:pPr>
            <a:r>
              <a:rPr lang="zh-CN" altLang="en-US" dirty="0">
                <a:latin typeface="宋体" panose="02010600030101010101" pitchFamily="2" charset="-122"/>
              </a:rPr>
              <a:t>从应用层来定义形体，因而可以较好的表达设计者的意图。从功能上可分为形状、精度、材料和技术特征。</a:t>
            </a:r>
            <a:endParaRPr lang="zh-CN" altLang="en-US" dirty="0">
              <a:latin typeface="宋体" panose="02010600030101010101" pitchFamily="2" charset="-122"/>
            </a:endParaRPr>
          </a:p>
          <a:p>
            <a:pPr lvl="1" eaLnBrk="1" hangingPunct="1">
              <a:lnSpc>
                <a:spcPct val="90000"/>
              </a:lnSpc>
            </a:pPr>
            <a:r>
              <a:rPr lang="zh-CN" altLang="en-US" dirty="0">
                <a:latin typeface="宋体" panose="02010600030101010101" pitchFamily="2" charset="-122"/>
              </a:rPr>
              <a:t>特征是面向应用、面向用户的。特征模型的表示仍然要通过传统的几何造型系统来实现。不同的应用领域，具有不同的应用特征。</a:t>
            </a:r>
            <a:endParaRPr lang="zh-CN" altLang="en-US" dirty="0">
              <a:latin typeface="宋体" panose="02010600030101010101" pitchFamily="2" charset="-122"/>
            </a:endParaRPr>
          </a:p>
          <a:p>
            <a:pPr lvl="1" eaLnBrk="1" hangingPunct="1">
              <a:lnSpc>
                <a:spcPct val="90000"/>
              </a:lnSpc>
            </a:pPr>
            <a:r>
              <a:rPr lang="zh-CN" altLang="en-US" dirty="0">
                <a:latin typeface="宋体" panose="02010600030101010101" pitchFamily="2" charset="-122"/>
              </a:rPr>
              <a:t>在几何造型系统中，根据特征的参数我们并不能直接得到特征的几何元素信息，而在对特征及在特征之间进行操作时需要这些信息。</a:t>
            </a:r>
            <a:endParaRPr lang="zh-CN" altLang="en-US" dirty="0">
              <a:latin typeface="宋体" panose="02010600030101010101" pitchFamily="2" charset="-122"/>
            </a:endParaRPr>
          </a:p>
          <a:p>
            <a:pPr lvl="1" eaLnBrk="1" hangingPunct="1">
              <a:lnSpc>
                <a:spcPct val="90000"/>
              </a:lnSpc>
            </a:pPr>
            <a:r>
              <a:rPr lang="zh-CN" altLang="en-US" dirty="0">
                <a:latin typeface="宋体" panose="02010600030101010101" pitchFamily="2" charset="-122"/>
              </a:rPr>
              <a:t>特征方法表示形体的覆盖域受限于特征的种类。</a:t>
            </a:r>
            <a:endParaRPr lang="zh-CN" altLang="en-US" dirty="0">
              <a:latin typeface="宋体" panose="02010600030101010101" pitchFamily="2" charset="-122"/>
            </a:endParaRPr>
          </a:p>
          <a:p>
            <a:pPr lvl="1" eaLnBrk="1" hangingPunct="1">
              <a:lnSpc>
                <a:spcPct val="90000"/>
              </a:lnSpc>
            </a:pPr>
            <a:endParaRPr lang="zh-CN" altLang="en-US" dirty="0">
              <a:latin typeface="宋体" panose="02010600030101010101" pitchFamily="2" charset="-122"/>
            </a:endParaRPr>
          </a:p>
          <a:p>
            <a:pPr eaLnBrk="1" hangingPunct="1">
              <a:lnSpc>
                <a:spcPct val="90000"/>
              </a:lnSpc>
            </a:pPr>
            <a:endParaRPr lang="en-US" altLang="zh-C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66AE2F93-2C92-4E15-8869-DE22ECF06F52}"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60098" name="Rectangle 2"/>
          <p:cNvSpPr>
            <a:spLocks noGrp="1" noChangeArrowheads="1"/>
          </p:cNvSpPr>
          <p:nvPr>
            <p:ph type="title"/>
          </p:nvPr>
        </p:nvSpPr>
        <p:spPr>
          <a:xfrm>
            <a:off x="12192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构造表示的特点</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61443" name="Rectangle 3"/>
          <p:cNvSpPr>
            <a:spLocks noGrp="1"/>
          </p:cNvSpPr>
          <p:nvPr>
            <p:ph idx="1" hasCustomPrompt="1"/>
          </p:nvPr>
        </p:nvSpPr>
        <p:spPr>
          <a:xfrm>
            <a:off x="685800" y="1295400"/>
            <a:ext cx="7772400" cy="4800600"/>
          </a:xfrm>
        </p:spPr>
        <p:txBody>
          <a:bodyPr wrap="square" lIns="91440" tIns="45720" rIns="91440" bIns="45720" anchor="t" anchorCtr="0"/>
          <a:p>
            <a:pPr eaLnBrk="1" hangingPunct="1"/>
            <a:r>
              <a:rPr lang="zh-CN" altLang="en-US" dirty="0">
                <a:latin typeface="宋体" panose="02010600030101010101" pitchFamily="2" charset="-122"/>
              </a:rPr>
              <a:t>构造表示的特点：</a:t>
            </a:r>
            <a:endParaRPr lang="zh-CN" altLang="en-US" dirty="0">
              <a:latin typeface="宋体" panose="02010600030101010101" pitchFamily="2" charset="-122"/>
            </a:endParaRPr>
          </a:p>
          <a:p>
            <a:pPr lvl="1" eaLnBrk="1" hangingPunct="1"/>
            <a:r>
              <a:rPr lang="zh-CN" altLang="en-US" dirty="0">
                <a:latin typeface="宋体" panose="02010600030101010101" pitchFamily="2" charset="-122"/>
              </a:rPr>
              <a:t>构造表示通常具有不便于直接获取形体几何元素的信息、覆盖域有限等缺点，</a:t>
            </a:r>
            <a:endParaRPr lang="zh-CN" altLang="en-US" dirty="0">
              <a:latin typeface="宋体" panose="02010600030101010101" pitchFamily="2" charset="-122"/>
            </a:endParaRPr>
          </a:p>
          <a:p>
            <a:pPr lvl="1" eaLnBrk="1" hangingPunct="1"/>
            <a:r>
              <a:rPr lang="zh-CN" altLang="en-US" dirty="0">
                <a:latin typeface="宋体" panose="02010600030101010101" pitchFamily="2" charset="-122"/>
              </a:rPr>
              <a:t>但是，便于用户输入形体，在</a:t>
            </a:r>
            <a:r>
              <a:rPr lang="en-US" altLang="zh-CN" dirty="0">
                <a:latin typeface="宋体" panose="02010600030101010101" pitchFamily="2" charset="-122"/>
              </a:rPr>
              <a:t>CAD/CAM</a:t>
            </a:r>
            <a:r>
              <a:rPr lang="zh-CN" altLang="en-US" dirty="0">
                <a:latin typeface="宋体" panose="02010600030101010101" pitchFamily="2" charset="-122"/>
              </a:rPr>
              <a:t>系统中，通常作为辅助表示方法。</a:t>
            </a:r>
            <a:endParaRPr lang="zh-CN" altLang="en-US" dirty="0">
              <a:latin typeface="宋体" panose="02010600030101010101" pitchFamily="2" charset="-122"/>
            </a:endParaRPr>
          </a:p>
          <a:p>
            <a:pPr eaLnBrk="1" hangingPunct="1"/>
            <a:endParaRPr lang="en-US" altLang="zh-CN" dirty="0">
              <a:latin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DCBFE15E-1EAD-494B-A2E3-649833DCABD5}"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61122" name="Rectangle 2"/>
          <p:cNvSpPr>
            <a:spLocks noGrp="1" noChangeArrowheads="1"/>
          </p:cNvSpPr>
          <p:nvPr>
            <p:ph type="title"/>
          </p:nvPr>
        </p:nvSpPr>
        <p:spPr>
          <a:xfrm>
            <a:off x="12192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边界表示</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62467" name="Rectangle 3"/>
          <p:cNvSpPr>
            <a:spLocks noGrp="1"/>
          </p:cNvSpPr>
          <p:nvPr>
            <p:ph idx="1" hasCustomPrompt="1"/>
          </p:nvPr>
        </p:nvSpPr>
        <p:spPr>
          <a:xfrm>
            <a:off x="685800" y="1371600"/>
            <a:ext cx="8077200" cy="4495800"/>
          </a:xfrm>
        </p:spPr>
        <p:txBody>
          <a:bodyPr wrap="square" lIns="91440" tIns="45720" rIns="91440" bIns="45720" anchor="t" anchorCtr="0"/>
          <a:p>
            <a:pPr eaLnBrk="1" hangingPunct="1">
              <a:lnSpc>
                <a:spcPct val="90000"/>
              </a:lnSpc>
            </a:pPr>
            <a:r>
              <a:rPr lang="zh-CN" altLang="en-US" dirty="0">
                <a:latin typeface="宋体" panose="02010600030101010101" pitchFamily="2" charset="-122"/>
              </a:rPr>
              <a:t>边界表示（</a:t>
            </a:r>
            <a:r>
              <a:rPr lang="en-US" altLang="zh-CN" dirty="0">
                <a:latin typeface="宋体" panose="02010600030101010101" pitchFamily="2" charset="-122"/>
              </a:rPr>
              <a:t>BR</a:t>
            </a:r>
            <a:r>
              <a:rPr lang="zh-CN" altLang="en-US" dirty="0">
                <a:latin typeface="宋体" panose="02010600030101010101" pitchFamily="2" charset="-122"/>
              </a:rPr>
              <a:t>表示或</a:t>
            </a:r>
            <a:r>
              <a:rPr lang="en-US" altLang="zh-CN" dirty="0">
                <a:latin typeface="宋体" panose="02010600030101010101" pitchFamily="2" charset="-122"/>
              </a:rPr>
              <a:t>BRep</a:t>
            </a:r>
            <a:r>
              <a:rPr lang="zh-CN" altLang="en-US" dirty="0">
                <a:latin typeface="宋体" panose="02010600030101010101" pitchFamily="2" charset="-122"/>
              </a:rPr>
              <a:t>表示）</a:t>
            </a:r>
            <a:endParaRPr lang="zh-CN" altLang="en-US" dirty="0">
              <a:latin typeface="宋体" panose="02010600030101010101" pitchFamily="2" charset="-122"/>
            </a:endParaRPr>
          </a:p>
          <a:p>
            <a:pPr lvl="1" eaLnBrk="1" hangingPunct="1">
              <a:lnSpc>
                <a:spcPct val="90000"/>
              </a:lnSpc>
            </a:pPr>
            <a:r>
              <a:rPr lang="zh-CN" altLang="en-US" dirty="0">
                <a:latin typeface="宋体" panose="02010600030101010101" pitchFamily="2" charset="-122"/>
              </a:rPr>
              <a:t>按照体－面－环－边－点的层次，详细记录了构成形体的所有几何元素的几何信息及其相互连接的拓扑关系。</a:t>
            </a:r>
            <a:endParaRPr lang="zh-CN" altLang="en-US" dirty="0">
              <a:latin typeface="宋体" panose="02010600030101010101" pitchFamily="2" charset="-122"/>
            </a:endParaRPr>
          </a:p>
          <a:p>
            <a:pPr lvl="1" eaLnBrk="1" hangingPunct="1">
              <a:lnSpc>
                <a:spcPct val="90000"/>
              </a:lnSpc>
            </a:pPr>
            <a:r>
              <a:rPr lang="zh-CN" altLang="en-US" dirty="0">
                <a:latin typeface="宋体" panose="02010600030101010101" pitchFamily="2" charset="-122"/>
              </a:rPr>
              <a:t>边界表示的一个重要特点是在该表示法中，描述形体的信息包括几何信息（</a:t>
            </a:r>
            <a:r>
              <a:rPr lang="en-US" altLang="zh-CN" dirty="0">
                <a:latin typeface="宋体" panose="02010600030101010101" pitchFamily="2" charset="-122"/>
              </a:rPr>
              <a:t>Geometry</a:t>
            </a:r>
            <a:r>
              <a:rPr lang="zh-CN" altLang="en-US" dirty="0">
                <a:latin typeface="宋体" panose="02010600030101010101" pitchFamily="2" charset="-122"/>
              </a:rPr>
              <a:t>）和拓扑信息（</a:t>
            </a:r>
            <a:r>
              <a:rPr lang="en-US" altLang="zh-CN" dirty="0">
                <a:latin typeface="宋体" panose="02010600030101010101" pitchFamily="2" charset="-122"/>
              </a:rPr>
              <a:t>Topology</a:t>
            </a:r>
            <a:r>
              <a:rPr lang="zh-CN" altLang="en-US" dirty="0">
                <a:latin typeface="宋体" panose="02010600030101010101" pitchFamily="2" charset="-122"/>
              </a:rPr>
              <a:t>）两个方面。</a:t>
            </a:r>
            <a:endParaRPr lang="zh-CN" altLang="en-US" dirty="0">
              <a:latin typeface="宋体" panose="02010600030101010101" pitchFamily="2" charset="-122"/>
            </a:endParaRPr>
          </a:p>
          <a:p>
            <a:pPr lvl="2" eaLnBrk="1" hangingPunct="1">
              <a:lnSpc>
                <a:spcPct val="90000"/>
              </a:lnSpc>
            </a:pPr>
            <a:r>
              <a:rPr lang="zh-CN" altLang="en-US" dirty="0">
                <a:latin typeface="宋体" panose="02010600030101010101" pitchFamily="2" charset="-122"/>
              </a:rPr>
              <a:t>拓扑信息描述形体上的顶点、边、面的连接关系，拓扑信息形成物体边界表示的</a:t>
            </a:r>
            <a:r>
              <a:rPr lang="zh-CN" altLang="en-US" dirty="0">
                <a:latin typeface="MS Sans Serif"/>
              </a:rPr>
              <a:t>“</a:t>
            </a:r>
            <a:r>
              <a:rPr lang="zh-CN" altLang="en-US" dirty="0">
                <a:latin typeface="宋体" panose="02010600030101010101" pitchFamily="2" charset="-122"/>
              </a:rPr>
              <a:t>骨架</a:t>
            </a:r>
            <a:r>
              <a:rPr lang="zh-CN" altLang="en-US" dirty="0">
                <a:latin typeface="MS Sans Serif"/>
              </a:rPr>
              <a:t>”</a:t>
            </a:r>
            <a:r>
              <a:rPr lang="zh-CN" altLang="en-US" dirty="0">
                <a:latin typeface="宋体" panose="02010600030101010101" pitchFamily="2" charset="-122"/>
              </a:rPr>
              <a:t>。</a:t>
            </a:r>
            <a:endParaRPr lang="zh-CN" altLang="en-US" dirty="0">
              <a:latin typeface="宋体" panose="02010600030101010101" pitchFamily="2" charset="-122"/>
            </a:endParaRPr>
          </a:p>
          <a:p>
            <a:pPr lvl="2" eaLnBrk="1" hangingPunct="1">
              <a:lnSpc>
                <a:spcPct val="90000"/>
              </a:lnSpc>
            </a:pPr>
            <a:r>
              <a:rPr lang="zh-CN" altLang="en-US" dirty="0">
                <a:latin typeface="宋体" panose="02010600030101010101" pitchFamily="2" charset="-122"/>
              </a:rPr>
              <a:t>形体的几何信息犹如附着在</a:t>
            </a:r>
            <a:r>
              <a:rPr lang="zh-CN" altLang="en-US" dirty="0">
                <a:latin typeface="MS Sans Serif"/>
              </a:rPr>
              <a:t>“</a:t>
            </a:r>
            <a:r>
              <a:rPr lang="zh-CN" altLang="en-US" dirty="0">
                <a:latin typeface="宋体" panose="02010600030101010101" pitchFamily="2" charset="-122"/>
              </a:rPr>
              <a:t>骨架</a:t>
            </a:r>
            <a:r>
              <a:rPr lang="zh-CN" altLang="en-US" dirty="0">
                <a:latin typeface="MS Sans Serif"/>
              </a:rPr>
              <a:t>”</a:t>
            </a:r>
            <a:r>
              <a:rPr lang="zh-CN" altLang="en-US" dirty="0">
                <a:latin typeface="宋体" panose="02010600030101010101" pitchFamily="2" charset="-122"/>
              </a:rPr>
              <a:t>上的肌肉。</a:t>
            </a:r>
            <a:endParaRPr lang="zh-CN" altLang="en-US" dirty="0">
              <a:latin typeface="宋体" panose="0201060003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431E5FBC-B8E1-47B7-BEB7-5CA5E3613775}"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82978"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边界表示</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63491" name="Rectangle 3"/>
          <p:cNvSpPr>
            <a:spLocks noGrp="1"/>
          </p:cNvSpPr>
          <p:nvPr>
            <p:ph idx="1" hasCustomPrompt="1"/>
          </p:nvPr>
        </p:nvSpPr>
        <p:spPr>
          <a:xfrm>
            <a:off x="685800" y="1219200"/>
            <a:ext cx="7772400" cy="4876800"/>
          </a:xfrm>
        </p:spPr>
        <p:txBody>
          <a:bodyPr wrap="square" lIns="91440" tIns="45720" rIns="91440" bIns="45720" anchor="t" anchorCtr="0"/>
          <a:p>
            <a:pPr eaLnBrk="1" hangingPunct="1"/>
            <a:r>
              <a:rPr lang="zh-CN" altLang="en-US" dirty="0">
                <a:latin typeface="宋体" panose="02010600030101010101" pitchFamily="2" charset="-122"/>
              </a:rPr>
              <a:t>边界模型表达形体的基本拓扑实体包括：</a:t>
            </a:r>
            <a:endParaRPr lang="zh-CN" altLang="en-US" dirty="0">
              <a:latin typeface="宋体" panose="02010600030101010101" pitchFamily="2" charset="-122"/>
            </a:endParaRPr>
          </a:p>
          <a:p>
            <a:pPr lvl="1" eaLnBrk="1" hangingPunct="1"/>
            <a:r>
              <a:rPr lang="en-US" altLang="zh-CN" dirty="0">
                <a:latin typeface="宋体" panose="02010600030101010101" pitchFamily="2" charset="-122"/>
              </a:rPr>
              <a:t>1. </a:t>
            </a:r>
            <a:r>
              <a:rPr lang="zh-CN" altLang="en-US" dirty="0">
                <a:latin typeface="宋体" panose="02010600030101010101" pitchFamily="2" charset="-122"/>
              </a:rPr>
              <a:t>顶点</a:t>
            </a:r>
            <a:endParaRPr lang="zh-CN" altLang="en-US" dirty="0">
              <a:latin typeface="宋体" panose="02010600030101010101" pitchFamily="2" charset="-122"/>
            </a:endParaRPr>
          </a:p>
          <a:p>
            <a:pPr lvl="1" eaLnBrk="1" hangingPunct="1"/>
            <a:r>
              <a:rPr lang="en-US" altLang="zh-CN" dirty="0">
                <a:latin typeface="宋体" panose="02010600030101010101" pitchFamily="2" charset="-122"/>
              </a:rPr>
              <a:t>2. </a:t>
            </a:r>
            <a:r>
              <a:rPr lang="zh-CN" altLang="en-US" dirty="0">
                <a:latin typeface="宋体" panose="02010600030101010101" pitchFamily="2" charset="-122"/>
              </a:rPr>
              <a:t>边。边有方向，它由起始顶点和终止顶点来界定。边的形状（</a:t>
            </a:r>
            <a:r>
              <a:rPr lang="en-US" altLang="zh-CN" dirty="0">
                <a:latin typeface="宋体" panose="02010600030101010101" pitchFamily="2" charset="-122"/>
              </a:rPr>
              <a:t>Curve</a:t>
            </a:r>
            <a:r>
              <a:rPr lang="zh-CN" altLang="en-US" dirty="0">
                <a:latin typeface="宋体" panose="02010600030101010101" pitchFamily="2" charset="-122"/>
              </a:rPr>
              <a:t>）由边的几何信息来表示，可以是直线或曲线，曲线边可用一系列控制点或型值点来描述，也可用显式、隐式或参数方程来描述。</a:t>
            </a:r>
            <a:endParaRPr lang="zh-CN" altLang="en-US" dirty="0">
              <a:latin typeface="宋体" panose="02010600030101010101" pitchFamily="2" charset="-122"/>
            </a:endParaRPr>
          </a:p>
          <a:p>
            <a:pPr lvl="1" eaLnBrk="1" hangingPunct="1"/>
            <a:endParaRPr lang="zh-CN" altLang="en-US" dirty="0">
              <a:latin typeface="宋体" panose="02010600030101010101" pitchFamily="2" charset="-122"/>
            </a:endParaRPr>
          </a:p>
          <a:p>
            <a:pPr lvl="1" eaLnBrk="1" hangingPunct="1"/>
            <a:endParaRPr lang="zh-CN" altLang="en-US" dirty="0">
              <a:latin typeface="宋体" panose="02010600030101010101" pitchFamily="2" charset="-122"/>
            </a:endParaRPr>
          </a:p>
          <a:p>
            <a:pPr lvl="1" eaLnBrk="1" hangingPunct="1"/>
            <a:endParaRPr lang="en-US" altLang="zh-CN" dirty="0">
              <a:latin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EF4B925-5831-41F8-B711-B736048884DC}"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16418" name="Rectangle 2"/>
          <p:cNvSpPr>
            <a:spLocks noGrp="1" noChangeArrowheads="1"/>
          </p:cNvSpPr>
          <p:nvPr>
            <p:ph type="title"/>
          </p:nvPr>
        </p:nvSpPr>
        <p:spPr>
          <a:xfrm>
            <a:off x="1219200" y="0"/>
            <a:ext cx="7239000" cy="10668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宋体" panose="02010600030101010101" pitchFamily="2" charset="-122"/>
                <a:ea typeface="+mj-ea"/>
                <a:cs typeface="+mj-cs"/>
              </a:rPr>
              <a:t>形  体</a:t>
            </a:r>
            <a:endParaRPr kumimoji="1" lang="zh-CN" altLang="en-US" sz="44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9219" name="Rectangle 3"/>
          <p:cNvSpPr>
            <a:spLocks noGrp="1"/>
          </p:cNvSpPr>
          <p:nvPr>
            <p:ph idx="1" hasCustomPrompt="1"/>
          </p:nvPr>
        </p:nvSpPr>
        <p:spPr>
          <a:xfrm>
            <a:off x="685800" y="1295400"/>
            <a:ext cx="7772400" cy="4800600"/>
          </a:xfrm>
        </p:spPr>
        <p:txBody>
          <a:bodyPr wrap="square" lIns="91440" tIns="45720" rIns="91440" bIns="45720" anchor="t" anchorCtr="0"/>
          <a:p>
            <a:pPr eaLnBrk="1" hangingPunct="1">
              <a:lnSpc>
                <a:spcPct val="120000"/>
              </a:lnSpc>
            </a:pPr>
            <a:r>
              <a:rPr lang="zh-CN" altLang="en-US" sz="2800" dirty="0">
                <a:latin typeface="宋体" panose="02010600030101010101" pitchFamily="2" charset="-122"/>
                <a:ea typeface="宋体" panose="02010600030101010101" pitchFamily="2" charset="-122"/>
              </a:rPr>
              <a:t>体</a:t>
            </a:r>
            <a:br>
              <a:rPr lang="zh-CN" altLang="en-US" sz="2400" dirty="0">
                <a:latin typeface="宋体" panose="02010600030101010101" pitchFamily="2" charset="-122"/>
                <a:ea typeface="宋体" panose="02010600030101010101" pitchFamily="2" charset="-122"/>
              </a:rPr>
            </a:br>
            <a:r>
              <a:rPr lang="zh-CN" altLang="en-US" sz="2400" dirty="0">
                <a:latin typeface="宋体" panose="02010600030101010101" pitchFamily="2" charset="-122"/>
                <a:ea typeface="宋体" panose="02010600030101010101" pitchFamily="2" charset="-122"/>
              </a:rPr>
              <a:t>  由封闭表面围成的有效空间称为体；一个形体</a:t>
            </a:r>
            <a:r>
              <a:rPr lang="en-US" altLang="zh-CN" sz="2400" dirty="0">
                <a:latin typeface="宋体" panose="02010600030101010101" pitchFamily="2" charset="-122"/>
                <a:ea typeface="宋体" panose="02010600030101010101" pitchFamily="2" charset="-122"/>
              </a:rPr>
              <a:t>Q</a:t>
            </a:r>
            <a:r>
              <a:rPr lang="zh-CN" altLang="en-US" sz="2400" dirty="0">
                <a:latin typeface="宋体" panose="02010600030101010101" pitchFamily="2" charset="-122"/>
                <a:ea typeface="宋体" panose="02010600030101010101" pitchFamily="2" charset="-122"/>
              </a:rPr>
              <a:t>是</a:t>
            </a:r>
            <a:r>
              <a:rPr lang="en-US" altLang="zh-CN" sz="2400" dirty="0">
                <a:latin typeface="宋体" panose="02010600030101010101" pitchFamily="2" charset="-122"/>
                <a:ea typeface="宋体" panose="02010600030101010101" pitchFamily="2" charset="-122"/>
              </a:rPr>
              <a:t>R</a:t>
            </a:r>
            <a:r>
              <a:rPr lang="en-US" altLang="zh-CN" sz="2400" baseline="300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空间中非空、有界的封闭子集。其 边界（记为∂</a:t>
            </a:r>
            <a:r>
              <a:rPr lang="en-US" altLang="zh-CN" sz="2400" dirty="0">
                <a:latin typeface="宋体" panose="02010600030101010101" pitchFamily="2" charset="-122"/>
                <a:ea typeface="宋体" panose="02010600030101010101" pitchFamily="2" charset="-122"/>
              </a:rPr>
              <a:t>Q</a:t>
            </a:r>
            <a:r>
              <a:rPr lang="zh-CN" altLang="en-US" sz="2400" dirty="0">
                <a:latin typeface="宋体" panose="02010600030101010101" pitchFamily="2" charset="-122"/>
                <a:ea typeface="宋体" panose="02010600030101010101" pitchFamily="2" charset="-122"/>
              </a:rPr>
              <a:t>） 是有限个面的并集，而外壳是形体的最大边界。一个单位立方体可定义为：					</a:t>
            </a:r>
            <a:r>
              <a:rPr lang="en-US" altLang="zh-CN" sz="2400" dirty="0">
                <a:latin typeface="宋体" panose="02010600030101010101" pitchFamily="2" charset="-122"/>
                <a:ea typeface="宋体" panose="02010600030101010101" pitchFamily="2" charset="-122"/>
              </a:rPr>
              <a:t>{(x,y,z)∈R</a:t>
            </a:r>
            <a:r>
              <a:rPr lang="en-US" altLang="zh-CN" sz="2400" baseline="30000" dirty="0">
                <a:latin typeface="宋体" panose="02010600030101010101" pitchFamily="2" charset="-122"/>
                <a:ea typeface="宋体" panose="02010600030101010101" pitchFamily="2" charset="-122"/>
              </a:rPr>
              <a:t>3</a:t>
            </a:r>
            <a:r>
              <a:rPr lang="en-US" altLang="zh-CN" sz="2400" dirty="0">
                <a:latin typeface="宋体" panose="02010600030101010101" pitchFamily="2" charset="-122"/>
                <a:ea typeface="宋体" panose="02010600030101010101" pitchFamily="2" charset="-122"/>
              </a:rPr>
              <a:t>|0≤x≤1,0≤y≤1,0≤z≤1}</a:t>
            </a:r>
            <a:br>
              <a:rPr lang="en-US" altLang="zh-CN" sz="2400" dirty="0">
                <a:latin typeface="宋体" panose="02010600030101010101" pitchFamily="2" charset="-122"/>
                <a:ea typeface="宋体" panose="02010600030101010101" pitchFamily="2" charset="-122"/>
              </a:rPr>
            </a:br>
            <a:r>
              <a:rPr lang="zh-CN" altLang="en-US" sz="2400" dirty="0">
                <a:latin typeface="宋体" panose="02010600030101010101" pitchFamily="2" charset="-122"/>
                <a:ea typeface="宋体" panose="02010600030101010101" pitchFamily="2" charset="-122"/>
              </a:rPr>
              <a:t>其中一个表面可表示为：</a:t>
            </a:r>
            <a:br>
              <a:rPr lang="zh-CN" altLang="en-US" sz="2400" dirty="0">
                <a:latin typeface="宋体" panose="02010600030101010101" pitchFamily="2" charset="-122"/>
                <a:ea typeface="宋体" panose="02010600030101010101" pitchFamily="2" charset="-122"/>
              </a:rPr>
            </a:b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{(1,y,z)∈R</a:t>
            </a:r>
            <a:r>
              <a:rPr lang="en-US" altLang="zh-CN" sz="2400" baseline="30000" dirty="0">
                <a:latin typeface="宋体" panose="02010600030101010101" pitchFamily="2" charset="-122"/>
                <a:ea typeface="宋体" panose="02010600030101010101" pitchFamily="2" charset="-122"/>
              </a:rPr>
              <a:t>3</a:t>
            </a:r>
            <a:r>
              <a:rPr lang="en-US" altLang="zh-CN" sz="2400" dirty="0">
                <a:latin typeface="宋体" panose="02010600030101010101" pitchFamily="2" charset="-122"/>
                <a:ea typeface="宋体" panose="02010600030101010101" pitchFamily="2" charset="-122"/>
              </a:rPr>
              <a:t>|0≤y≤1,0≤z≤1}			</a:t>
            </a:r>
            <a:endParaRPr lang="en-US" altLang="zh-CN" sz="2400" dirty="0">
              <a:latin typeface="宋体" panose="02010600030101010101" pitchFamily="2" charset="-122"/>
              <a:ea typeface="宋体" panose="02010600030101010101" pitchFamily="2" charset="-122"/>
            </a:endParaRPr>
          </a:p>
          <a:p>
            <a:pPr eaLnBrk="1" hangingPunct="1"/>
            <a:endParaRPr lang="en-US" altLang="zh-CN" dirty="0">
              <a:latin typeface="宋体" panose="02010600030101010101" pitchFamily="2" charset="-122"/>
              <a:ea typeface="宋体" panose="02010600030101010101" pitchFamily="2" charset="-122"/>
            </a:endParaRPr>
          </a:p>
        </p:txBody>
      </p:sp>
      <p:grpSp>
        <p:nvGrpSpPr>
          <p:cNvPr id="9220" name="Group 4"/>
          <p:cNvGrpSpPr/>
          <p:nvPr/>
        </p:nvGrpSpPr>
        <p:grpSpPr>
          <a:xfrm>
            <a:off x="6400800" y="136525"/>
            <a:ext cx="2514600" cy="2073275"/>
            <a:chOff x="3216" y="480"/>
            <a:chExt cx="1584" cy="1306"/>
          </a:xfrm>
        </p:grpSpPr>
        <p:sp>
          <p:nvSpPr>
            <p:cNvPr id="9221" name="Rectangle 5"/>
            <p:cNvSpPr/>
            <p:nvPr/>
          </p:nvSpPr>
          <p:spPr>
            <a:xfrm>
              <a:off x="3216" y="1056"/>
              <a:ext cx="576" cy="528"/>
            </a:xfrm>
            <a:prstGeom prst="rect">
              <a:avLst/>
            </a:prstGeom>
            <a:solidFill>
              <a:srgbClr val="FFFF99"/>
            </a:solidFill>
            <a:ln w="9525"/>
            <a:scene3d>
              <a:camera prst="legacyObliqueTopRight">
                <a:rot lat="0" lon="0" rev="0"/>
              </a:camera>
              <a:lightRig rig="legacyFlat3" dir="r"/>
            </a:scene3d>
            <a:sp3d extrusionH="887400" prstMaterial="legacyMatte">
              <a:bevelT w="13500" h="13500" prst="angle"/>
              <a:bevelB w="13500" h="13500" prst="angle"/>
              <a:extrusionClr>
                <a:srgbClr val="FFFF99"/>
              </a:extrusionClr>
            </a:sp3d>
          </p:spPr>
          <p:txBody>
            <a:bodyPr wrap="none" lIns="92075" tIns="46038" rIns="92075" bIns="46038" anchor="ctr" anchorCtr="0">
              <a:flatTx/>
            </a:bodyPr>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9222" name="Line 6"/>
            <p:cNvSpPr/>
            <p:nvPr/>
          </p:nvSpPr>
          <p:spPr>
            <a:xfrm>
              <a:off x="3216" y="1584"/>
              <a:ext cx="1104" cy="0"/>
            </a:xfrm>
            <a:prstGeom prst="line">
              <a:avLst/>
            </a:prstGeom>
            <a:ln w="28575" cap="flat" cmpd="sng">
              <a:solidFill>
                <a:schemeClr val="tx1"/>
              </a:solidFill>
              <a:prstDash val="solid"/>
              <a:round/>
              <a:headEnd type="none" w="med" len="med"/>
              <a:tailEnd type="triangle" w="med" len="med"/>
            </a:ln>
          </p:spPr>
        </p:sp>
        <p:sp>
          <p:nvSpPr>
            <p:cNvPr id="9223" name="Line 7"/>
            <p:cNvSpPr/>
            <p:nvPr/>
          </p:nvSpPr>
          <p:spPr>
            <a:xfrm flipV="1">
              <a:off x="3216" y="528"/>
              <a:ext cx="0" cy="1056"/>
            </a:xfrm>
            <a:prstGeom prst="line">
              <a:avLst/>
            </a:prstGeom>
            <a:ln w="28575" cap="flat" cmpd="sng">
              <a:solidFill>
                <a:schemeClr val="tx1"/>
              </a:solidFill>
              <a:prstDash val="solid"/>
              <a:round/>
              <a:headEnd type="none" w="med" len="med"/>
              <a:tailEnd type="triangle" w="med" len="med"/>
            </a:ln>
          </p:spPr>
        </p:sp>
        <p:sp>
          <p:nvSpPr>
            <p:cNvPr id="9224" name="Line 8"/>
            <p:cNvSpPr/>
            <p:nvPr/>
          </p:nvSpPr>
          <p:spPr>
            <a:xfrm flipV="1">
              <a:off x="3984" y="960"/>
              <a:ext cx="240" cy="192"/>
            </a:xfrm>
            <a:prstGeom prst="line">
              <a:avLst/>
            </a:prstGeom>
            <a:ln w="28575" cap="flat" cmpd="sng">
              <a:solidFill>
                <a:schemeClr val="tx1"/>
              </a:solidFill>
              <a:prstDash val="solid"/>
              <a:round/>
              <a:headEnd type="none" w="med" len="med"/>
              <a:tailEnd type="triangle" w="med" len="med"/>
            </a:ln>
          </p:spPr>
        </p:sp>
        <p:sp>
          <p:nvSpPr>
            <p:cNvPr id="9225" name="Text Box 9"/>
            <p:cNvSpPr txBox="1"/>
            <p:nvPr/>
          </p:nvSpPr>
          <p:spPr>
            <a:xfrm>
              <a:off x="4368" y="1536"/>
              <a:ext cx="43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x</a:t>
              </a:r>
              <a:endParaRPr lang="en-US" altLang="zh-CN" sz="2000" b="1" baseline="0" dirty="0">
                <a:latin typeface="Arial" panose="020B0604020202020204" pitchFamily="34" charset="0"/>
                <a:ea typeface="黑体" panose="02010609060101010101" pitchFamily="49" charset="-122"/>
              </a:endParaRPr>
            </a:p>
          </p:txBody>
        </p:sp>
        <p:sp>
          <p:nvSpPr>
            <p:cNvPr id="9226" name="Text Box 10"/>
            <p:cNvSpPr txBox="1"/>
            <p:nvPr/>
          </p:nvSpPr>
          <p:spPr>
            <a:xfrm>
              <a:off x="4272" y="912"/>
              <a:ext cx="43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z</a:t>
              </a:r>
              <a:endParaRPr lang="en-US" altLang="zh-CN" sz="2000" b="1" baseline="0" dirty="0">
                <a:latin typeface="Arial" panose="020B0604020202020204" pitchFamily="34" charset="0"/>
                <a:ea typeface="黑体" panose="02010609060101010101" pitchFamily="49" charset="-122"/>
              </a:endParaRPr>
            </a:p>
          </p:txBody>
        </p:sp>
        <p:sp>
          <p:nvSpPr>
            <p:cNvPr id="9227" name="Text Box 11"/>
            <p:cNvSpPr txBox="1"/>
            <p:nvPr/>
          </p:nvSpPr>
          <p:spPr>
            <a:xfrm>
              <a:off x="3360" y="480"/>
              <a:ext cx="43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y</a:t>
              </a:r>
              <a:endParaRPr lang="en-US" altLang="zh-CN" sz="2000" b="1" baseline="0" dirty="0">
                <a:latin typeface="Arial" panose="020B0604020202020204" pitchFamily="34" charset="0"/>
                <a:ea typeface="黑体" panose="02010609060101010101" pitchFamily="49" charset="-122"/>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69FD7E4-C8A8-4493-9ED1-F82236C13321}"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84002"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边界表示</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64515" name="Rectangle 3"/>
          <p:cNvSpPr>
            <a:spLocks noGrp="1"/>
          </p:cNvSpPr>
          <p:nvPr>
            <p:ph idx="1" hasCustomPrompt="1"/>
          </p:nvPr>
        </p:nvSpPr>
        <p:spPr>
          <a:xfrm>
            <a:off x="609600" y="1219200"/>
            <a:ext cx="7772400" cy="4800600"/>
          </a:xfrm>
        </p:spPr>
        <p:txBody>
          <a:bodyPr wrap="square" lIns="91440" tIns="45720" rIns="91440" bIns="45720" anchor="t" anchorCtr="0"/>
          <a:p>
            <a:pPr lvl="1" eaLnBrk="1" hangingPunct="1"/>
            <a:r>
              <a:rPr lang="en-US" altLang="zh-CN" dirty="0">
                <a:latin typeface="宋体" panose="02010600030101010101" pitchFamily="2" charset="-122"/>
              </a:rPr>
              <a:t>3. </a:t>
            </a:r>
            <a:r>
              <a:rPr lang="zh-CN" altLang="en-US" dirty="0">
                <a:latin typeface="宋体" panose="02010600030101010101" pitchFamily="2" charset="-122"/>
              </a:rPr>
              <a:t>环。环（</a:t>
            </a:r>
            <a:r>
              <a:rPr lang="en-US" altLang="zh-CN" dirty="0">
                <a:latin typeface="宋体" panose="02010600030101010101" pitchFamily="2" charset="-122"/>
              </a:rPr>
              <a:t>Loop</a:t>
            </a:r>
            <a:r>
              <a:rPr lang="zh-CN" altLang="en-US" dirty="0">
                <a:latin typeface="宋体" panose="02010600030101010101" pitchFamily="2" charset="-122"/>
              </a:rPr>
              <a:t>）是有序、有向边（</a:t>
            </a:r>
            <a:r>
              <a:rPr lang="en-US" altLang="zh-CN" dirty="0">
                <a:latin typeface="宋体" panose="02010600030101010101" pitchFamily="2" charset="-122"/>
              </a:rPr>
              <a:t>Edge</a:t>
            </a:r>
            <a:r>
              <a:rPr lang="zh-CN" altLang="en-US" dirty="0">
                <a:latin typeface="宋体" panose="02010600030101010101" pitchFamily="2" charset="-122"/>
              </a:rPr>
              <a:t>）组成的封闭边界。环有方向、内外之分，外环边通常按逆时针方向排序，内环边通常按顺时针方向排序。</a:t>
            </a:r>
            <a:endParaRPr lang="zh-CN" altLang="en-US" dirty="0">
              <a:latin typeface="宋体" panose="02010600030101010101" pitchFamily="2" charset="-122"/>
            </a:endParaRPr>
          </a:p>
          <a:p>
            <a:pPr lvl="1" eaLnBrk="1" hangingPunct="1"/>
            <a:r>
              <a:rPr lang="en-US" altLang="zh-CN" dirty="0">
                <a:latin typeface="宋体" panose="02010600030101010101" pitchFamily="2" charset="-122"/>
              </a:rPr>
              <a:t>4.</a:t>
            </a:r>
            <a:r>
              <a:rPr lang="zh-CN" altLang="en-US" dirty="0">
                <a:latin typeface="宋体" panose="02010600030101010101" pitchFamily="2" charset="-122"/>
              </a:rPr>
              <a:t>面。面（</a:t>
            </a:r>
            <a:r>
              <a:rPr lang="en-US" altLang="zh-CN" dirty="0">
                <a:latin typeface="宋体" panose="02010600030101010101" pitchFamily="2" charset="-122"/>
              </a:rPr>
              <a:t>Face</a:t>
            </a:r>
            <a:r>
              <a:rPr lang="zh-CN" altLang="en-US" dirty="0">
                <a:latin typeface="宋体" panose="02010600030101010101" pitchFamily="2" charset="-122"/>
              </a:rPr>
              <a:t>）由一个外环和若干个内环（可以没有内环）来表示，内环完全在外环之内。</a:t>
            </a:r>
            <a:endParaRPr lang="zh-CN" altLang="en-US" dirty="0">
              <a:latin typeface="宋体" panose="02010600030101010101" pitchFamily="2" charset="-122"/>
            </a:endParaRPr>
          </a:p>
          <a:p>
            <a:pPr lvl="2" eaLnBrk="1" hangingPunct="1"/>
            <a:r>
              <a:rPr lang="zh-CN" altLang="en-US" dirty="0">
                <a:latin typeface="宋体" panose="02010600030101010101" pitchFamily="2" charset="-122"/>
              </a:rPr>
              <a:t>若一个面的外法矢向外，称为正向面；反之，称为反向面。</a:t>
            </a:r>
            <a:endParaRPr lang="zh-CN" altLang="en-US" dirty="0">
              <a:latin typeface="宋体" panose="0201060003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9EF52C7-F486-4168-93BB-5EB6A67998A5}"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85026"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边界表示</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65539" name="Rectangle 3"/>
          <p:cNvSpPr>
            <a:spLocks noGrp="1"/>
          </p:cNvSpPr>
          <p:nvPr>
            <p:ph idx="1" hasCustomPrompt="1"/>
          </p:nvPr>
        </p:nvSpPr>
        <p:spPr>
          <a:xfrm>
            <a:off x="685800" y="1295400"/>
            <a:ext cx="7772400" cy="4800600"/>
          </a:xfrm>
        </p:spPr>
        <p:txBody>
          <a:bodyPr wrap="square" lIns="91440" tIns="45720" rIns="91440" bIns="45720" anchor="t" anchorCtr="0"/>
          <a:p>
            <a:pPr lvl="2" eaLnBrk="1" hangingPunct="1"/>
            <a:r>
              <a:rPr lang="zh-CN" altLang="en-US" dirty="0">
                <a:latin typeface="宋体" panose="02010600030101010101" pitchFamily="2" charset="-122"/>
              </a:rPr>
              <a:t>面的形状可以是平面或曲面。平面可用平面方程来描述，曲面可用控制多边形或型值点来描述，也可用曲面方程（隐式、显式或参数形式）来描述。对于参数曲面，通常在其二维参数域上定义环，这样就可由一些二维的有向边来表示环，集合运算中对面的分割也可在二维参数域上进行。</a:t>
            </a:r>
            <a:endParaRPr lang="zh-CN" altLang="en-US" dirty="0">
              <a:latin typeface="宋体" panose="02010600030101010101" pitchFamily="2" charset="-122"/>
            </a:endParaRPr>
          </a:p>
          <a:p>
            <a:pPr lvl="1" eaLnBrk="1" hangingPunct="1"/>
            <a:r>
              <a:rPr lang="en-US" altLang="zh-CN" dirty="0">
                <a:latin typeface="宋体" panose="02010600030101010101" pitchFamily="2" charset="-122"/>
              </a:rPr>
              <a:t>5.</a:t>
            </a:r>
            <a:r>
              <a:rPr lang="zh-CN" altLang="en-US" dirty="0">
                <a:latin typeface="宋体" panose="02010600030101010101" pitchFamily="2" charset="-122"/>
              </a:rPr>
              <a:t>体。体（</a:t>
            </a:r>
            <a:r>
              <a:rPr lang="en-US" altLang="zh-CN" dirty="0">
                <a:latin typeface="宋体" panose="02010600030101010101" pitchFamily="2" charset="-122"/>
              </a:rPr>
              <a:t>Body</a:t>
            </a:r>
            <a:r>
              <a:rPr lang="zh-CN" altLang="en-US" dirty="0">
                <a:latin typeface="宋体" panose="02010600030101010101" pitchFamily="2" charset="-122"/>
              </a:rPr>
              <a:t>）是面的并集。</a:t>
            </a:r>
            <a:endParaRPr lang="zh-CN" altLang="en-US" dirty="0">
              <a:latin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 name="灯片编号占位符 3"/>
          <p:cNvSpPr txBox="1">
            <a:spLocks noGrp="1"/>
          </p:cNvSpPr>
          <p:nvPr>
            <p:ph type="sldNum" sz="quarter" idx="10"/>
          </p:nvPr>
        </p:nvSpPr>
        <p:spPr bwMode="auto">
          <a:xfrm>
            <a:off x="7759700" y="6303645"/>
            <a:ext cx="1905000" cy="4572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6A207C70-C4E7-4043-B117-0B8965C965BB}"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62146" name="Rectangle 2"/>
          <p:cNvSpPr>
            <a:spLocks noGrp="1" noChangeArrowheads="1"/>
          </p:cNvSpPr>
          <p:nvPr>
            <p:ph type="title"/>
          </p:nvPr>
        </p:nvSpPr>
        <p:spPr>
          <a:xfrm>
            <a:off x="12192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边界表示</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66563" name="Rectangle 3"/>
          <p:cNvSpPr>
            <a:spLocks noGrp="1"/>
          </p:cNvSpPr>
          <p:nvPr>
            <p:ph idx="1" hasCustomPrompt="1"/>
          </p:nvPr>
        </p:nvSpPr>
        <p:spPr>
          <a:xfrm>
            <a:off x="609600" y="1219200"/>
            <a:ext cx="7772400" cy="4114800"/>
          </a:xfrm>
        </p:spPr>
        <p:txBody>
          <a:bodyPr wrap="square" lIns="91440" tIns="45720" rIns="91440" bIns="45720" anchor="t" anchorCtr="0"/>
          <a:p>
            <a:pPr eaLnBrk="1" hangingPunct="1"/>
            <a:r>
              <a:rPr lang="en-US" altLang="zh-CN" sz="2400" dirty="0">
                <a:latin typeface="宋体" panose="02010600030101010101" pitchFamily="2" charset="-122"/>
              </a:rPr>
              <a:t>  </a:t>
            </a:r>
            <a:r>
              <a:rPr lang="zh-CN" altLang="en-US" sz="2400" dirty="0">
                <a:latin typeface="宋体" panose="02010600030101010101" pitchFamily="2" charset="-122"/>
              </a:rPr>
              <a:t>边界表示模型是一种采用描述形体表面的方法来描述的几何表示模型。一个形体一般可以通过其边界拆成一些有界的</a:t>
            </a:r>
            <a:r>
              <a:rPr lang="zh-CN" altLang="en-US" sz="2400" dirty="0">
                <a:latin typeface="Arial" panose="020B0604020202020204" pitchFamily="34" charset="0"/>
              </a:rPr>
              <a:t>“</a:t>
            </a:r>
            <a:r>
              <a:rPr lang="zh-CN" altLang="en-US" sz="2400" dirty="0">
                <a:latin typeface="宋体" panose="02010600030101010101" pitchFamily="2" charset="-122"/>
              </a:rPr>
              <a:t>面</a:t>
            </a:r>
            <a:r>
              <a:rPr lang="zh-CN" altLang="en-US" sz="2400" dirty="0">
                <a:latin typeface="Arial" panose="020B0604020202020204" pitchFamily="34" charset="0"/>
              </a:rPr>
              <a:t>”</a:t>
            </a:r>
            <a:r>
              <a:rPr lang="zh-CN" altLang="en-US" sz="2400" dirty="0">
                <a:latin typeface="宋体" panose="02010600030101010101" pitchFamily="2" charset="-122"/>
              </a:rPr>
              <a:t>或</a:t>
            </a:r>
            <a:r>
              <a:rPr lang="zh-CN" altLang="en-US" sz="2400" dirty="0">
                <a:latin typeface="Arial" panose="020B0604020202020204" pitchFamily="34" charset="0"/>
              </a:rPr>
              <a:t>“</a:t>
            </a:r>
            <a:r>
              <a:rPr lang="zh-CN" altLang="en-US" sz="2400" dirty="0">
                <a:latin typeface="宋体" panose="02010600030101010101" pitchFamily="2" charset="-122"/>
              </a:rPr>
              <a:t>小片</a:t>
            </a:r>
            <a:r>
              <a:rPr lang="zh-CN" altLang="en-US" sz="2400" dirty="0">
                <a:latin typeface="Arial" panose="020B0604020202020204" pitchFamily="34" charset="0"/>
              </a:rPr>
              <a:t>”</a:t>
            </a:r>
            <a:r>
              <a:rPr lang="zh-CN" altLang="en-US" sz="2400" dirty="0">
                <a:latin typeface="宋体" panose="02010600030101010101" pitchFamily="2" charset="-122"/>
              </a:rPr>
              <a:t>的子集来表示，而每一个面又可以通过其边界的边和顶点来表示。若面的表示无二义性，则其边界表示模型也无二义性，但通常不一定只有唯一的表示。</a:t>
            </a:r>
            <a:endParaRPr lang="zh-CN" altLang="en-US" sz="2400" dirty="0">
              <a:latin typeface="宋体" panose="02010600030101010101" pitchFamily="2" charset="-122"/>
            </a:endParaRPr>
          </a:p>
        </p:txBody>
      </p:sp>
      <p:sp>
        <p:nvSpPr>
          <p:cNvPr id="66564" name="Rectangle 37"/>
          <p:cNvSpPr/>
          <p:nvPr/>
        </p:nvSpPr>
        <p:spPr>
          <a:xfrm>
            <a:off x="4572000" y="3140710"/>
            <a:ext cx="4876800" cy="3989388"/>
          </a:xfrm>
          <a:prstGeom prst="rect">
            <a:avLst/>
          </a:prstGeom>
          <a:solidFill>
            <a:schemeClr val="accent1"/>
          </a:solidFill>
          <a:ln w="9525">
            <a:noFill/>
          </a:ln>
        </p:spPr>
        <p:txBody>
          <a:bodyPr anchor="t"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66565" name="Freeform 5"/>
          <p:cNvSpPr/>
          <p:nvPr/>
        </p:nvSpPr>
        <p:spPr>
          <a:xfrm>
            <a:off x="6572250" y="6087745"/>
            <a:ext cx="1876425" cy="473075"/>
          </a:xfrm>
          <a:custGeom>
            <a:avLst/>
            <a:gdLst/>
            <a:ahLst/>
            <a:cxnLst>
              <a:cxn ang="0">
                <a:pos x="247650" y="0"/>
              </a:cxn>
              <a:cxn ang="0">
                <a:pos x="0" y="473075"/>
              </a:cxn>
              <a:cxn ang="0">
                <a:pos x="1628775" y="473075"/>
              </a:cxn>
              <a:cxn ang="0">
                <a:pos x="1876425" y="0"/>
              </a:cxn>
              <a:cxn ang="0">
                <a:pos x="247650" y="0"/>
              </a:cxn>
            </a:cxnLst>
            <a:pathLst>
              <a:path w="1182" h="298">
                <a:moveTo>
                  <a:pt x="156" y="0"/>
                </a:moveTo>
                <a:lnTo>
                  <a:pt x="0" y="298"/>
                </a:lnTo>
                <a:lnTo>
                  <a:pt x="1026" y="298"/>
                </a:lnTo>
                <a:lnTo>
                  <a:pt x="1182" y="0"/>
                </a:lnTo>
                <a:lnTo>
                  <a:pt x="156" y="0"/>
                </a:lnTo>
                <a:close/>
              </a:path>
            </a:pathLst>
          </a:custGeom>
          <a:pattFill prst="ltUpDiag">
            <a:fgClr>
              <a:srgbClr val="000000"/>
            </a:fgClr>
            <a:bgClr>
              <a:srgbClr val="FFFFFF"/>
            </a:bgClr>
          </a:pattFill>
          <a:ln w="12700" cap="flat" cmpd="sng">
            <a:solidFill>
              <a:srgbClr val="000000"/>
            </a:solidFill>
            <a:prstDash val="solid"/>
            <a:round/>
            <a:headEnd type="none" w="med" len="med"/>
            <a:tailEnd type="none" w="med" len="med"/>
          </a:ln>
        </p:spPr>
        <p:txBody>
          <a:bodyPr/>
          <a:p>
            <a:endParaRPr lang="zh-CN" altLang="en-US"/>
          </a:p>
        </p:txBody>
      </p:sp>
      <p:pic>
        <p:nvPicPr>
          <p:cNvPr id="66566" name="Picture 6"/>
          <p:cNvPicPr>
            <a:picLocks noChangeAspect="1"/>
          </p:cNvPicPr>
          <p:nvPr/>
        </p:nvPicPr>
        <p:blipFill>
          <a:blip r:embed="rId1"/>
          <a:stretch>
            <a:fillRect/>
          </a:stretch>
        </p:blipFill>
        <p:spPr>
          <a:xfrm>
            <a:off x="4787900" y="3500755"/>
            <a:ext cx="2058988" cy="1374775"/>
          </a:xfrm>
          <a:prstGeom prst="rect">
            <a:avLst/>
          </a:prstGeom>
          <a:noFill/>
          <a:ln w="9525">
            <a:noFill/>
          </a:ln>
        </p:spPr>
      </p:pic>
      <p:sp>
        <p:nvSpPr>
          <p:cNvPr id="66567" name="Freeform 7"/>
          <p:cNvSpPr/>
          <p:nvPr/>
        </p:nvSpPr>
        <p:spPr>
          <a:xfrm>
            <a:off x="7670800" y="3512820"/>
            <a:ext cx="303213" cy="303213"/>
          </a:xfrm>
          <a:custGeom>
            <a:avLst/>
            <a:gdLst/>
            <a:ahLst/>
            <a:cxnLst>
              <a:cxn ang="0">
                <a:pos x="303213" y="150813"/>
              </a:cxn>
              <a:cxn ang="0">
                <a:pos x="298450" y="117475"/>
              </a:cxn>
              <a:cxn ang="0">
                <a:pos x="288925" y="84138"/>
              </a:cxn>
              <a:cxn ang="0">
                <a:pos x="271463" y="57150"/>
              </a:cxn>
              <a:cxn ang="0">
                <a:pos x="246063" y="31750"/>
              </a:cxn>
              <a:cxn ang="0">
                <a:pos x="219075" y="14288"/>
              </a:cxn>
              <a:cxn ang="0">
                <a:pos x="185738" y="3175"/>
              </a:cxn>
              <a:cxn ang="0">
                <a:pos x="152400" y="0"/>
              </a:cxn>
              <a:cxn ang="0">
                <a:pos x="117475" y="3175"/>
              </a:cxn>
              <a:cxn ang="0">
                <a:pos x="87313" y="14288"/>
              </a:cxn>
              <a:cxn ang="0">
                <a:pos x="57150" y="31750"/>
              </a:cxn>
              <a:cxn ang="0">
                <a:pos x="34925" y="57150"/>
              </a:cxn>
              <a:cxn ang="0">
                <a:pos x="15875" y="84138"/>
              </a:cxn>
              <a:cxn ang="0">
                <a:pos x="4763" y="117475"/>
              </a:cxn>
              <a:cxn ang="0">
                <a:pos x="0" y="150813"/>
              </a:cxn>
              <a:cxn ang="0">
                <a:pos x="4763" y="185738"/>
              </a:cxn>
              <a:cxn ang="0">
                <a:pos x="15875" y="215900"/>
              </a:cxn>
              <a:cxn ang="0">
                <a:pos x="34925" y="246063"/>
              </a:cxn>
              <a:cxn ang="0">
                <a:pos x="57150" y="269875"/>
              </a:cxn>
              <a:cxn ang="0">
                <a:pos x="87313" y="287338"/>
              </a:cxn>
              <a:cxn ang="0">
                <a:pos x="117475" y="298450"/>
              </a:cxn>
              <a:cxn ang="0">
                <a:pos x="152400" y="303213"/>
              </a:cxn>
              <a:cxn ang="0">
                <a:pos x="185738" y="298450"/>
              </a:cxn>
              <a:cxn ang="0">
                <a:pos x="219075" y="287338"/>
              </a:cxn>
              <a:cxn ang="0">
                <a:pos x="246063" y="269875"/>
              </a:cxn>
              <a:cxn ang="0">
                <a:pos x="271463" y="246063"/>
              </a:cxn>
              <a:cxn ang="0">
                <a:pos x="288925" y="215900"/>
              </a:cxn>
              <a:cxn ang="0">
                <a:pos x="298450" y="185738"/>
              </a:cxn>
              <a:cxn ang="0">
                <a:pos x="303213" y="150813"/>
              </a:cxn>
            </a:cxnLst>
            <a:pathLst>
              <a:path w="191" h="191">
                <a:moveTo>
                  <a:pt x="191" y="95"/>
                </a:moveTo>
                <a:lnTo>
                  <a:pt x="188" y="74"/>
                </a:lnTo>
                <a:lnTo>
                  <a:pt x="182" y="53"/>
                </a:lnTo>
                <a:lnTo>
                  <a:pt x="171" y="36"/>
                </a:lnTo>
                <a:lnTo>
                  <a:pt x="155" y="20"/>
                </a:lnTo>
                <a:lnTo>
                  <a:pt x="138" y="9"/>
                </a:lnTo>
                <a:lnTo>
                  <a:pt x="117" y="2"/>
                </a:lnTo>
                <a:lnTo>
                  <a:pt x="96" y="0"/>
                </a:lnTo>
                <a:lnTo>
                  <a:pt x="74" y="2"/>
                </a:lnTo>
                <a:lnTo>
                  <a:pt x="55" y="9"/>
                </a:lnTo>
                <a:lnTo>
                  <a:pt x="36" y="20"/>
                </a:lnTo>
                <a:lnTo>
                  <a:pt x="22" y="36"/>
                </a:lnTo>
                <a:lnTo>
                  <a:pt x="10" y="53"/>
                </a:lnTo>
                <a:lnTo>
                  <a:pt x="3" y="74"/>
                </a:lnTo>
                <a:lnTo>
                  <a:pt x="0" y="95"/>
                </a:lnTo>
                <a:lnTo>
                  <a:pt x="3" y="117"/>
                </a:lnTo>
                <a:lnTo>
                  <a:pt x="10" y="136"/>
                </a:lnTo>
                <a:lnTo>
                  <a:pt x="22" y="155"/>
                </a:lnTo>
                <a:lnTo>
                  <a:pt x="36" y="170"/>
                </a:lnTo>
                <a:lnTo>
                  <a:pt x="55" y="181"/>
                </a:lnTo>
                <a:lnTo>
                  <a:pt x="74" y="188"/>
                </a:lnTo>
                <a:lnTo>
                  <a:pt x="96" y="191"/>
                </a:lnTo>
                <a:lnTo>
                  <a:pt x="117" y="188"/>
                </a:lnTo>
                <a:lnTo>
                  <a:pt x="138" y="181"/>
                </a:lnTo>
                <a:lnTo>
                  <a:pt x="155" y="170"/>
                </a:lnTo>
                <a:lnTo>
                  <a:pt x="171" y="155"/>
                </a:lnTo>
                <a:lnTo>
                  <a:pt x="182" y="136"/>
                </a:lnTo>
                <a:lnTo>
                  <a:pt x="188" y="117"/>
                </a:lnTo>
                <a:lnTo>
                  <a:pt x="191" y="95"/>
                </a:lnTo>
                <a:close/>
              </a:path>
            </a:pathLst>
          </a:custGeom>
          <a:solidFill>
            <a:srgbClr val="FFFFFF"/>
          </a:solidFill>
          <a:ln w="12700" cap="flat" cmpd="sng">
            <a:solidFill>
              <a:srgbClr val="000000"/>
            </a:solidFill>
            <a:prstDash val="solid"/>
            <a:round/>
            <a:headEnd type="none" w="med" len="med"/>
            <a:tailEnd type="none" w="med" len="med"/>
          </a:ln>
        </p:spPr>
        <p:txBody>
          <a:bodyPr/>
          <a:p>
            <a:endParaRPr lang="zh-CN" altLang="en-US"/>
          </a:p>
        </p:txBody>
      </p:sp>
      <p:sp>
        <p:nvSpPr>
          <p:cNvPr id="66568" name="Rectangle 8"/>
          <p:cNvSpPr/>
          <p:nvPr/>
        </p:nvSpPr>
        <p:spPr>
          <a:xfrm>
            <a:off x="7566025" y="3488690"/>
            <a:ext cx="473710" cy="353695"/>
          </a:xfrm>
          <a:prstGeom prst="rect">
            <a:avLst/>
          </a:prstGeom>
          <a:noFill/>
          <a:ln w="9525">
            <a:noFill/>
          </a:ln>
        </p:spPr>
        <p:txBody>
          <a:bodyPr wrap="square" lIns="0" tIns="0" rIns="0" bIns="0" anchor="t" anchorCtr="0">
            <a:spAutoFit/>
          </a:bodyPr>
          <a:p>
            <a:pPr algn="ctr">
              <a:lnSpc>
                <a:spcPct val="144000"/>
              </a:lnSpc>
              <a:spcBef>
                <a:spcPct val="50000"/>
              </a:spcBef>
            </a:pPr>
            <a:r>
              <a:rPr lang="en-US" altLang="zh-CN" sz="1600" baseline="0" dirty="0">
                <a:solidFill>
                  <a:srgbClr val="000000"/>
                </a:solidFill>
                <a:latin typeface="宋体" panose="02010600030101010101" pitchFamily="2" charset="-122"/>
                <a:ea typeface="宋体" panose="02010600030101010101" pitchFamily="2" charset="-122"/>
              </a:rPr>
              <a:t>U</a:t>
            </a:r>
            <a:endParaRPr lang="en-US" altLang="zh-CN" dirty="0">
              <a:latin typeface="宋体" panose="02010600030101010101" pitchFamily="2" charset="-122"/>
              <a:ea typeface="宋体" panose="02010600030101010101" pitchFamily="2" charset="-122"/>
            </a:endParaRPr>
          </a:p>
        </p:txBody>
      </p:sp>
      <p:sp>
        <p:nvSpPr>
          <p:cNvPr id="66569" name="Line 9"/>
          <p:cNvSpPr/>
          <p:nvPr/>
        </p:nvSpPr>
        <p:spPr>
          <a:xfrm>
            <a:off x="7823200" y="3209608"/>
            <a:ext cx="1588" cy="303212"/>
          </a:xfrm>
          <a:prstGeom prst="line">
            <a:avLst/>
          </a:prstGeom>
          <a:ln w="12700" cap="flat" cmpd="sng">
            <a:solidFill>
              <a:srgbClr val="000000"/>
            </a:solidFill>
            <a:prstDash val="solid"/>
            <a:round/>
            <a:headEnd type="none" w="med" len="med"/>
            <a:tailEnd type="none" w="med" len="med"/>
          </a:ln>
        </p:spPr>
      </p:sp>
      <p:sp>
        <p:nvSpPr>
          <p:cNvPr id="66570" name="Freeform 10"/>
          <p:cNvSpPr/>
          <p:nvPr/>
        </p:nvSpPr>
        <p:spPr>
          <a:xfrm>
            <a:off x="6980238" y="5330508"/>
            <a:ext cx="1743075" cy="623887"/>
          </a:xfrm>
          <a:custGeom>
            <a:avLst/>
            <a:gdLst/>
            <a:ahLst/>
            <a:cxnLst>
              <a:cxn ang="0">
                <a:pos x="74613" y="623887"/>
              </a:cxn>
              <a:cxn ang="0">
                <a:pos x="1743075" y="623887"/>
              </a:cxn>
              <a:cxn ang="0">
                <a:pos x="1704975" y="379412"/>
              </a:cxn>
              <a:cxn ang="0">
                <a:pos x="341313" y="379412"/>
              </a:cxn>
              <a:cxn ang="0">
                <a:pos x="303213" y="0"/>
              </a:cxn>
              <a:cxn ang="0">
                <a:pos x="0" y="0"/>
              </a:cxn>
              <a:cxn ang="0">
                <a:pos x="74613" y="623887"/>
              </a:cxn>
            </a:cxnLst>
            <a:pathLst>
              <a:path w="1098" h="393">
                <a:moveTo>
                  <a:pt x="47" y="393"/>
                </a:moveTo>
                <a:lnTo>
                  <a:pt x="1098" y="393"/>
                </a:lnTo>
                <a:lnTo>
                  <a:pt x="1074" y="239"/>
                </a:lnTo>
                <a:lnTo>
                  <a:pt x="215" y="239"/>
                </a:lnTo>
                <a:lnTo>
                  <a:pt x="191" y="0"/>
                </a:lnTo>
                <a:lnTo>
                  <a:pt x="0" y="0"/>
                </a:lnTo>
                <a:lnTo>
                  <a:pt x="47" y="393"/>
                </a:lnTo>
                <a:close/>
              </a:path>
            </a:pathLst>
          </a:custGeom>
          <a:pattFill prst="ltUpDiag">
            <a:fgClr>
              <a:srgbClr val="000000"/>
            </a:fgClr>
            <a:bgClr>
              <a:srgbClr val="FFFFFF"/>
            </a:bgClr>
          </a:pattFill>
          <a:ln w="12700" cap="flat" cmpd="sng">
            <a:solidFill>
              <a:srgbClr val="000000"/>
            </a:solidFill>
            <a:prstDash val="solid"/>
            <a:round/>
            <a:headEnd type="none" w="med" len="med"/>
            <a:tailEnd type="none" w="med" len="med"/>
          </a:ln>
        </p:spPr>
        <p:txBody>
          <a:bodyPr/>
          <a:p>
            <a:endParaRPr lang="zh-CN" altLang="en-US"/>
          </a:p>
        </p:txBody>
      </p:sp>
      <p:sp>
        <p:nvSpPr>
          <p:cNvPr id="66571" name="Freeform 11"/>
          <p:cNvSpPr/>
          <p:nvPr/>
        </p:nvSpPr>
        <p:spPr>
          <a:xfrm>
            <a:off x="7586663" y="4270058"/>
            <a:ext cx="1743075" cy="623887"/>
          </a:xfrm>
          <a:custGeom>
            <a:avLst/>
            <a:gdLst/>
            <a:ahLst/>
            <a:cxnLst>
              <a:cxn ang="0">
                <a:pos x="74613" y="623887"/>
              </a:cxn>
              <a:cxn ang="0">
                <a:pos x="1743075" y="623887"/>
              </a:cxn>
              <a:cxn ang="0">
                <a:pos x="1704975" y="377825"/>
              </a:cxn>
              <a:cxn ang="0">
                <a:pos x="341313" y="377825"/>
              </a:cxn>
              <a:cxn ang="0">
                <a:pos x="303213" y="0"/>
              </a:cxn>
              <a:cxn ang="0">
                <a:pos x="0" y="0"/>
              </a:cxn>
              <a:cxn ang="0">
                <a:pos x="74613" y="623887"/>
              </a:cxn>
            </a:cxnLst>
            <a:pathLst>
              <a:path w="1098" h="393">
                <a:moveTo>
                  <a:pt x="47" y="393"/>
                </a:moveTo>
                <a:lnTo>
                  <a:pt x="1098" y="393"/>
                </a:lnTo>
                <a:lnTo>
                  <a:pt x="1074" y="238"/>
                </a:lnTo>
                <a:lnTo>
                  <a:pt x="215" y="238"/>
                </a:lnTo>
                <a:lnTo>
                  <a:pt x="191" y="0"/>
                </a:lnTo>
                <a:lnTo>
                  <a:pt x="0" y="0"/>
                </a:lnTo>
                <a:lnTo>
                  <a:pt x="47" y="393"/>
                </a:lnTo>
                <a:close/>
              </a:path>
            </a:pathLst>
          </a:custGeom>
          <a:pattFill prst="ltUpDiag">
            <a:fgClr>
              <a:srgbClr val="000000"/>
            </a:fgClr>
            <a:bgClr>
              <a:srgbClr val="FFFFFF"/>
            </a:bgClr>
          </a:pattFill>
          <a:ln w="12700" cap="flat" cmpd="sng">
            <a:solidFill>
              <a:srgbClr val="000000"/>
            </a:solidFill>
            <a:prstDash val="solid"/>
            <a:round/>
            <a:headEnd type="none" w="med" len="med"/>
            <a:tailEnd type="none" w="med" len="med"/>
          </a:ln>
        </p:spPr>
        <p:txBody>
          <a:bodyPr/>
          <a:p>
            <a:endParaRPr lang="zh-CN" altLang="en-US"/>
          </a:p>
        </p:txBody>
      </p:sp>
      <p:sp>
        <p:nvSpPr>
          <p:cNvPr id="66572" name="Freeform 12"/>
          <p:cNvSpPr/>
          <p:nvPr/>
        </p:nvSpPr>
        <p:spPr>
          <a:xfrm>
            <a:off x="7653338" y="6211570"/>
            <a:ext cx="320675" cy="169863"/>
          </a:xfrm>
          <a:custGeom>
            <a:avLst/>
            <a:gdLst/>
            <a:ahLst/>
            <a:cxnLst>
              <a:cxn ang="0">
                <a:pos x="320675" y="84138"/>
              </a:cxn>
              <a:cxn ang="0">
                <a:pos x="315913" y="66675"/>
              </a:cxn>
              <a:cxn ang="0">
                <a:pos x="306388" y="50800"/>
              </a:cxn>
              <a:cxn ang="0">
                <a:pos x="288925" y="34925"/>
              </a:cxn>
              <a:cxn ang="0">
                <a:pos x="263525" y="20638"/>
              </a:cxn>
              <a:cxn ang="0">
                <a:pos x="236538" y="9525"/>
              </a:cxn>
              <a:cxn ang="0">
                <a:pos x="203200" y="3175"/>
              </a:cxn>
              <a:cxn ang="0">
                <a:pos x="169863" y="0"/>
              </a:cxn>
              <a:cxn ang="0">
                <a:pos x="134938" y="1588"/>
              </a:cxn>
              <a:cxn ang="0">
                <a:pos x="100013" y="6350"/>
              </a:cxn>
              <a:cxn ang="0">
                <a:pos x="69850" y="14288"/>
              </a:cxn>
              <a:cxn ang="0">
                <a:pos x="44450" y="25400"/>
              </a:cxn>
              <a:cxn ang="0">
                <a:pos x="22225" y="39688"/>
              </a:cxn>
              <a:cxn ang="0">
                <a:pos x="7938" y="58738"/>
              </a:cxn>
              <a:cxn ang="0">
                <a:pos x="0" y="76200"/>
              </a:cxn>
              <a:cxn ang="0">
                <a:pos x="0" y="95250"/>
              </a:cxn>
              <a:cxn ang="0">
                <a:pos x="7938" y="112713"/>
              </a:cxn>
              <a:cxn ang="0">
                <a:pos x="22225" y="128588"/>
              </a:cxn>
              <a:cxn ang="0">
                <a:pos x="44450" y="142875"/>
              </a:cxn>
              <a:cxn ang="0">
                <a:pos x="69850" y="155575"/>
              </a:cxn>
              <a:cxn ang="0">
                <a:pos x="100013" y="163513"/>
              </a:cxn>
              <a:cxn ang="0">
                <a:pos x="134938" y="169863"/>
              </a:cxn>
              <a:cxn ang="0">
                <a:pos x="169863" y="169863"/>
              </a:cxn>
              <a:cxn ang="0">
                <a:pos x="203200" y="166688"/>
              </a:cxn>
              <a:cxn ang="0">
                <a:pos x="236538" y="161925"/>
              </a:cxn>
              <a:cxn ang="0">
                <a:pos x="263525" y="149225"/>
              </a:cxn>
              <a:cxn ang="0">
                <a:pos x="288925" y="136525"/>
              </a:cxn>
              <a:cxn ang="0">
                <a:pos x="306388" y="120650"/>
              </a:cxn>
              <a:cxn ang="0">
                <a:pos x="315913" y="103188"/>
              </a:cxn>
              <a:cxn ang="0">
                <a:pos x="320675" y="84138"/>
              </a:cxn>
            </a:cxnLst>
            <a:pathLst>
              <a:path w="202" h="107">
                <a:moveTo>
                  <a:pt x="202" y="53"/>
                </a:moveTo>
                <a:lnTo>
                  <a:pt x="199" y="42"/>
                </a:lnTo>
                <a:lnTo>
                  <a:pt x="193" y="32"/>
                </a:lnTo>
                <a:lnTo>
                  <a:pt x="182" y="22"/>
                </a:lnTo>
                <a:lnTo>
                  <a:pt x="166" y="13"/>
                </a:lnTo>
                <a:lnTo>
                  <a:pt x="149" y="6"/>
                </a:lnTo>
                <a:lnTo>
                  <a:pt x="128" y="2"/>
                </a:lnTo>
                <a:lnTo>
                  <a:pt x="107" y="0"/>
                </a:lnTo>
                <a:lnTo>
                  <a:pt x="85" y="1"/>
                </a:lnTo>
                <a:lnTo>
                  <a:pt x="63" y="4"/>
                </a:lnTo>
                <a:lnTo>
                  <a:pt x="44" y="9"/>
                </a:lnTo>
                <a:lnTo>
                  <a:pt x="28" y="16"/>
                </a:lnTo>
                <a:lnTo>
                  <a:pt x="14" y="25"/>
                </a:lnTo>
                <a:lnTo>
                  <a:pt x="5" y="37"/>
                </a:lnTo>
                <a:lnTo>
                  <a:pt x="0" y="48"/>
                </a:lnTo>
                <a:lnTo>
                  <a:pt x="0" y="60"/>
                </a:lnTo>
                <a:lnTo>
                  <a:pt x="5" y="71"/>
                </a:lnTo>
                <a:lnTo>
                  <a:pt x="14" y="81"/>
                </a:lnTo>
                <a:lnTo>
                  <a:pt x="28" y="90"/>
                </a:lnTo>
                <a:lnTo>
                  <a:pt x="44" y="98"/>
                </a:lnTo>
                <a:lnTo>
                  <a:pt x="63" y="103"/>
                </a:lnTo>
                <a:lnTo>
                  <a:pt x="85" y="107"/>
                </a:lnTo>
                <a:lnTo>
                  <a:pt x="107" y="107"/>
                </a:lnTo>
                <a:lnTo>
                  <a:pt x="128" y="105"/>
                </a:lnTo>
                <a:lnTo>
                  <a:pt x="149" y="102"/>
                </a:lnTo>
                <a:lnTo>
                  <a:pt x="166" y="94"/>
                </a:lnTo>
                <a:lnTo>
                  <a:pt x="182" y="86"/>
                </a:lnTo>
                <a:lnTo>
                  <a:pt x="193" y="76"/>
                </a:lnTo>
                <a:lnTo>
                  <a:pt x="199" y="65"/>
                </a:lnTo>
                <a:lnTo>
                  <a:pt x="202" y="53"/>
                </a:lnTo>
                <a:close/>
              </a:path>
            </a:pathLst>
          </a:custGeom>
          <a:solidFill>
            <a:srgbClr val="FFFFFF"/>
          </a:solidFill>
          <a:ln w="12700" cap="flat" cmpd="sng">
            <a:solidFill>
              <a:srgbClr val="000000"/>
            </a:solidFill>
            <a:prstDash val="solid"/>
            <a:round/>
            <a:headEnd type="none" w="med" len="med"/>
            <a:tailEnd type="none" w="med" len="med"/>
          </a:ln>
        </p:spPr>
        <p:txBody>
          <a:bodyPr/>
          <a:p>
            <a:endParaRPr lang="zh-CN" altLang="en-US"/>
          </a:p>
        </p:txBody>
      </p:sp>
      <p:sp>
        <p:nvSpPr>
          <p:cNvPr id="66573" name="Freeform 13"/>
          <p:cNvSpPr/>
          <p:nvPr/>
        </p:nvSpPr>
        <p:spPr>
          <a:xfrm>
            <a:off x="7358063" y="5009833"/>
            <a:ext cx="1573212" cy="473075"/>
          </a:xfrm>
          <a:custGeom>
            <a:avLst/>
            <a:gdLst/>
            <a:ahLst/>
            <a:cxnLst>
              <a:cxn ang="0">
                <a:pos x="209550" y="0"/>
              </a:cxn>
              <a:cxn ang="0">
                <a:pos x="0" y="473075"/>
              </a:cxn>
              <a:cxn ang="0">
                <a:pos x="1365250" y="473075"/>
              </a:cxn>
              <a:cxn ang="0">
                <a:pos x="1573212" y="0"/>
              </a:cxn>
              <a:cxn ang="0">
                <a:pos x="209550" y="0"/>
              </a:cxn>
            </a:cxnLst>
            <a:pathLst>
              <a:path w="991" h="298">
                <a:moveTo>
                  <a:pt x="132" y="0"/>
                </a:moveTo>
                <a:lnTo>
                  <a:pt x="0" y="298"/>
                </a:lnTo>
                <a:lnTo>
                  <a:pt x="860" y="298"/>
                </a:lnTo>
                <a:lnTo>
                  <a:pt x="991" y="0"/>
                </a:lnTo>
                <a:lnTo>
                  <a:pt x="132" y="0"/>
                </a:lnTo>
                <a:close/>
              </a:path>
            </a:pathLst>
          </a:custGeom>
          <a:pattFill prst="ltUpDiag">
            <a:fgClr>
              <a:srgbClr val="000000"/>
            </a:fgClr>
            <a:bgClr>
              <a:srgbClr val="FFFFFF"/>
            </a:bgClr>
          </a:pattFill>
          <a:ln w="12700" cap="flat" cmpd="sng">
            <a:solidFill>
              <a:srgbClr val="000000"/>
            </a:solidFill>
            <a:prstDash val="solid"/>
            <a:round/>
            <a:headEnd type="none" w="med" len="med"/>
            <a:tailEnd type="none" w="med" len="med"/>
          </a:ln>
        </p:spPr>
        <p:txBody>
          <a:bodyPr/>
          <a:p>
            <a:endParaRPr lang="zh-CN" altLang="en-US"/>
          </a:p>
        </p:txBody>
      </p:sp>
      <p:sp>
        <p:nvSpPr>
          <p:cNvPr id="66574" name="Freeform 14"/>
          <p:cNvSpPr/>
          <p:nvPr/>
        </p:nvSpPr>
        <p:spPr>
          <a:xfrm>
            <a:off x="8135938" y="5132070"/>
            <a:ext cx="320675" cy="169863"/>
          </a:xfrm>
          <a:custGeom>
            <a:avLst/>
            <a:gdLst/>
            <a:ahLst/>
            <a:cxnLst>
              <a:cxn ang="0">
                <a:pos x="320675" y="85725"/>
              </a:cxn>
              <a:cxn ang="0">
                <a:pos x="317500" y="66675"/>
              </a:cxn>
              <a:cxn ang="0">
                <a:pos x="306388" y="49213"/>
              </a:cxn>
              <a:cxn ang="0">
                <a:pos x="288925" y="33338"/>
              </a:cxn>
              <a:cxn ang="0">
                <a:pos x="265113" y="20638"/>
              </a:cxn>
              <a:cxn ang="0">
                <a:pos x="236538" y="9525"/>
              </a:cxn>
              <a:cxn ang="0">
                <a:pos x="203200" y="3175"/>
              </a:cxn>
              <a:cxn ang="0">
                <a:pos x="169863" y="0"/>
              </a:cxn>
              <a:cxn ang="0">
                <a:pos x="134938" y="0"/>
              </a:cxn>
              <a:cxn ang="0">
                <a:pos x="100013" y="6350"/>
              </a:cxn>
              <a:cxn ang="0">
                <a:pos x="69850" y="14288"/>
              </a:cxn>
              <a:cxn ang="0">
                <a:pos x="44450" y="26988"/>
              </a:cxn>
              <a:cxn ang="0">
                <a:pos x="22225" y="41275"/>
              </a:cxn>
              <a:cxn ang="0">
                <a:pos x="7938" y="57150"/>
              </a:cxn>
              <a:cxn ang="0">
                <a:pos x="0" y="74613"/>
              </a:cxn>
              <a:cxn ang="0">
                <a:pos x="0" y="93663"/>
              </a:cxn>
              <a:cxn ang="0">
                <a:pos x="7938" y="111125"/>
              </a:cxn>
              <a:cxn ang="0">
                <a:pos x="22225" y="130175"/>
              </a:cxn>
              <a:cxn ang="0">
                <a:pos x="44450" y="144463"/>
              </a:cxn>
              <a:cxn ang="0">
                <a:pos x="69850" y="155575"/>
              </a:cxn>
              <a:cxn ang="0">
                <a:pos x="100013" y="163513"/>
              </a:cxn>
              <a:cxn ang="0">
                <a:pos x="134938" y="168275"/>
              </a:cxn>
              <a:cxn ang="0">
                <a:pos x="169863" y="169863"/>
              </a:cxn>
              <a:cxn ang="0">
                <a:pos x="203200" y="166688"/>
              </a:cxn>
              <a:cxn ang="0">
                <a:pos x="236538" y="160338"/>
              </a:cxn>
              <a:cxn ang="0">
                <a:pos x="265113" y="150813"/>
              </a:cxn>
              <a:cxn ang="0">
                <a:pos x="288925" y="136525"/>
              </a:cxn>
              <a:cxn ang="0">
                <a:pos x="306388" y="119063"/>
              </a:cxn>
              <a:cxn ang="0">
                <a:pos x="317500" y="103188"/>
              </a:cxn>
              <a:cxn ang="0">
                <a:pos x="320675" y="85725"/>
              </a:cxn>
            </a:cxnLst>
            <a:pathLst>
              <a:path w="202" h="107">
                <a:moveTo>
                  <a:pt x="202" y="54"/>
                </a:moveTo>
                <a:lnTo>
                  <a:pt x="200" y="42"/>
                </a:lnTo>
                <a:lnTo>
                  <a:pt x="193" y="31"/>
                </a:lnTo>
                <a:lnTo>
                  <a:pt x="182" y="21"/>
                </a:lnTo>
                <a:lnTo>
                  <a:pt x="167" y="13"/>
                </a:lnTo>
                <a:lnTo>
                  <a:pt x="149" y="6"/>
                </a:lnTo>
                <a:lnTo>
                  <a:pt x="128" y="2"/>
                </a:lnTo>
                <a:lnTo>
                  <a:pt x="107" y="0"/>
                </a:lnTo>
                <a:lnTo>
                  <a:pt x="85" y="0"/>
                </a:lnTo>
                <a:lnTo>
                  <a:pt x="63" y="4"/>
                </a:lnTo>
                <a:lnTo>
                  <a:pt x="44" y="9"/>
                </a:lnTo>
                <a:lnTo>
                  <a:pt x="28" y="17"/>
                </a:lnTo>
                <a:lnTo>
                  <a:pt x="14" y="26"/>
                </a:lnTo>
                <a:lnTo>
                  <a:pt x="5" y="36"/>
                </a:lnTo>
                <a:lnTo>
                  <a:pt x="0" y="47"/>
                </a:lnTo>
                <a:lnTo>
                  <a:pt x="0" y="59"/>
                </a:lnTo>
                <a:lnTo>
                  <a:pt x="5" y="70"/>
                </a:lnTo>
                <a:lnTo>
                  <a:pt x="14" y="82"/>
                </a:lnTo>
                <a:lnTo>
                  <a:pt x="28" y="91"/>
                </a:lnTo>
                <a:lnTo>
                  <a:pt x="44" y="98"/>
                </a:lnTo>
                <a:lnTo>
                  <a:pt x="63" y="103"/>
                </a:lnTo>
                <a:lnTo>
                  <a:pt x="85" y="106"/>
                </a:lnTo>
                <a:lnTo>
                  <a:pt x="107" y="107"/>
                </a:lnTo>
                <a:lnTo>
                  <a:pt x="128" y="105"/>
                </a:lnTo>
                <a:lnTo>
                  <a:pt x="149" y="101"/>
                </a:lnTo>
                <a:lnTo>
                  <a:pt x="167" y="95"/>
                </a:lnTo>
                <a:lnTo>
                  <a:pt x="182" y="86"/>
                </a:lnTo>
                <a:lnTo>
                  <a:pt x="193" y="75"/>
                </a:lnTo>
                <a:lnTo>
                  <a:pt x="200" y="65"/>
                </a:lnTo>
                <a:lnTo>
                  <a:pt x="202" y="54"/>
                </a:lnTo>
                <a:close/>
              </a:path>
            </a:pathLst>
          </a:custGeom>
          <a:solidFill>
            <a:srgbClr val="FFFFFF"/>
          </a:solidFill>
          <a:ln w="12700" cap="flat" cmpd="sng">
            <a:solidFill>
              <a:srgbClr val="000000"/>
            </a:solidFill>
            <a:prstDash val="solid"/>
            <a:round/>
            <a:headEnd type="none" w="med" len="med"/>
            <a:tailEnd type="none" w="med" len="med"/>
          </a:ln>
        </p:spPr>
        <p:txBody>
          <a:bodyPr/>
          <a:p>
            <a:endParaRPr lang="zh-CN" altLang="en-US"/>
          </a:p>
        </p:txBody>
      </p:sp>
      <p:sp>
        <p:nvSpPr>
          <p:cNvPr id="66575" name="Freeform 15"/>
          <p:cNvSpPr/>
          <p:nvPr/>
        </p:nvSpPr>
        <p:spPr>
          <a:xfrm>
            <a:off x="7264400" y="4513580"/>
            <a:ext cx="244475" cy="833438"/>
          </a:xfrm>
          <a:custGeom>
            <a:avLst/>
            <a:gdLst/>
            <a:ahLst/>
            <a:cxnLst>
              <a:cxn ang="0">
                <a:pos x="36513" y="833438"/>
              </a:cxn>
              <a:cxn ang="0">
                <a:pos x="244475" y="379413"/>
              </a:cxn>
              <a:cxn ang="0">
                <a:pos x="207963" y="0"/>
              </a:cxn>
              <a:cxn ang="0">
                <a:pos x="0" y="474663"/>
              </a:cxn>
              <a:cxn ang="0">
                <a:pos x="36513" y="833438"/>
              </a:cxn>
            </a:cxnLst>
            <a:pathLst>
              <a:path w="154" h="525">
                <a:moveTo>
                  <a:pt x="23" y="525"/>
                </a:moveTo>
                <a:lnTo>
                  <a:pt x="154" y="239"/>
                </a:lnTo>
                <a:lnTo>
                  <a:pt x="131" y="0"/>
                </a:lnTo>
                <a:lnTo>
                  <a:pt x="0" y="299"/>
                </a:lnTo>
                <a:lnTo>
                  <a:pt x="23" y="525"/>
                </a:lnTo>
                <a:close/>
              </a:path>
            </a:pathLst>
          </a:custGeom>
          <a:pattFill prst="ltUpDiag">
            <a:fgClr>
              <a:srgbClr val="000000"/>
            </a:fgClr>
            <a:bgClr>
              <a:srgbClr val="FFFFFF"/>
            </a:bgClr>
          </a:pattFill>
          <a:ln w="12700" cap="flat" cmpd="sng">
            <a:solidFill>
              <a:srgbClr val="000000"/>
            </a:solidFill>
            <a:prstDash val="solid"/>
            <a:round/>
            <a:headEnd type="none" w="med" len="med"/>
            <a:tailEnd type="none" w="med" len="med"/>
          </a:ln>
        </p:spPr>
        <p:txBody>
          <a:bodyPr/>
          <a:p>
            <a:endParaRPr lang="zh-CN" altLang="en-US"/>
          </a:p>
        </p:txBody>
      </p:sp>
      <p:sp>
        <p:nvSpPr>
          <p:cNvPr id="66576" name="Freeform 16"/>
          <p:cNvSpPr/>
          <p:nvPr/>
        </p:nvSpPr>
        <p:spPr>
          <a:xfrm>
            <a:off x="8751888" y="5179695"/>
            <a:ext cx="246062" cy="700088"/>
          </a:xfrm>
          <a:custGeom>
            <a:avLst/>
            <a:gdLst/>
            <a:ahLst/>
            <a:cxnLst>
              <a:cxn ang="0">
                <a:pos x="36512" y="700088"/>
              </a:cxn>
              <a:cxn ang="0">
                <a:pos x="246062" y="263525"/>
              </a:cxn>
              <a:cxn ang="0">
                <a:pos x="207962" y="0"/>
              </a:cxn>
              <a:cxn ang="0">
                <a:pos x="0" y="471488"/>
              </a:cxn>
              <a:cxn ang="0">
                <a:pos x="36512" y="700088"/>
              </a:cxn>
            </a:cxnLst>
            <a:pathLst>
              <a:path w="155" h="441">
                <a:moveTo>
                  <a:pt x="23" y="441"/>
                </a:moveTo>
                <a:lnTo>
                  <a:pt x="155" y="166"/>
                </a:lnTo>
                <a:lnTo>
                  <a:pt x="131" y="0"/>
                </a:lnTo>
                <a:lnTo>
                  <a:pt x="0" y="297"/>
                </a:lnTo>
                <a:lnTo>
                  <a:pt x="23" y="441"/>
                </a:lnTo>
                <a:close/>
              </a:path>
            </a:pathLst>
          </a:custGeom>
          <a:pattFill prst="ltUpDiag">
            <a:fgClr>
              <a:srgbClr val="000000"/>
            </a:fgClr>
            <a:bgClr>
              <a:srgbClr val="FFFFFF"/>
            </a:bgClr>
          </a:pattFill>
          <a:ln w="12700" cap="flat" cmpd="sng">
            <a:solidFill>
              <a:srgbClr val="000000"/>
            </a:solidFill>
            <a:prstDash val="solid"/>
            <a:round/>
            <a:headEnd type="none" w="med" len="med"/>
            <a:tailEnd type="none" w="med" len="med"/>
          </a:ln>
        </p:spPr>
        <p:txBody>
          <a:bodyPr/>
          <a:p>
            <a:endParaRPr lang="zh-CN" altLang="en-US"/>
          </a:p>
        </p:txBody>
      </p:sp>
      <p:sp>
        <p:nvSpPr>
          <p:cNvPr id="66577" name="Freeform 17"/>
          <p:cNvSpPr/>
          <p:nvPr/>
        </p:nvSpPr>
        <p:spPr>
          <a:xfrm>
            <a:off x="6600825" y="4951095"/>
            <a:ext cx="284163" cy="1062038"/>
          </a:xfrm>
          <a:custGeom>
            <a:avLst/>
            <a:gdLst/>
            <a:ahLst/>
            <a:cxnLst>
              <a:cxn ang="0">
                <a:pos x="209550" y="0"/>
              </a:cxn>
              <a:cxn ang="0">
                <a:pos x="0" y="455613"/>
              </a:cxn>
              <a:cxn ang="0">
                <a:pos x="76200" y="1062038"/>
              </a:cxn>
              <a:cxn ang="0">
                <a:pos x="284163" y="587375"/>
              </a:cxn>
              <a:cxn ang="0">
                <a:pos x="209550" y="0"/>
              </a:cxn>
            </a:cxnLst>
            <a:pathLst>
              <a:path w="179" h="669">
                <a:moveTo>
                  <a:pt x="132" y="0"/>
                </a:moveTo>
                <a:lnTo>
                  <a:pt x="0" y="287"/>
                </a:lnTo>
                <a:lnTo>
                  <a:pt x="48" y="669"/>
                </a:lnTo>
                <a:lnTo>
                  <a:pt x="179" y="370"/>
                </a:lnTo>
                <a:lnTo>
                  <a:pt x="132" y="0"/>
                </a:lnTo>
                <a:close/>
              </a:path>
            </a:pathLst>
          </a:custGeom>
          <a:pattFill prst="ltUpDiag">
            <a:fgClr>
              <a:srgbClr val="000000"/>
            </a:fgClr>
            <a:bgClr>
              <a:srgbClr val="FFFFFF"/>
            </a:bgClr>
          </a:pattFill>
          <a:ln w="12700" cap="flat" cmpd="sng">
            <a:solidFill>
              <a:srgbClr val="000000"/>
            </a:solidFill>
            <a:prstDash val="solid"/>
            <a:round/>
            <a:headEnd type="none" w="med" len="med"/>
            <a:tailEnd type="none" w="med" len="med"/>
          </a:ln>
        </p:spPr>
        <p:txBody>
          <a:bodyPr/>
          <a:p>
            <a:endParaRPr lang="zh-CN" altLang="en-US"/>
          </a:p>
        </p:txBody>
      </p:sp>
      <p:sp>
        <p:nvSpPr>
          <p:cNvPr id="66578" name="Freeform 18"/>
          <p:cNvSpPr/>
          <p:nvPr/>
        </p:nvSpPr>
        <p:spPr>
          <a:xfrm>
            <a:off x="6853238" y="4489133"/>
            <a:ext cx="504825" cy="471487"/>
          </a:xfrm>
          <a:custGeom>
            <a:avLst/>
            <a:gdLst/>
            <a:ahLst/>
            <a:cxnLst>
              <a:cxn ang="0">
                <a:pos x="201613" y="0"/>
              </a:cxn>
              <a:cxn ang="0">
                <a:pos x="504825" y="0"/>
              </a:cxn>
              <a:cxn ang="0">
                <a:pos x="296863" y="471487"/>
              </a:cxn>
              <a:cxn ang="0">
                <a:pos x="0" y="471487"/>
              </a:cxn>
              <a:cxn ang="0">
                <a:pos x="201613" y="0"/>
              </a:cxn>
            </a:cxnLst>
            <a:pathLst>
              <a:path w="318" h="297">
                <a:moveTo>
                  <a:pt x="127" y="0"/>
                </a:moveTo>
                <a:lnTo>
                  <a:pt x="318" y="0"/>
                </a:lnTo>
                <a:lnTo>
                  <a:pt x="187" y="297"/>
                </a:lnTo>
                <a:lnTo>
                  <a:pt x="0" y="297"/>
                </a:lnTo>
                <a:lnTo>
                  <a:pt x="127" y="0"/>
                </a:lnTo>
                <a:close/>
              </a:path>
            </a:pathLst>
          </a:custGeom>
          <a:pattFill prst="ltUpDiag">
            <a:fgClr>
              <a:srgbClr val="000000"/>
            </a:fgClr>
            <a:bgClr>
              <a:srgbClr val="FFFFFF"/>
            </a:bgClr>
          </a:pattFill>
          <a:ln w="12700" cap="flat" cmpd="sng">
            <a:solidFill>
              <a:srgbClr val="000000"/>
            </a:solidFill>
            <a:prstDash val="solid"/>
            <a:round/>
            <a:headEnd type="none" w="med" len="med"/>
            <a:tailEnd type="none" w="med" len="med"/>
          </a:ln>
        </p:spPr>
        <p:txBody>
          <a:bodyPr/>
          <a:p>
            <a:endParaRPr lang="zh-CN" altLang="en-US"/>
          </a:p>
        </p:txBody>
      </p:sp>
      <p:sp>
        <p:nvSpPr>
          <p:cNvPr id="66579" name="Freeform 19"/>
          <p:cNvSpPr/>
          <p:nvPr/>
        </p:nvSpPr>
        <p:spPr>
          <a:xfrm>
            <a:off x="7937500" y="3780155"/>
            <a:ext cx="452438" cy="355600"/>
          </a:xfrm>
          <a:custGeom>
            <a:avLst/>
            <a:gdLst/>
            <a:ahLst/>
            <a:cxnLst>
              <a:cxn ang="0">
                <a:pos x="0" y="0"/>
              </a:cxn>
              <a:cxn ang="0">
                <a:pos x="452438" y="203200"/>
              </a:cxn>
              <a:cxn ang="0">
                <a:pos x="452438" y="355600"/>
              </a:cxn>
            </a:cxnLst>
            <a:pathLst>
              <a:path w="285" h="224">
                <a:moveTo>
                  <a:pt x="0" y="0"/>
                </a:moveTo>
                <a:lnTo>
                  <a:pt x="285" y="128"/>
                </a:lnTo>
                <a:lnTo>
                  <a:pt x="285" y="224"/>
                </a:lnTo>
              </a:path>
            </a:pathLst>
          </a:custGeom>
          <a:noFill/>
          <a:ln w="12700" cap="flat" cmpd="sng">
            <a:solidFill>
              <a:srgbClr val="000000"/>
            </a:solidFill>
            <a:prstDash val="solid"/>
            <a:round/>
            <a:headEnd type="none" w="med" len="med"/>
            <a:tailEnd type="none" w="med" len="med"/>
          </a:ln>
        </p:spPr>
        <p:txBody>
          <a:bodyPr/>
          <a:p>
            <a:endParaRPr lang="zh-CN" altLang="en-US"/>
          </a:p>
        </p:txBody>
      </p:sp>
      <p:sp>
        <p:nvSpPr>
          <p:cNvPr id="66580" name="Freeform 20"/>
          <p:cNvSpPr/>
          <p:nvPr/>
        </p:nvSpPr>
        <p:spPr>
          <a:xfrm>
            <a:off x="7966075" y="3712845"/>
            <a:ext cx="881063" cy="406400"/>
          </a:xfrm>
          <a:custGeom>
            <a:avLst/>
            <a:gdLst/>
            <a:ahLst/>
            <a:cxnLst>
              <a:cxn ang="0">
                <a:pos x="0" y="0"/>
              </a:cxn>
              <a:cxn ang="0">
                <a:pos x="881063" y="254000"/>
              </a:cxn>
              <a:cxn ang="0">
                <a:pos x="881063" y="406400"/>
              </a:cxn>
            </a:cxnLst>
            <a:pathLst>
              <a:path w="555" h="256">
                <a:moveTo>
                  <a:pt x="0" y="0"/>
                </a:moveTo>
                <a:lnTo>
                  <a:pt x="555" y="160"/>
                </a:lnTo>
                <a:lnTo>
                  <a:pt x="555" y="256"/>
                </a:lnTo>
              </a:path>
            </a:pathLst>
          </a:custGeom>
          <a:noFill/>
          <a:ln w="12700" cap="flat" cmpd="sng">
            <a:solidFill>
              <a:srgbClr val="000000"/>
            </a:solidFill>
            <a:prstDash val="solid"/>
            <a:round/>
            <a:headEnd type="none" w="med" len="med"/>
            <a:tailEnd type="none" w="med" len="med"/>
          </a:ln>
        </p:spPr>
        <p:txBody>
          <a:bodyPr/>
          <a:p>
            <a:endParaRPr lang="zh-CN" altLang="en-US"/>
          </a:p>
        </p:txBody>
      </p:sp>
      <p:sp>
        <p:nvSpPr>
          <p:cNvPr id="66581" name="Freeform 21"/>
          <p:cNvSpPr/>
          <p:nvPr/>
        </p:nvSpPr>
        <p:spPr>
          <a:xfrm>
            <a:off x="7924800" y="3774758"/>
            <a:ext cx="161925" cy="344487"/>
          </a:xfrm>
          <a:custGeom>
            <a:avLst/>
            <a:gdLst/>
            <a:ahLst/>
            <a:cxnLst>
              <a:cxn ang="0">
                <a:pos x="0" y="0"/>
              </a:cxn>
              <a:cxn ang="0">
                <a:pos x="161925" y="174625"/>
              </a:cxn>
              <a:cxn ang="0">
                <a:pos x="161925" y="344487"/>
              </a:cxn>
            </a:cxnLst>
            <a:pathLst>
              <a:path w="102" h="217">
                <a:moveTo>
                  <a:pt x="0" y="0"/>
                </a:moveTo>
                <a:lnTo>
                  <a:pt x="102" y="110"/>
                </a:lnTo>
                <a:lnTo>
                  <a:pt x="102" y="217"/>
                </a:lnTo>
              </a:path>
            </a:pathLst>
          </a:custGeom>
          <a:noFill/>
          <a:ln w="12700" cap="flat" cmpd="sng">
            <a:solidFill>
              <a:srgbClr val="000000"/>
            </a:solidFill>
            <a:prstDash val="solid"/>
            <a:round/>
            <a:headEnd type="none" w="med" len="med"/>
            <a:tailEnd type="none" w="med" len="med"/>
          </a:ln>
        </p:spPr>
        <p:txBody>
          <a:bodyPr/>
          <a:p>
            <a:endParaRPr lang="zh-CN" altLang="en-US"/>
          </a:p>
        </p:txBody>
      </p:sp>
      <p:sp>
        <p:nvSpPr>
          <p:cNvPr id="66582" name="Freeform 22"/>
          <p:cNvSpPr/>
          <p:nvPr/>
        </p:nvSpPr>
        <p:spPr>
          <a:xfrm>
            <a:off x="7773988" y="3809683"/>
            <a:ext cx="87312" cy="309562"/>
          </a:xfrm>
          <a:custGeom>
            <a:avLst/>
            <a:gdLst/>
            <a:ahLst/>
            <a:cxnLst>
              <a:cxn ang="0">
                <a:pos x="0" y="309562"/>
              </a:cxn>
              <a:cxn ang="0">
                <a:pos x="0" y="157162"/>
              </a:cxn>
              <a:cxn ang="0">
                <a:pos x="76200" y="0"/>
              </a:cxn>
              <a:cxn ang="0">
                <a:pos x="87312" y="4762"/>
              </a:cxn>
            </a:cxnLst>
            <a:pathLst>
              <a:path w="55" h="195">
                <a:moveTo>
                  <a:pt x="0" y="195"/>
                </a:moveTo>
                <a:lnTo>
                  <a:pt x="0" y="99"/>
                </a:lnTo>
                <a:lnTo>
                  <a:pt x="48" y="0"/>
                </a:lnTo>
                <a:lnTo>
                  <a:pt x="55" y="3"/>
                </a:lnTo>
              </a:path>
            </a:pathLst>
          </a:custGeom>
          <a:noFill/>
          <a:ln w="12700" cap="flat" cmpd="sng">
            <a:solidFill>
              <a:srgbClr val="000000"/>
            </a:solidFill>
            <a:prstDash val="solid"/>
            <a:round/>
            <a:headEnd type="none" w="med" len="med"/>
            <a:tailEnd type="none" w="med" len="med"/>
          </a:ln>
        </p:spPr>
        <p:txBody>
          <a:bodyPr/>
          <a:p>
            <a:endParaRPr lang="zh-CN" altLang="en-US"/>
          </a:p>
        </p:txBody>
      </p:sp>
      <p:sp>
        <p:nvSpPr>
          <p:cNvPr id="66583" name="Freeform 23"/>
          <p:cNvSpPr/>
          <p:nvPr/>
        </p:nvSpPr>
        <p:spPr>
          <a:xfrm>
            <a:off x="7467600" y="3803333"/>
            <a:ext cx="333375" cy="327025"/>
          </a:xfrm>
          <a:custGeom>
            <a:avLst/>
            <a:gdLst/>
            <a:ahLst/>
            <a:cxnLst>
              <a:cxn ang="0">
                <a:pos x="333375" y="0"/>
              </a:cxn>
              <a:cxn ang="0">
                <a:pos x="0" y="176213"/>
              </a:cxn>
              <a:cxn ang="0">
                <a:pos x="0" y="327025"/>
              </a:cxn>
            </a:cxnLst>
            <a:pathLst>
              <a:path w="210" h="206">
                <a:moveTo>
                  <a:pt x="210" y="0"/>
                </a:moveTo>
                <a:lnTo>
                  <a:pt x="0" y="111"/>
                </a:lnTo>
                <a:lnTo>
                  <a:pt x="0" y="206"/>
                </a:lnTo>
              </a:path>
            </a:pathLst>
          </a:custGeom>
          <a:noFill/>
          <a:ln w="12700" cap="flat" cmpd="sng">
            <a:solidFill>
              <a:srgbClr val="000000"/>
            </a:solidFill>
            <a:prstDash val="solid"/>
            <a:round/>
            <a:headEnd type="none" w="med" len="med"/>
            <a:tailEnd type="none" w="med" len="med"/>
          </a:ln>
        </p:spPr>
        <p:txBody>
          <a:bodyPr/>
          <a:p>
            <a:endParaRPr lang="zh-CN" altLang="en-US"/>
          </a:p>
        </p:txBody>
      </p:sp>
      <p:sp>
        <p:nvSpPr>
          <p:cNvPr id="66584" name="Freeform 24"/>
          <p:cNvSpPr/>
          <p:nvPr/>
        </p:nvSpPr>
        <p:spPr>
          <a:xfrm>
            <a:off x="7178675" y="3727133"/>
            <a:ext cx="506413" cy="392112"/>
          </a:xfrm>
          <a:custGeom>
            <a:avLst/>
            <a:gdLst/>
            <a:ahLst/>
            <a:cxnLst>
              <a:cxn ang="0">
                <a:pos x="506413" y="0"/>
              </a:cxn>
              <a:cxn ang="0">
                <a:pos x="0" y="239712"/>
              </a:cxn>
              <a:cxn ang="0">
                <a:pos x="0" y="392112"/>
              </a:cxn>
            </a:cxnLst>
            <a:pathLst>
              <a:path w="319" h="247">
                <a:moveTo>
                  <a:pt x="319" y="0"/>
                </a:moveTo>
                <a:lnTo>
                  <a:pt x="0" y="151"/>
                </a:lnTo>
                <a:lnTo>
                  <a:pt x="0" y="247"/>
                </a:lnTo>
              </a:path>
            </a:pathLst>
          </a:custGeom>
          <a:noFill/>
          <a:ln w="12700" cap="flat" cmpd="sng">
            <a:solidFill>
              <a:srgbClr val="000000"/>
            </a:solidFill>
            <a:prstDash val="solid"/>
            <a:round/>
            <a:headEnd type="none" w="med" len="med"/>
            <a:tailEnd type="none" w="med" len="med"/>
          </a:ln>
        </p:spPr>
        <p:txBody>
          <a:bodyPr/>
          <a:p>
            <a:endParaRPr lang="zh-CN" altLang="en-US"/>
          </a:p>
        </p:txBody>
      </p:sp>
      <p:sp>
        <p:nvSpPr>
          <p:cNvPr id="66585" name="Freeform 25"/>
          <p:cNvSpPr/>
          <p:nvPr/>
        </p:nvSpPr>
        <p:spPr>
          <a:xfrm>
            <a:off x="6723063" y="3663633"/>
            <a:ext cx="947737" cy="455612"/>
          </a:xfrm>
          <a:custGeom>
            <a:avLst/>
            <a:gdLst/>
            <a:ahLst/>
            <a:cxnLst>
              <a:cxn ang="0">
                <a:pos x="0" y="455612"/>
              </a:cxn>
              <a:cxn ang="0">
                <a:pos x="0" y="303212"/>
              </a:cxn>
              <a:cxn ang="0">
                <a:pos x="947737" y="0"/>
              </a:cxn>
            </a:cxnLst>
            <a:pathLst>
              <a:path w="597" h="287">
                <a:moveTo>
                  <a:pt x="0" y="287"/>
                </a:moveTo>
                <a:lnTo>
                  <a:pt x="0" y="191"/>
                </a:lnTo>
                <a:lnTo>
                  <a:pt x="597" y="0"/>
                </a:lnTo>
              </a:path>
            </a:pathLst>
          </a:custGeom>
          <a:noFill/>
          <a:ln w="12700" cap="flat" cmpd="sng">
            <a:solidFill>
              <a:srgbClr val="000000"/>
            </a:solidFill>
            <a:prstDash val="solid"/>
            <a:round/>
            <a:headEnd type="none" w="med" len="med"/>
            <a:tailEnd type="none" w="med" len="med"/>
          </a:ln>
        </p:spPr>
        <p:txBody>
          <a:bodyPr/>
          <a:p>
            <a:endParaRPr lang="zh-CN" altLang="en-US"/>
          </a:p>
        </p:txBody>
      </p:sp>
      <p:sp>
        <p:nvSpPr>
          <p:cNvPr id="66586" name="Rectangle 26"/>
          <p:cNvSpPr/>
          <p:nvPr/>
        </p:nvSpPr>
        <p:spPr>
          <a:xfrm>
            <a:off x="5147945" y="6164898"/>
            <a:ext cx="914400" cy="352425"/>
          </a:xfrm>
          <a:prstGeom prst="rect">
            <a:avLst/>
          </a:prstGeom>
          <a:noFill/>
          <a:ln w="9525">
            <a:noFill/>
          </a:ln>
        </p:spPr>
        <p:txBody>
          <a:bodyPr wrap="none" lIns="0" tIns="0" rIns="0" bIns="0" anchor="t" anchorCtr="0">
            <a:spAutoFit/>
          </a:bodyPr>
          <a:p>
            <a:pPr algn="ctr">
              <a:lnSpc>
                <a:spcPct val="144000"/>
              </a:lnSpc>
              <a:spcBef>
                <a:spcPct val="50000"/>
              </a:spcBef>
            </a:pPr>
            <a:r>
              <a:rPr lang="en-US" altLang="zh-CN" sz="1600" baseline="0" dirty="0">
                <a:solidFill>
                  <a:srgbClr val="000000"/>
                </a:solidFill>
                <a:latin typeface="宋体" panose="02010600030101010101" pitchFamily="2" charset="-122"/>
                <a:ea typeface="宋体" panose="02010600030101010101" pitchFamily="2" charset="-122"/>
              </a:rPr>
              <a:t> </a:t>
            </a:r>
            <a:r>
              <a:rPr lang="zh-CN" altLang="en-US" sz="1600" baseline="0" dirty="0">
                <a:solidFill>
                  <a:srgbClr val="000000"/>
                </a:solidFill>
                <a:latin typeface="宋体" panose="02010600030101010101" pitchFamily="2" charset="-122"/>
                <a:ea typeface="宋体" panose="02010600030101010101" pitchFamily="2" charset="-122"/>
              </a:rPr>
              <a:t>边界表示</a:t>
            </a:r>
            <a:endParaRPr lang="zh-CN" altLang="en-US" dirty="0">
              <a:latin typeface="宋体" panose="02010600030101010101" pitchFamily="2" charset="-122"/>
              <a:ea typeface="宋体" panose="02010600030101010101" pitchFamily="2" charset="-122"/>
            </a:endParaRPr>
          </a:p>
        </p:txBody>
      </p:sp>
      <p:sp>
        <p:nvSpPr>
          <p:cNvPr id="66587" name="Freeform 27"/>
          <p:cNvSpPr/>
          <p:nvPr/>
        </p:nvSpPr>
        <p:spPr>
          <a:xfrm>
            <a:off x="8542338" y="6036945"/>
            <a:ext cx="341312" cy="396875"/>
          </a:xfrm>
          <a:custGeom>
            <a:avLst/>
            <a:gdLst/>
            <a:ahLst/>
            <a:cxnLst>
              <a:cxn ang="0">
                <a:pos x="0" y="354013"/>
              </a:cxn>
              <a:cxn ang="0">
                <a:pos x="0" y="41275"/>
              </a:cxn>
              <a:cxn ang="0">
                <a:pos x="46037" y="20638"/>
              </a:cxn>
              <a:cxn ang="0">
                <a:pos x="93662" y="6350"/>
              </a:cxn>
              <a:cxn ang="0">
                <a:pos x="144462" y="0"/>
              </a:cxn>
              <a:cxn ang="0">
                <a:pos x="195262" y="0"/>
              </a:cxn>
              <a:cxn ang="0">
                <a:pos x="246062" y="6350"/>
              </a:cxn>
              <a:cxn ang="0">
                <a:pos x="293687" y="20638"/>
              </a:cxn>
              <a:cxn ang="0">
                <a:pos x="341312" y="41275"/>
              </a:cxn>
              <a:cxn ang="0">
                <a:pos x="341312" y="354013"/>
              </a:cxn>
              <a:cxn ang="0">
                <a:pos x="293687" y="374650"/>
              </a:cxn>
              <a:cxn ang="0">
                <a:pos x="246062" y="388938"/>
              </a:cxn>
              <a:cxn ang="0">
                <a:pos x="195262" y="396875"/>
              </a:cxn>
              <a:cxn ang="0">
                <a:pos x="144462" y="396875"/>
              </a:cxn>
              <a:cxn ang="0">
                <a:pos x="93662" y="388938"/>
              </a:cxn>
              <a:cxn ang="0">
                <a:pos x="46037" y="374650"/>
              </a:cxn>
              <a:cxn ang="0">
                <a:pos x="0" y="354013"/>
              </a:cxn>
            </a:cxnLst>
            <a:pathLst>
              <a:path w="215" h="250">
                <a:moveTo>
                  <a:pt x="0" y="223"/>
                </a:moveTo>
                <a:lnTo>
                  <a:pt x="0" y="26"/>
                </a:lnTo>
                <a:lnTo>
                  <a:pt x="29" y="13"/>
                </a:lnTo>
                <a:lnTo>
                  <a:pt x="59" y="4"/>
                </a:lnTo>
                <a:lnTo>
                  <a:pt x="91" y="0"/>
                </a:lnTo>
                <a:lnTo>
                  <a:pt x="123" y="0"/>
                </a:lnTo>
                <a:lnTo>
                  <a:pt x="155" y="4"/>
                </a:lnTo>
                <a:lnTo>
                  <a:pt x="185" y="13"/>
                </a:lnTo>
                <a:lnTo>
                  <a:pt x="215" y="26"/>
                </a:lnTo>
                <a:lnTo>
                  <a:pt x="215" y="223"/>
                </a:lnTo>
                <a:lnTo>
                  <a:pt x="185" y="236"/>
                </a:lnTo>
                <a:lnTo>
                  <a:pt x="155" y="245"/>
                </a:lnTo>
                <a:lnTo>
                  <a:pt x="123" y="250"/>
                </a:lnTo>
                <a:lnTo>
                  <a:pt x="91" y="250"/>
                </a:lnTo>
                <a:lnTo>
                  <a:pt x="59" y="245"/>
                </a:lnTo>
                <a:lnTo>
                  <a:pt x="29" y="236"/>
                </a:lnTo>
                <a:lnTo>
                  <a:pt x="0" y="223"/>
                </a:lnTo>
                <a:close/>
              </a:path>
            </a:pathLst>
          </a:custGeom>
          <a:solidFill>
            <a:srgbClr val="FFFFFF"/>
          </a:solidFill>
          <a:ln w="9525">
            <a:noFill/>
          </a:ln>
        </p:spPr>
        <p:txBody>
          <a:bodyPr/>
          <a:p>
            <a:endParaRPr lang="zh-CN" altLang="en-US"/>
          </a:p>
        </p:txBody>
      </p:sp>
      <p:sp>
        <p:nvSpPr>
          <p:cNvPr id="66588" name="Freeform 28"/>
          <p:cNvSpPr/>
          <p:nvPr/>
        </p:nvSpPr>
        <p:spPr>
          <a:xfrm>
            <a:off x="8542338" y="6036945"/>
            <a:ext cx="341312" cy="396875"/>
          </a:xfrm>
          <a:custGeom>
            <a:avLst/>
            <a:gdLst/>
            <a:ahLst/>
            <a:cxnLst>
              <a:cxn ang="0">
                <a:pos x="0" y="354013"/>
              </a:cxn>
              <a:cxn ang="0">
                <a:pos x="0" y="41275"/>
              </a:cxn>
              <a:cxn ang="0">
                <a:pos x="46037" y="20638"/>
              </a:cxn>
              <a:cxn ang="0">
                <a:pos x="93662" y="6350"/>
              </a:cxn>
              <a:cxn ang="0">
                <a:pos x="144462" y="0"/>
              </a:cxn>
              <a:cxn ang="0">
                <a:pos x="195262" y="0"/>
              </a:cxn>
              <a:cxn ang="0">
                <a:pos x="246062" y="6350"/>
              </a:cxn>
              <a:cxn ang="0">
                <a:pos x="293687" y="20638"/>
              </a:cxn>
              <a:cxn ang="0">
                <a:pos x="341312" y="41275"/>
              </a:cxn>
              <a:cxn ang="0">
                <a:pos x="341312" y="354013"/>
              </a:cxn>
              <a:cxn ang="0">
                <a:pos x="293687" y="374650"/>
              </a:cxn>
              <a:cxn ang="0">
                <a:pos x="246062" y="388938"/>
              </a:cxn>
              <a:cxn ang="0">
                <a:pos x="195262" y="396875"/>
              </a:cxn>
              <a:cxn ang="0">
                <a:pos x="144462" y="396875"/>
              </a:cxn>
              <a:cxn ang="0">
                <a:pos x="93662" y="388938"/>
              </a:cxn>
              <a:cxn ang="0">
                <a:pos x="46037" y="374650"/>
              </a:cxn>
              <a:cxn ang="0">
                <a:pos x="0" y="354013"/>
              </a:cxn>
            </a:cxnLst>
            <a:pathLst>
              <a:path w="215" h="250">
                <a:moveTo>
                  <a:pt x="0" y="223"/>
                </a:moveTo>
                <a:lnTo>
                  <a:pt x="0" y="26"/>
                </a:lnTo>
                <a:lnTo>
                  <a:pt x="29" y="13"/>
                </a:lnTo>
                <a:lnTo>
                  <a:pt x="59" y="4"/>
                </a:lnTo>
                <a:lnTo>
                  <a:pt x="91" y="0"/>
                </a:lnTo>
                <a:lnTo>
                  <a:pt x="123" y="0"/>
                </a:lnTo>
                <a:lnTo>
                  <a:pt x="155" y="4"/>
                </a:lnTo>
                <a:lnTo>
                  <a:pt x="185" y="13"/>
                </a:lnTo>
                <a:lnTo>
                  <a:pt x="215" y="26"/>
                </a:lnTo>
                <a:lnTo>
                  <a:pt x="215" y="223"/>
                </a:lnTo>
                <a:lnTo>
                  <a:pt x="185" y="236"/>
                </a:lnTo>
                <a:lnTo>
                  <a:pt x="155" y="245"/>
                </a:lnTo>
                <a:lnTo>
                  <a:pt x="123" y="250"/>
                </a:lnTo>
                <a:lnTo>
                  <a:pt x="91" y="250"/>
                </a:lnTo>
                <a:lnTo>
                  <a:pt x="59" y="245"/>
                </a:lnTo>
                <a:lnTo>
                  <a:pt x="29" y="236"/>
                </a:lnTo>
                <a:lnTo>
                  <a:pt x="0" y="223"/>
                </a:lnTo>
              </a:path>
            </a:pathLst>
          </a:custGeom>
          <a:noFill/>
          <a:ln w="4763" cap="flat" cmpd="sng">
            <a:solidFill>
              <a:srgbClr val="000000"/>
            </a:solidFill>
            <a:prstDash val="solid"/>
            <a:round/>
            <a:headEnd type="none" w="med" len="med"/>
            <a:tailEnd type="none" w="med" len="med"/>
          </a:ln>
        </p:spPr>
        <p:txBody>
          <a:bodyPr/>
          <a:p>
            <a:endParaRPr lang="zh-CN" altLang="en-US"/>
          </a:p>
        </p:txBody>
      </p:sp>
      <p:sp>
        <p:nvSpPr>
          <p:cNvPr id="66589" name="Freeform 29"/>
          <p:cNvSpPr/>
          <p:nvPr/>
        </p:nvSpPr>
        <p:spPr>
          <a:xfrm>
            <a:off x="8542338" y="6078220"/>
            <a:ext cx="341312" cy="42863"/>
          </a:xfrm>
          <a:custGeom>
            <a:avLst/>
            <a:gdLst/>
            <a:ahLst/>
            <a:cxnLst>
              <a:cxn ang="0">
                <a:pos x="0" y="0"/>
              </a:cxn>
              <a:cxn ang="0">
                <a:pos x="46037" y="22225"/>
              </a:cxn>
              <a:cxn ang="0">
                <a:pos x="93662" y="36513"/>
              </a:cxn>
              <a:cxn ang="0">
                <a:pos x="144462" y="42863"/>
              </a:cxn>
              <a:cxn ang="0">
                <a:pos x="195262" y="42863"/>
              </a:cxn>
              <a:cxn ang="0">
                <a:pos x="246062" y="36513"/>
              </a:cxn>
              <a:cxn ang="0">
                <a:pos x="293687" y="22225"/>
              </a:cxn>
              <a:cxn ang="0">
                <a:pos x="341312" y="0"/>
              </a:cxn>
            </a:cxnLst>
            <a:pathLst>
              <a:path w="215" h="27">
                <a:moveTo>
                  <a:pt x="0" y="0"/>
                </a:moveTo>
                <a:lnTo>
                  <a:pt x="29" y="14"/>
                </a:lnTo>
                <a:lnTo>
                  <a:pt x="59" y="23"/>
                </a:lnTo>
                <a:lnTo>
                  <a:pt x="91" y="27"/>
                </a:lnTo>
                <a:lnTo>
                  <a:pt x="123" y="27"/>
                </a:lnTo>
                <a:lnTo>
                  <a:pt x="155" y="23"/>
                </a:lnTo>
                <a:lnTo>
                  <a:pt x="185" y="14"/>
                </a:lnTo>
                <a:lnTo>
                  <a:pt x="215" y="0"/>
                </a:lnTo>
              </a:path>
            </a:pathLst>
          </a:custGeom>
          <a:noFill/>
          <a:ln w="4763" cap="flat" cmpd="sng">
            <a:solidFill>
              <a:srgbClr val="000000"/>
            </a:solidFill>
            <a:prstDash val="solid"/>
            <a:round/>
            <a:headEnd type="none" w="med" len="med"/>
            <a:tailEnd type="none" w="med" len="med"/>
          </a:ln>
        </p:spPr>
        <p:txBody>
          <a:bodyPr/>
          <a:p>
            <a:endParaRPr lang="zh-CN" altLang="en-US"/>
          </a:p>
        </p:txBody>
      </p:sp>
      <p:sp>
        <p:nvSpPr>
          <p:cNvPr id="66590" name="Line 30"/>
          <p:cNvSpPr/>
          <p:nvPr/>
        </p:nvSpPr>
        <p:spPr>
          <a:xfrm>
            <a:off x="8618538" y="6132195"/>
            <a:ext cx="1587" cy="293688"/>
          </a:xfrm>
          <a:prstGeom prst="line">
            <a:avLst/>
          </a:prstGeom>
          <a:ln w="12700" cap="flat" cmpd="sng">
            <a:solidFill>
              <a:srgbClr val="000000"/>
            </a:solidFill>
            <a:prstDash val="solid"/>
            <a:round/>
            <a:headEnd type="none" w="med" len="med"/>
            <a:tailEnd type="none" w="med" len="med"/>
          </a:ln>
        </p:spPr>
      </p:sp>
      <p:sp>
        <p:nvSpPr>
          <p:cNvPr id="66591" name="Line 31"/>
          <p:cNvSpPr/>
          <p:nvPr/>
        </p:nvSpPr>
        <p:spPr>
          <a:xfrm>
            <a:off x="8694738" y="6046470"/>
            <a:ext cx="1587" cy="379413"/>
          </a:xfrm>
          <a:prstGeom prst="line">
            <a:avLst/>
          </a:prstGeom>
          <a:ln w="12700" cap="flat" cmpd="sng">
            <a:solidFill>
              <a:srgbClr val="000000"/>
            </a:solidFill>
            <a:prstDash val="solid"/>
            <a:round/>
            <a:headEnd type="none" w="med" len="med"/>
            <a:tailEnd type="none" w="med" len="med"/>
          </a:ln>
        </p:spPr>
      </p:sp>
      <p:sp>
        <p:nvSpPr>
          <p:cNvPr id="66592" name="Line 32"/>
          <p:cNvSpPr/>
          <p:nvPr/>
        </p:nvSpPr>
        <p:spPr>
          <a:xfrm>
            <a:off x="8751888" y="6046470"/>
            <a:ext cx="1587" cy="379413"/>
          </a:xfrm>
          <a:prstGeom prst="line">
            <a:avLst/>
          </a:prstGeom>
          <a:ln w="12700" cap="flat" cmpd="sng">
            <a:solidFill>
              <a:srgbClr val="000000"/>
            </a:solidFill>
            <a:prstDash val="solid"/>
            <a:round/>
            <a:headEnd type="none" w="med" len="med"/>
            <a:tailEnd type="none" w="med" len="med"/>
          </a:ln>
        </p:spPr>
      </p:sp>
      <p:sp>
        <p:nvSpPr>
          <p:cNvPr id="66593" name="Line 33"/>
          <p:cNvSpPr/>
          <p:nvPr/>
        </p:nvSpPr>
        <p:spPr>
          <a:xfrm>
            <a:off x="8788400" y="6046470"/>
            <a:ext cx="1588" cy="379413"/>
          </a:xfrm>
          <a:prstGeom prst="line">
            <a:avLst/>
          </a:prstGeom>
          <a:ln w="12700" cap="flat" cmpd="sng">
            <a:solidFill>
              <a:srgbClr val="000000"/>
            </a:solidFill>
            <a:prstDash val="solid"/>
            <a:round/>
            <a:headEnd type="none" w="med" len="med"/>
            <a:tailEnd type="none" w="med" len="med"/>
          </a:ln>
        </p:spPr>
      </p:sp>
      <p:sp>
        <p:nvSpPr>
          <p:cNvPr id="66594" name="Line 34"/>
          <p:cNvSpPr/>
          <p:nvPr/>
        </p:nvSpPr>
        <p:spPr>
          <a:xfrm>
            <a:off x="8847138" y="6084570"/>
            <a:ext cx="1587" cy="341313"/>
          </a:xfrm>
          <a:prstGeom prst="line">
            <a:avLst/>
          </a:prstGeom>
          <a:ln w="12700" cap="flat" cmpd="sng">
            <a:solidFill>
              <a:srgbClr val="000000"/>
            </a:solidFill>
            <a:prstDash val="solid"/>
            <a:round/>
            <a:headEnd type="none" w="med" len="med"/>
            <a:tailEnd type="none" w="med" len="med"/>
          </a:ln>
        </p:spPr>
      </p:sp>
      <p:sp>
        <p:nvSpPr>
          <p:cNvPr id="66595" name="Line 35"/>
          <p:cNvSpPr/>
          <p:nvPr/>
        </p:nvSpPr>
        <p:spPr>
          <a:xfrm flipV="1">
            <a:off x="8618538" y="6084570"/>
            <a:ext cx="1587" cy="36513"/>
          </a:xfrm>
          <a:prstGeom prst="line">
            <a:avLst/>
          </a:prstGeom>
          <a:ln w="12700" cap="flat" cmpd="sng">
            <a:solidFill>
              <a:srgbClr val="000000"/>
            </a:solidFill>
            <a:prstDash val="solid"/>
            <a:round/>
            <a:headEnd type="none" w="med" len="med"/>
            <a:tailEnd type="none" w="med" len="med"/>
          </a:ln>
        </p:spPr>
      </p:sp>
      <p:sp>
        <p:nvSpPr>
          <p:cNvPr id="66596" name="Line 36"/>
          <p:cNvSpPr/>
          <p:nvPr/>
        </p:nvSpPr>
        <p:spPr>
          <a:xfrm>
            <a:off x="8656638" y="6046470"/>
            <a:ext cx="1587" cy="379413"/>
          </a:xfrm>
          <a:prstGeom prst="line">
            <a:avLst/>
          </a:prstGeom>
          <a:ln w="12700" cap="flat" cmpd="sng">
            <a:solidFill>
              <a:srgbClr val="000000"/>
            </a:solidFill>
            <a:prstDash val="solid"/>
            <a:round/>
            <a:headEnd type="none" w="med" len="med"/>
            <a:tailEnd type="none" w="med" len="med"/>
          </a:ln>
        </p:spPr>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2179A8BD-C156-404C-A552-B65A14394C99}"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89122"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边界表示的数据结构</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67587" name="Rectangle 3"/>
          <p:cNvSpPr>
            <a:spLocks noGrp="1"/>
          </p:cNvSpPr>
          <p:nvPr>
            <p:ph idx="1" hasCustomPrompt="1"/>
          </p:nvPr>
        </p:nvSpPr>
        <p:spPr>
          <a:xfrm>
            <a:off x="685800" y="1219200"/>
            <a:ext cx="7772400" cy="4876800"/>
          </a:xfrm>
        </p:spPr>
        <p:txBody>
          <a:bodyPr wrap="square" lIns="91440" tIns="45720" rIns="91440" bIns="45720" anchor="t" anchorCtr="0"/>
          <a:p>
            <a:pPr algn="just" eaLnBrk="1" hangingPunct="1">
              <a:lnSpc>
                <a:spcPct val="90000"/>
              </a:lnSpc>
            </a:pPr>
            <a:r>
              <a:rPr lang="en-US" altLang="zh-CN" sz="2800" dirty="0">
                <a:latin typeface="宋体" panose="02010600030101010101" pitchFamily="2" charset="-122"/>
              </a:rPr>
              <a:t>   </a:t>
            </a:r>
            <a:r>
              <a:rPr lang="zh-CN" altLang="en-US" sz="2800" dirty="0">
                <a:latin typeface="宋体" panose="02010600030101010101" pitchFamily="2" charset="-122"/>
              </a:rPr>
              <a:t>边界表示法的数据结构有四种方法：以面为基础、以顶点为基础、以边为基础和翼边结构；</a:t>
            </a:r>
            <a:endParaRPr lang="zh-CN" altLang="en-US" sz="2800" dirty="0">
              <a:latin typeface="宋体" panose="02010600030101010101" pitchFamily="2" charset="-122"/>
            </a:endParaRPr>
          </a:p>
          <a:p>
            <a:pPr algn="just" eaLnBrk="1" hangingPunct="1">
              <a:lnSpc>
                <a:spcPct val="90000"/>
              </a:lnSpc>
            </a:pPr>
            <a:r>
              <a:rPr lang="zh-CN" altLang="en-US" sz="2800" b="1" dirty="0">
                <a:latin typeface="宋体" panose="02010600030101010101" pitchFamily="2" charset="-122"/>
              </a:rPr>
              <a:t>以面为基础的数据结构</a:t>
            </a:r>
            <a:endParaRPr lang="zh-CN" altLang="en-US" sz="2800" dirty="0">
              <a:latin typeface="宋体" panose="02010600030101010101" pitchFamily="2" charset="-122"/>
            </a:endParaRPr>
          </a:p>
          <a:p>
            <a:pPr algn="just" eaLnBrk="1" hangingPunct="1">
              <a:lnSpc>
                <a:spcPct val="90000"/>
              </a:lnSpc>
            </a:pPr>
            <a:r>
              <a:rPr lang="zh-CN" altLang="en-US" sz="2800" dirty="0">
                <a:latin typeface="宋体" panose="02010600030101010101" pitchFamily="2" charset="-122"/>
              </a:rPr>
              <a:t>	以面为基础，按照体、面、顶点坐标的树结构层次组织元素数据；如</a:t>
            </a:r>
            <a:endParaRPr lang="zh-CN" altLang="en-US" sz="2800" dirty="0">
              <a:latin typeface="宋体" panose="02010600030101010101" pitchFamily="2" charset="-122"/>
            </a:endParaRPr>
          </a:p>
          <a:p>
            <a:pPr algn="just" eaLnBrk="1" hangingPunct="1">
              <a:lnSpc>
                <a:spcPct val="90000"/>
              </a:lnSpc>
            </a:pPr>
            <a:r>
              <a:rPr lang="zh-CN" altLang="en-US" sz="2800" dirty="0">
                <a:latin typeface="宋体" panose="02010600030101010101" pitchFamily="2" charset="-122"/>
              </a:rPr>
              <a:t>面         顶点坐标</a:t>
            </a:r>
            <a:endParaRPr lang="zh-CN" altLang="en-US" sz="2800" dirty="0">
              <a:latin typeface="宋体" panose="02010600030101010101" pitchFamily="2" charset="-122"/>
            </a:endParaRPr>
          </a:p>
          <a:p>
            <a:pPr algn="just" eaLnBrk="1" hangingPunct="1">
              <a:lnSpc>
                <a:spcPct val="90000"/>
              </a:lnSpc>
            </a:pPr>
            <a:r>
              <a:rPr lang="en-US" altLang="zh-CN" sz="2800" dirty="0">
                <a:latin typeface="宋体" panose="02010600030101010101" pitchFamily="2" charset="-122"/>
              </a:rPr>
              <a:t>F1        (X1Y1Z1,X2Y2Z2,X3Y3Z3,X4Y4Z4)</a:t>
            </a:r>
            <a:endParaRPr lang="en-US" altLang="zh-CN" sz="2800" dirty="0">
              <a:latin typeface="宋体" panose="02010600030101010101" pitchFamily="2" charset="-122"/>
            </a:endParaRPr>
          </a:p>
          <a:p>
            <a:pPr algn="just" eaLnBrk="1" hangingPunct="1">
              <a:lnSpc>
                <a:spcPct val="90000"/>
              </a:lnSpc>
            </a:pPr>
            <a:r>
              <a:rPr lang="en-US" altLang="zh-CN" sz="2800" dirty="0">
                <a:latin typeface="宋体" panose="02010600030101010101" pitchFamily="2" charset="-122"/>
              </a:rPr>
              <a:t>F2        (X1Y1Z1,X2Y2Z2,X6Y6Z6,X5Y5Z5) </a:t>
            </a:r>
            <a:endParaRPr lang="en-US" altLang="zh-CN" sz="2800" dirty="0">
              <a:latin typeface="宋体" panose="02010600030101010101" pitchFamily="2" charset="-122"/>
            </a:endParaRPr>
          </a:p>
          <a:p>
            <a:pPr algn="just" eaLnBrk="1" hangingPunct="1">
              <a:lnSpc>
                <a:spcPct val="90000"/>
              </a:lnSpc>
            </a:pPr>
            <a:r>
              <a:rPr lang="en-US" altLang="zh-CN" sz="2800" dirty="0">
                <a:latin typeface="宋体" panose="02010600030101010101" pitchFamily="2" charset="-122"/>
              </a:rPr>
              <a:t>			</a:t>
            </a:r>
            <a:r>
              <a:rPr lang="en-US" altLang="zh-CN" sz="2800" dirty="0"/>
              <a:t>…</a:t>
            </a:r>
            <a:r>
              <a:rPr lang="en-US" altLang="zh-CN" sz="2800" dirty="0">
                <a:latin typeface="宋体" panose="02010600030101010101" pitchFamily="2" charset="-122"/>
              </a:rPr>
              <a:t>								</a:t>
            </a:r>
            <a:r>
              <a:rPr lang="en-US" altLang="zh-CN" sz="2800" dirty="0"/>
              <a:t>……</a:t>
            </a:r>
            <a:r>
              <a:rPr lang="en-US" altLang="zh-CN" sz="2800" dirty="0">
                <a:latin typeface="宋体" panose="02010600030101010101" pitchFamily="2" charset="-122"/>
              </a:rPr>
              <a:t>..</a:t>
            </a:r>
            <a:endParaRPr lang="en-US" altLang="zh-CN" sz="2800" dirty="0">
              <a:latin typeface="宋体" panose="02010600030101010101" pitchFamily="2" charset="-122"/>
            </a:endParaRPr>
          </a:p>
          <a:p>
            <a:pPr algn="just" eaLnBrk="1" hangingPunct="1">
              <a:lnSpc>
                <a:spcPct val="90000"/>
              </a:lnSpc>
            </a:pPr>
            <a:r>
              <a:rPr lang="en-US" altLang="zh-CN" sz="2800" dirty="0">
                <a:latin typeface="宋体" panose="02010600030101010101" pitchFamily="2" charset="-122"/>
              </a:rPr>
              <a:t>	</a:t>
            </a:r>
            <a:r>
              <a:rPr lang="zh-CN" altLang="en-US" sz="2800" dirty="0">
                <a:latin typeface="宋体" panose="02010600030101010101" pitchFamily="2" charset="-122"/>
              </a:rPr>
              <a:t>其中顶点按照外观逆时针顺序；</a:t>
            </a:r>
            <a:endParaRPr lang="zh-CN" altLang="en-US" sz="2800" dirty="0">
              <a:latin typeface="宋体"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9DA1C33-3BBA-46D8-9406-34B27985F6BE}"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90146"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边界表示的数据结构</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68611" name="Rectangle 3"/>
          <p:cNvSpPr>
            <a:spLocks noGrp="1"/>
          </p:cNvSpPr>
          <p:nvPr>
            <p:ph idx="1" hasCustomPrompt="1"/>
          </p:nvPr>
        </p:nvSpPr>
        <p:spPr>
          <a:xfrm>
            <a:off x="685800" y="1219200"/>
            <a:ext cx="7772400" cy="4876800"/>
          </a:xfrm>
        </p:spPr>
        <p:txBody>
          <a:bodyPr wrap="square" lIns="91440" tIns="45720" rIns="91440" bIns="45720" anchor="t" anchorCtr="0"/>
          <a:p>
            <a:pPr algn="just" eaLnBrk="1" hangingPunct="1"/>
            <a:r>
              <a:rPr lang="en-US" altLang="zh-CN" sz="2800" b="1" dirty="0">
                <a:latin typeface="宋体" panose="02010600030101010101" pitchFamily="2" charset="-122"/>
              </a:rPr>
              <a:t>2</a:t>
            </a:r>
            <a:r>
              <a:rPr lang="zh-CN" altLang="en-US" sz="2800" b="1" dirty="0">
                <a:latin typeface="宋体" panose="02010600030101010101" pitchFamily="2" charset="-122"/>
              </a:rPr>
              <a:t>．以顶点为基础的数据结构</a:t>
            </a:r>
            <a:endParaRPr lang="zh-CN" altLang="en-US" sz="2800" dirty="0">
              <a:latin typeface="宋体" panose="02010600030101010101" pitchFamily="2" charset="-122"/>
            </a:endParaRPr>
          </a:p>
          <a:p>
            <a:pPr algn="just" eaLnBrk="1" hangingPunct="1"/>
            <a:r>
              <a:rPr lang="zh-CN" altLang="en-US" sz="2800" dirty="0">
                <a:latin typeface="宋体" panose="02010600030101010101" pitchFamily="2" charset="-122"/>
              </a:rPr>
              <a:t>	以顶点</a:t>
            </a:r>
            <a:r>
              <a:rPr lang="en-US" altLang="zh-CN" sz="2800" dirty="0">
                <a:latin typeface="宋体" panose="02010600030101010101" pitchFamily="2" charset="-122"/>
              </a:rPr>
              <a:t>/</a:t>
            </a:r>
            <a:r>
              <a:rPr lang="zh-CN" altLang="en-US" sz="2800" dirty="0">
                <a:latin typeface="宋体" panose="02010600030101010101" pitchFamily="2" charset="-122"/>
              </a:rPr>
              <a:t>坐标和面</a:t>
            </a:r>
            <a:r>
              <a:rPr lang="en-US" altLang="zh-CN" sz="2800" dirty="0">
                <a:latin typeface="宋体" panose="02010600030101010101" pitchFamily="2" charset="-122"/>
              </a:rPr>
              <a:t>/</a:t>
            </a:r>
            <a:r>
              <a:rPr lang="zh-CN" altLang="en-US" sz="2800" dirty="0">
                <a:latin typeface="宋体" panose="02010600030101010101" pitchFamily="2" charset="-122"/>
              </a:rPr>
              <a:t>顶点序列两张关系表表示，如：</a:t>
            </a:r>
            <a:endParaRPr lang="zh-CN" altLang="en-US" sz="2800" dirty="0">
              <a:latin typeface="宋体" panose="02010600030101010101" pitchFamily="2" charset="-122"/>
            </a:endParaRPr>
          </a:p>
          <a:p>
            <a:pPr algn="just" eaLnBrk="1" hangingPunct="1"/>
            <a:r>
              <a:rPr lang="zh-CN" altLang="en-US" sz="2800" dirty="0">
                <a:latin typeface="宋体" panose="02010600030101010101" pitchFamily="2" charset="-122"/>
              </a:rPr>
              <a:t>顶点    坐标    面         顶点序列</a:t>
            </a:r>
            <a:endParaRPr lang="zh-CN" altLang="en-US" sz="2800" dirty="0">
              <a:latin typeface="宋体" panose="02010600030101010101" pitchFamily="2" charset="-122"/>
            </a:endParaRPr>
          </a:p>
          <a:p>
            <a:pPr algn="just" eaLnBrk="1" hangingPunct="1"/>
            <a:r>
              <a:rPr lang="en-US" altLang="zh-CN" sz="2800" dirty="0">
                <a:latin typeface="宋体" panose="02010600030101010101" pitchFamily="2" charset="-122"/>
              </a:rPr>
              <a:t>V1   X1Y1Z1     F1         V1V2V3V4</a:t>
            </a:r>
            <a:endParaRPr lang="en-US" altLang="zh-CN" sz="2800" dirty="0">
              <a:latin typeface="宋体" panose="02010600030101010101" pitchFamily="2" charset="-122"/>
            </a:endParaRPr>
          </a:p>
          <a:p>
            <a:pPr algn="just" eaLnBrk="1" hangingPunct="1"/>
            <a:r>
              <a:rPr lang="en-US" altLang="zh-CN" sz="2800" dirty="0"/>
              <a:t>…………………………………………………………………</a:t>
            </a:r>
            <a:r>
              <a:rPr lang="en-US" altLang="zh-CN" sz="2800" dirty="0">
                <a:latin typeface="宋体" panose="02010600030101010101" pitchFamily="2" charset="-122"/>
              </a:rPr>
              <a:t>..</a:t>
            </a:r>
            <a:endParaRPr lang="en-US" altLang="zh-CN" sz="2800" dirty="0">
              <a:latin typeface="宋体" panose="02010600030101010101" pitchFamily="2" charset="-122"/>
            </a:endParaRPr>
          </a:p>
          <a:p>
            <a:pPr algn="just" eaLnBrk="1" hangingPunct="1"/>
            <a:r>
              <a:rPr lang="en-US" altLang="zh-CN" sz="2800" b="1" dirty="0">
                <a:latin typeface="宋体" panose="02010600030101010101" pitchFamily="2" charset="-122"/>
              </a:rPr>
              <a:t>3.</a:t>
            </a:r>
            <a:r>
              <a:rPr lang="zh-CN" altLang="en-US" sz="2800" b="1" dirty="0">
                <a:latin typeface="宋体" panose="02010600030101010101" pitchFamily="2" charset="-122"/>
              </a:rPr>
              <a:t>以边为基础的数据结构</a:t>
            </a:r>
            <a:endParaRPr lang="zh-CN" altLang="en-US" sz="2800" dirty="0">
              <a:latin typeface="宋体" panose="02010600030101010101" pitchFamily="2" charset="-122"/>
            </a:endParaRPr>
          </a:p>
          <a:p>
            <a:pPr algn="just" eaLnBrk="1" hangingPunct="1"/>
            <a:r>
              <a:rPr lang="zh-CN" altLang="en-US" sz="2800" dirty="0">
                <a:latin typeface="宋体" panose="02010600030101010101" pitchFamily="2" charset="-122"/>
              </a:rPr>
              <a:t>	以边</a:t>
            </a:r>
            <a:r>
              <a:rPr lang="en-US" altLang="zh-CN" sz="2800" dirty="0">
                <a:latin typeface="宋体" panose="02010600030101010101" pitchFamily="2" charset="-122"/>
              </a:rPr>
              <a:t>/</a:t>
            </a:r>
            <a:r>
              <a:rPr lang="zh-CN" altLang="en-US" sz="2800" dirty="0">
                <a:latin typeface="宋体" panose="02010600030101010101" pitchFamily="2" charset="-122"/>
              </a:rPr>
              <a:t>顶点，顶点</a:t>
            </a:r>
            <a:r>
              <a:rPr lang="en-US" altLang="zh-CN" sz="2800" dirty="0">
                <a:latin typeface="宋体" panose="02010600030101010101" pitchFamily="2" charset="-122"/>
              </a:rPr>
              <a:t>/</a:t>
            </a:r>
            <a:r>
              <a:rPr lang="zh-CN" altLang="en-US" sz="2800" dirty="0">
                <a:latin typeface="宋体" panose="02010600030101010101" pitchFamily="2" charset="-122"/>
              </a:rPr>
              <a:t>坐标，面</a:t>
            </a:r>
            <a:r>
              <a:rPr lang="en-US" altLang="zh-CN" sz="2800" dirty="0">
                <a:latin typeface="宋体" panose="02010600030101010101" pitchFamily="2" charset="-122"/>
              </a:rPr>
              <a:t>/</a:t>
            </a:r>
            <a:r>
              <a:rPr lang="zh-CN" altLang="en-US" sz="2800" dirty="0">
                <a:latin typeface="宋体" panose="02010600030101010101" pitchFamily="2" charset="-122"/>
              </a:rPr>
              <a:t>边三张关系表表示；</a:t>
            </a:r>
            <a:endParaRPr lang="zh-CN" altLang="en-US" sz="2800" dirty="0">
              <a:latin typeface="宋体" panose="02010600030101010101" pitchFamily="2" charset="-122"/>
            </a:endParaRPr>
          </a:p>
          <a:p>
            <a:pPr eaLnBrk="1" hangingPunct="1"/>
            <a:endParaRPr lang="zh-CN" altLang="en-US" sz="2800" dirty="0"/>
          </a:p>
          <a:p>
            <a:pPr eaLnBrk="1" hangingPunct="1"/>
            <a:endParaRPr lang="en-US" altLang="zh-CN" sz="2800" dirty="0"/>
          </a:p>
        </p:txBody>
      </p:sp>
      <p:sp>
        <p:nvSpPr>
          <p:cNvPr id="68612" name="Line 5"/>
          <p:cNvSpPr/>
          <p:nvPr/>
        </p:nvSpPr>
        <p:spPr>
          <a:xfrm flipV="1">
            <a:off x="3581400" y="2514600"/>
            <a:ext cx="0" cy="1447800"/>
          </a:xfrm>
          <a:prstGeom prst="line">
            <a:avLst/>
          </a:prstGeom>
          <a:ln w="9525" cap="rnd" cmpd="sng">
            <a:solidFill>
              <a:schemeClr val="bg1"/>
            </a:solidFill>
            <a:prstDash val="sysDot"/>
            <a:round/>
            <a:headEnd type="none" w="sm" len="sm"/>
            <a:tailEnd type="none" w="sm" len="sm"/>
          </a:ln>
        </p:spPr>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2F874F8-450E-4CDE-AED2-3ACBCAF39C17}"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43042" name="Rectangle 2"/>
          <p:cNvSpPr>
            <a:spLocks noGrp="1" noChangeArrowheads="1"/>
          </p:cNvSpPr>
          <p:nvPr>
            <p:ph type="title"/>
          </p:nvPr>
        </p:nvSpPr>
        <p:spPr>
          <a:xfrm>
            <a:off x="12192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边界表示模型</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69635" name="Rectangle 3"/>
          <p:cNvSpPr>
            <a:spLocks noGrp="1"/>
          </p:cNvSpPr>
          <p:nvPr>
            <p:ph idx="1" hasCustomPrompt="1"/>
          </p:nvPr>
        </p:nvSpPr>
        <p:spPr>
          <a:xfrm>
            <a:off x="457200" y="1219200"/>
            <a:ext cx="5181600" cy="4876800"/>
          </a:xfrm>
        </p:spPr>
        <p:txBody>
          <a:bodyPr wrap="square" lIns="91440" tIns="45720" rIns="91440" bIns="45720" anchor="t" anchorCtr="0"/>
          <a:p>
            <a:pPr eaLnBrk="1" hangingPunct="1">
              <a:lnSpc>
                <a:spcPct val="120000"/>
              </a:lnSpc>
            </a:pPr>
            <a:endParaRPr lang="en-US" altLang="zh-CN" sz="2400" dirty="0">
              <a:latin typeface="宋体" panose="02010600030101010101" pitchFamily="2" charset="-122"/>
            </a:endParaRPr>
          </a:p>
          <a:p>
            <a:pPr eaLnBrk="1" hangingPunct="1">
              <a:lnSpc>
                <a:spcPct val="120000"/>
              </a:lnSpc>
            </a:pPr>
            <a:r>
              <a:rPr lang="zh-CN" altLang="en-US" sz="2400" dirty="0">
                <a:latin typeface="宋体" panose="02010600030101010101" pitchFamily="2" charset="-122"/>
              </a:rPr>
              <a:t>四棱椎边界表示的例子如右，由</a:t>
            </a:r>
            <a:r>
              <a:rPr lang="en-US" altLang="zh-CN" sz="2400" dirty="0">
                <a:latin typeface="宋体" panose="02010600030101010101" pitchFamily="2" charset="-122"/>
              </a:rPr>
              <a:t>4</a:t>
            </a:r>
            <a:r>
              <a:rPr lang="zh-CN" altLang="en-US" sz="2400" dirty="0">
                <a:latin typeface="宋体" panose="02010600030101010101" pitchFamily="2" charset="-122"/>
              </a:rPr>
              <a:t>个面组成，且这种表示可以看作是含有体、面、边、顶点为节点的有向图</a:t>
            </a:r>
            <a:endParaRPr lang="zh-CN" altLang="en-US" sz="2400" dirty="0">
              <a:latin typeface="宋体" panose="02010600030101010101" pitchFamily="2" charset="-122"/>
            </a:endParaRPr>
          </a:p>
          <a:p>
            <a:pPr eaLnBrk="1" hangingPunct="1">
              <a:lnSpc>
                <a:spcPct val="120000"/>
              </a:lnSpc>
            </a:pPr>
            <a:r>
              <a:rPr lang="zh-CN" altLang="en-US" sz="2400" dirty="0">
                <a:latin typeface="宋体" panose="02010600030101010101" pitchFamily="2" charset="-122"/>
              </a:rPr>
              <a:t>四棱椎边界表示也可以基于边界的三角形分解，即把形体的边界拆成一些互不重叠的三角形。</a:t>
            </a:r>
            <a:endParaRPr lang="zh-CN" altLang="en-US" sz="2400" dirty="0">
              <a:latin typeface="宋体" panose="02010600030101010101" pitchFamily="2" charset="-122"/>
            </a:endParaRPr>
          </a:p>
          <a:p>
            <a:pPr eaLnBrk="1" hangingPunct="1"/>
            <a:endParaRPr lang="en-US" altLang="zh-CN" dirty="0"/>
          </a:p>
        </p:txBody>
      </p:sp>
      <p:grpSp>
        <p:nvGrpSpPr>
          <p:cNvPr id="69636" name="Group 4"/>
          <p:cNvGrpSpPr/>
          <p:nvPr/>
        </p:nvGrpSpPr>
        <p:grpSpPr>
          <a:xfrm>
            <a:off x="5715000" y="609600"/>
            <a:ext cx="3581400" cy="6019800"/>
            <a:chOff x="3504" y="288"/>
            <a:chExt cx="2256" cy="3792"/>
          </a:xfrm>
        </p:grpSpPr>
        <p:sp>
          <p:nvSpPr>
            <p:cNvPr id="69637" name="Text Box 5"/>
            <p:cNvSpPr txBox="1"/>
            <p:nvPr/>
          </p:nvSpPr>
          <p:spPr>
            <a:xfrm>
              <a:off x="3984" y="960"/>
              <a:ext cx="384"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v</a:t>
              </a:r>
              <a:r>
                <a:rPr lang="en-US" altLang="zh-CN" sz="2000" b="1" baseline="-12000" dirty="0">
                  <a:latin typeface="Arial" panose="020B0604020202020204" pitchFamily="34" charset="0"/>
                  <a:ea typeface="黑体" panose="02010609060101010101" pitchFamily="49" charset="-122"/>
                </a:rPr>
                <a:t>1</a:t>
              </a:r>
              <a:endParaRPr lang="en-US" altLang="zh-CN" sz="2000" b="1" baseline="-12000" dirty="0">
                <a:latin typeface="Arial" panose="020B0604020202020204" pitchFamily="34" charset="0"/>
                <a:ea typeface="黑体" panose="02010609060101010101" pitchFamily="49" charset="-122"/>
              </a:endParaRPr>
            </a:p>
          </p:txBody>
        </p:sp>
        <p:grpSp>
          <p:nvGrpSpPr>
            <p:cNvPr id="69638" name="Group 6"/>
            <p:cNvGrpSpPr/>
            <p:nvPr/>
          </p:nvGrpSpPr>
          <p:grpSpPr>
            <a:xfrm>
              <a:off x="4080" y="288"/>
              <a:ext cx="1200" cy="1066"/>
              <a:chOff x="3936" y="902"/>
              <a:chExt cx="1200" cy="1066"/>
            </a:xfrm>
          </p:grpSpPr>
          <p:sp>
            <p:nvSpPr>
              <p:cNvPr id="69639" name="Freeform 7"/>
              <p:cNvSpPr/>
              <p:nvPr/>
            </p:nvSpPr>
            <p:spPr>
              <a:xfrm>
                <a:off x="3936" y="1152"/>
                <a:ext cx="768" cy="672"/>
              </a:xfrm>
              <a:custGeom>
                <a:avLst/>
                <a:gdLst/>
                <a:ahLst/>
                <a:cxnLst>
                  <a:cxn ang="0">
                    <a:pos x="240" y="0"/>
                  </a:cxn>
                  <a:cxn ang="0">
                    <a:pos x="0" y="480"/>
                  </a:cxn>
                  <a:cxn ang="0">
                    <a:pos x="768" y="672"/>
                  </a:cxn>
                  <a:cxn ang="0">
                    <a:pos x="240" y="0"/>
                  </a:cxn>
                </a:cxnLst>
                <a:pathLst>
                  <a:path w="768" h="672">
                    <a:moveTo>
                      <a:pt x="240" y="0"/>
                    </a:moveTo>
                    <a:lnTo>
                      <a:pt x="0" y="480"/>
                    </a:lnTo>
                    <a:lnTo>
                      <a:pt x="768" y="672"/>
                    </a:lnTo>
                    <a:lnTo>
                      <a:pt x="240" y="0"/>
                    </a:lnTo>
                    <a:close/>
                  </a:path>
                </a:pathLst>
              </a:custGeom>
              <a:noFill/>
              <a:ln w="28575" cap="flat" cmpd="sng">
                <a:solidFill>
                  <a:srgbClr val="FFFF00"/>
                </a:solidFill>
                <a:prstDash val="solid"/>
                <a:round/>
                <a:headEnd type="none" w="med" len="med"/>
                <a:tailEnd type="none" w="med" len="med"/>
              </a:ln>
            </p:spPr>
            <p:txBody>
              <a:bodyPr/>
              <a:p>
                <a:endParaRPr lang="zh-CN" altLang="en-US"/>
              </a:p>
            </p:txBody>
          </p:sp>
          <p:sp>
            <p:nvSpPr>
              <p:cNvPr id="69640" name="Freeform 8"/>
              <p:cNvSpPr/>
              <p:nvPr/>
            </p:nvSpPr>
            <p:spPr>
              <a:xfrm>
                <a:off x="4176" y="1152"/>
                <a:ext cx="672" cy="672"/>
              </a:xfrm>
              <a:custGeom>
                <a:avLst/>
                <a:gdLst/>
                <a:ahLst/>
                <a:cxnLst>
                  <a:cxn ang="0">
                    <a:pos x="0" y="0"/>
                  </a:cxn>
                  <a:cxn ang="0">
                    <a:pos x="672" y="288"/>
                  </a:cxn>
                  <a:cxn ang="0">
                    <a:pos x="528" y="672"/>
                  </a:cxn>
                  <a:cxn ang="0">
                    <a:pos x="0" y="0"/>
                  </a:cxn>
                </a:cxnLst>
                <a:pathLst>
                  <a:path w="672" h="672">
                    <a:moveTo>
                      <a:pt x="0" y="0"/>
                    </a:moveTo>
                    <a:lnTo>
                      <a:pt x="672" y="288"/>
                    </a:lnTo>
                    <a:lnTo>
                      <a:pt x="528" y="672"/>
                    </a:lnTo>
                    <a:lnTo>
                      <a:pt x="0" y="0"/>
                    </a:lnTo>
                    <a:close/>
                  </a:path>
                </a:pathLst>
              </a:custGeom>
              <a:noFill/>
              <a:ln w="28575" cap="flat" cmpd="sng">
                <a:solidFill>
                  <a:srgbClr val="FFFF00"/>
                </a:solidFill>
                <a:prstDash val="solid"/>
                <a:round/>
                <a:headEnd type="none" w="med" len="med"/>
                <a:tailEnd type="none" w="med" len="med"/>
              </a:ln>
            </p:spPr>
            <p:txBody>
              <a:bodyPr/>
              <a:p>
                <a:endParaRPr lang="zh-CN" altLang="en-US"/>
              </a:p>
            </p:txBody>
          </p:sp>
          <p:sp>
            <p:nvSpPr>
              <p:cNvPr id="69641" name="Line 9"/>
              <p:cNvSpPr/>
              <p:nvPr/>
            </p:nvSpPr>
            <p:spPr>
              <a:xfrm>
                <a:off x="4176" y="1152"/>
                <a:ext cx="96" cy="384"/>
              </a:xfrm>
              <a:prstGeom prst="line">
                <a:avLst/>
              </a:prstGeom>
              <a:ln w="28575" cap="flat" cmpd="sng">
                <a:solidFill>
                  <a:srgbClr val="FFFF00"/>
                </a:solidFill>
                <a:prstDash val="dash"/>
                <a:round/>
                <a:headEnd type="none" w="med" len="med"/>
                <a:tailEnd type="none" w="med" len="med"/>
              </a:ln>
            </p:spPr>
          </p:sp>
          <p:sp>
            <p:nvSpPr>
              <p:cNvPr id="69642" name="Line 10"/>
              <p:cNvSpPr/>
              <p:nvPr/>
            </p:nvSpPr>
            <p:spPr>
              <a:xfrm flipV="1">
                <a:off x="3936" y="1488"/>
                <a:ext cx="336" cy="144"/>
              </a:xfrm>
              <a:prstGeom prst="line">
                <a:avLst/>
              </a:prstGeom>
              <a:ln w="28575" cap="flat" cmpd="sng">
                <a:solidFill>
                  <a:srgbClr val="FFFF00"/>
                </a:solidFill>
                <a:prstDash val="dash"/>
                <a:round/>
                <a:headEnd type="none" w="med" len="med"/>
                <a:tailEnd type="none" w="med" len="med"/>
              </a:ln>
            </p:spPr>
          </p:sp>
          <p:sp>
            <p:nvSpPr>
              <p:cNvPr id="69643" name="Line 11"/>
              <p:cNvSpPr/>
              <p:nvPr/>
            </p:nvSpPr>
            <p:spPr>
              <a:xfrm flipH="1">
                <a:off x="4272" y="1440"/>
                <a:ext cx="576" cy="48"/>
              </a:xfrm>
              <a:prstGeom prst="line">
                <a:avLst/>
              </a:prstGeom>
              <a:ln w="28575" cap="flat" cmpd="sng">
                <a:solidFill>
                  <a:srgbClr val="FFFF00"/>
                </a:solidFill>
                <a:prstDash val="dash"/>
                <a:round/>
                <a:headEnd type="none" w="med" len="med"/>
                <a:tailEnd type="none" w="med" len="med"/>
              </a:ln>
            </p:spPr>
          </p:sp>
          <p:sp>
            <p:nvSpPr>
              <p:cNvPr id="69644" name="Text Box 12"/>
              <p:cNvSpPr txBox="1"/>
              <p:nvPr/>
            </p:nvSpPr>
            <p:spPr>
              <a:xfrm>
                <a:off x="4656" y="1718"/>
                <a:ext cx="384"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v</a:t>
                </a:r>
                <a:r>
                  <a:rPr lang="en-US" altLang="zh-CN" sz="2000" b="1" baseline="-12000" dirty="0">
                    <a:latin typeface="Arial" panose="020B0604020202020204" pitchFamily="34" charset="0"/>
                    <a:ea typeface="黑体" panose="02010609060101010101" pitchFamily="49" charset="-122"/>
                  </a:rPr>
                  <a:t>2</a:t>
                </a:r>
                <a:endParaRPr lang="en-US" altLang="zh-CN" sz="2000" b="1" baseline="-12000" dirty="0">
                  <a:latin typeface="Arial" panose="020B0604020202020204" pitchFamily="34" charset="0"/>
                  <a:ea typeface="黑体" panose="02010609060101010101" pitchFamily="49" charset="-122"/>
                </a:endParaRPr>
              </a:p>
            </p:txBody>
          </p:sp>
          <p:sp>
            <p:nvSpPr>
              <p:cNvPr id="69645" name="Text Box 13"/>
              <p:cNvSpPr txBox="1"/>
              <p:nvPr/>
            </p:nvSpPr>
            <p:spPr>
              <a:xfrm>
                <a:off x="4752" y="1296"/>
                <a:ext cx="384"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v</a:t>
                </a:r>
                <a:r>
                  <a:rPr lang="en-US" altLang="zh-CN" sz="2000" b="1" baseline="-12000" dirty="0">
                    <a:latin typeface="Arial" panose="020B0604020202020204" pitchFamily="34" charset="0"/>
                    <a:ea typeface="黑体" panose="02010609060101010101" pitchFamily="49" charset="-122"/>
                  </a:rPr>
                  <a:t>3</a:t>
                </a:r>
                <a:endParaRPr lang="en-US" altLang="zh-CN" sz="2000" b="1" baseline="-12000" dirty="0">
                  <a:latin typeface="Arial" panose="020B0604020202020204" pitchFamily="34" charset="0"/>
                  <a:ea typeface="黑体" panose="02010609060101010101" pitchFamily="49" charset="-122"/>
                </a:endParaRPr>
              </a:p>
            </p:txBody>
          </p:sp>
          <p:sp>
            <p:nvSpPr>
              <p:cNvPr id="69646" name="Text Box 14"/>
              <p:cNvSpPr txBox="1"/>
              <p:nvPr/>
            </p:nvSpPr>
            <p:spPr>
              <a:xfrm>
                <a:off x="4128" y="1440"/>
                <a:ext cx="384"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v</a:t>
                </a:r>
                <a:r>
                  <a:rPr lang="en-US" altLang="zh-CN" sz="2000" b="1" baseline="-12000" dirty="0">
                    <a:latin typeface="Arial" panose="020B0604020202020204" pitchFamily="34" charset="0"/>
                    <a:ea typeface="黑体" panose="02010609060101010101" pitchFamily="49" charset="-122"/>
                  </a:rPr>
                  <a:t>4</a:t>
                </a:r>
                <a:endParaRPr lang="en-US" altLang="zh-CN" sz="2000" b="1" baseline="-12000" dirty="0">
                  <a:latin typeface="Arial" panose="020B0604020202020204" pitchFamily="34" charset="0"/>
                  <a:ea typeface="黑体" panose="02010609060101010101" pitchFamily="49" charset="-122"/>
                </a:endParaRPr>
              </a:p>
            </p:txBody>
          </p:sp>
          <p:sp>
            <p:nvSpPr>
              <p:cNvPr id="69647" name="Text Box 15"/>
              <p:cNvSpPr txBox="1"/>
              <p:nvPr/>
            </p:nvSpPr>
            <p:spPr>
              <a:xfrm>
                <a:off x="4032" y="902"/>
                <a:ext cx="384"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v</a:t>
                </a:r>
                <a:r>
                  <a:rPr lang="en-US" altLang="zh-CN" sz="2000" b="1" baseline="-12000" dirty="0">
                    <a:latin typeface="Arial" panose="020B0604020202020204" pitchFamily="34" charset="0"/>
                    <a:ea typeface="黑体" panose="02010609060101010101" pitchFamily="49" charset="-122"/>
                  </a:rPr>
                  <a:t>5</a:t>
                </a:r>
                <a:endParaRPr lang="en-US" altLang="zh-CN" sz="2000" b="1" baseline="-12000" dirty="0">
                  <a:latin typeface="Arial" panose="020B0604020202020204" pitchFamily="34" charset="0"/>
                  <a:ea typeface="黑体" panose="02010609060101010101" pitchFamily="49" charset="-122"/>
                </a:endParaRPr>
              </a:p>
            </p:txBody>
          </p:sp>
        </p:grpSp>
        <p:grpSp>
          <p:nvGrpSpPr>
            <p:cNvPr id="69648" name="Group 16"/>
            <p:cNvGrpSpPr/>
            <p:nvPr/>
          </p:nvGrpSpPr>
          <p:grpSpPr>
            <a:xfrm>
              <a:off x="3936" y="1152"/>
              <a:ext cx="1440" cy="1066"/>
              <a:chOff x="4032" y="1766"/>
              <a:chExt cx="1440" cy="1066"/>
            </a:xfrm>
          </p:grpSpPr>
          <p:sp>
            <p:nvSpPr>
              <p:cNvPr id="69649" name="Freeform 17"/>
              <p:cNvSpPr/>
              <p:nvPr/>
            </p:nvSpPr>
            <p:spPr>
              <a:xfrm>
                <a:off x="4272" y="2016"/>
                <a:ext cx="768" cy="672"/>
              </a:xfrm>
              <a:custGeom>
                <a:avLst/>
                <a:gdLst/>
                <a:ahLst/>
                <a:cxnLst>
                  <a:cxn ang="0">
                    <a:pos x="240" y="0"/>
                  </a:cxn>
                  <a:cxn ang="0">
                    <a:pos x="0" y="480"/>
                  </a:cxn>
                  <a:cxn ang="0">
                    <a:pos x="768" y="672"/>
                  </a:cxn>
                  <a:cxn ang="0">
                    <a:pos x="240" y="0"/>
                  </a:cxn>
                </a:cxnLst>
                <a:pathLst>
                  <a:path w="768" h="672">
                    <a:moveTo>
                      <a:pt x="240" y="0"/>
                    </a:moveTo>
                    <a:lnTo>
                      <a:pt x="0" y="480"/>
                    </a:lnTo>
                    <a:lnTo>
                      <a:pt x="768" y="672"/>
                    </a:lnTo>
                    <a:lnTo>
                      <a:pt x="240" y="0"/>
                    </a:lnTo>
                    <a:close/>
                  </a:path>
                </a:pathLst>
              </a:custGeom>
              <a:noFill/>
              <a:ln w="28575" cap="flat" cmpd="sng">
                <a:solidFill>
                  <a:srgbClr val="FFFF00"/>
                </a:solidFill>
                <a:prstDash val="solid"/>
                <a:round/>
                <a:headEnd type="none" w="med" len="med"/>
                <a:tailEnd type="none" w="med" len="med"/>
              </a:ln>
            </p:spPr>
            <p:txBody>
              <a:bodyPr/>
              <a:p>
                <a:endParaRPr lang="zh-CN" altLang="en-US"/>
              </a:p>
            </p:txBody>
          </p:sp>
          <p:sp>
            <p:nvSpPr>
              <p:cNvPr id="69650" name="Freeform 18"/>
              <p:cNvSpPr/>
              <p:nvPr/>
            </p:nvSpPr>
            <p:spPr>
              <a:xfrm>
                <a:off x="4512" y="2016"/>
                <a:ext cx="672" cy="672"/>
              </a:xfrm>
              <a:custGeom>
                <a:avLst/>
                <a:gdLst/>
                <a:ahLst/>
                <a:cxnLst>
                  <a:cxn ang="0">
                    <a:pos x="0" y="0"/>
                  </a:cxn>
                  <a:cxn ang="0">
                    <a:pos x="672" y="288"/>
                  </a:cxn>
                  <a:cxn ang="0">
                    <a:pos x="528" y="672"/>
                  </a:cxn>
                  <a:cxn ang="0">
                    <a:pos x="0" y="0"/>
                  </a:cxn>
                </a:cxnLst>
                <a:pathLst>
                  <a:path w="672" h="672">
                    <a:moveTo>
                      <a:pt x="0" y="0"/>
                    </a:moveTo>
                    <a:lnTo>
                      <a:pt x="672" y="288"/>
                    </a:lnTo>
                    <a:lnTo>
                      <a:pt x="528" y="672"/>
                    </a:lnTo>
                    <a:lnTo>
                      <a:pt x="0" y="0"/>
                    </a:lnTo>
                    <a:close/>
                  </a:path>
                </a:pathLst>
              </a:custGeom>
              <a:noFill/>
              <a:ln w="28575" cap="flat" cmpd="sng">
                <a:solidFill>
                  <a:srgbClr val="FFFF00"/>
                </a:solidFill>
                <a:prstDash val="solid"/>
                <a:round/>
                <a:headEnd type="none" w="med" len="med"/>
                <a:tailEnd type="none" w="med" len="med"/>
              </a:ln>
            </p:spPr>
            <p:txBody>
              <a:bodyPr/>
              <a:p>
                <a:endParaRPr lang="zh-CN" altLang="en-US"/>
              </a:p>
            </p:txBody>
          </p:sp>
          <p:sp>
            <p:nvSpPr>
              <p:cNvPr id="69651" name="Line 19"/>
              <p:cNvSpPr/>
              <p:nvPr/>
            </p:nvSpPr>
            <p:spPr>
              <a:xfrm>
                <a:off x="4512" y="2016"/>
                <a:ext cx="96" cy="384"/>
              </a:xfrm>
              <a:prstGeom prst="line">
                <a:avLst/>
              </a:prstGeom>
              <a:ln w="28575" cap="flat" cmpd="sng">
                <a:solidFill>
                  <a:srgbClr val="FFFF00"/>
                </a:solidFill>
                <a:prstDash val="dash"/>
                <a:round/>
                <a:headEnd type="none" w="med" len="med"/>
                <a:tailEnd type="none" w="med" len="med"/>
              </a:ln>
            </p:spPr>
          </p:sp>
          <p:sp>
            <p:nvSpPr>
              <p:cNvPr id="69652" name="Line 20"/>
              <p:cNvSpPr/>
              <p:nvPr/>
            </p:nvSpPr>
            <p:spPr>
              <a:xfrm flipV="1">
                <a:off x="4272" y="2352"/>
                <a:ext cx="336" cy="144"/>
              </a:xfrm>
              <a:prstGeom prst="line">
                <a:avLst/>
              </a:prstGeom>
              <a:ln w="28575" cap="flat" cmpd="sng">
                <a:solidFill>
                  <a:srgbClr val="FFFF00"/>
                </a:solidFill>
                <a:prstDash val="dash"/>
                <a:round/>
                <a:headEnd type="none" w="med" len="med"/>
                <a:tailEnd type="none" w="med" len="med"/>
              </a:ln>
            </p:spPr>
          </p:sp>
          <p:sp>
            <p:nvSpPr>
              <p:cNvPr id="69653" name="Line 21"/>
              <p:cNvSpPr/>
              <p:nvPr/>
            </p:nvSpPr>
            <p:spPr>
              <a:xfrm flipH="1">
                <a:off x="4608" y="2304"/>
                <a:ext cx="576" cy="48"/>
              </a:xfrm>
              <a:prstGeom prst="line">
                <a:avLst/>
              </a:prstGeom>
              <a:ln w="28575" cap="flat" cmpd="sng">
                <a:solidFill>
                  <a:srgbClr val="FFFF00"/>
                </a:solidFill>
                <a:prstDash val="dash"/>
                <a:round/>
                <a:headEnd type="none" w="med" len="med"/>
                <a:tailEnd type="none" w="med" len="med"/>
              </a:ln>
            </p:spPr>
          </p:sp>
          <p:sp>
            <p:nvSpPr>
              <p:cNvPr id="69654" name="Text Box 22"/>
              <p:cNvSpPr txBox="1"/>
              <p:nvPr/>
            </p:nvSpPr>
            <p:spPr>
              <a:xfrm>
                <a:off x="4992" y="2582"/>
                <a:ext cx="384"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v</a:t>
                </a:r>
                <a:r>
                  <a:rPr lang="en-US" altLang="zh-CN" sz="2000" b="1" baseline="-12000" dirty="0">
                    <a:latin typeface="Arial" panose="020B0604020202020204" pitchFamily="34" charset="0"/>
                    <a:ea typeface="黑体" panose="02010609060101010101" pitchFamily="49" charset="-122"/>
                  </a:rPr>
                  <a:t>2</a:t>
                </a:r>
                <a:endParaRPr lang="en-US" altLang="zh-CN" sz="2000" b="1" baseline="-12000" dirty="0">
                  <a:latin typeface="Arial" panose="020B0604020202020204" pitchFamily="34" charset="0"/>
                  <a:ea typeface="黑体" panose="02010609060101010101" pitchFamily="49" charset="-122"/>
                </a:endParaRPr>
              </a:p>
            </p:txBody>
          </p:sp>
          <p:sp>
            <p:nvSpPr>
              <p:cNvPr id="69655" name="Text Box 23"/>
              <p:cNvSpPr txBox="1"/>
              <p:nvPr/>
            </p:nvSpPr>
            <p:spPr>
              <a:xfrm>
                <a:off x="5088" y="2160"/>
                <a:ext cx="384"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v</a:t>
                </a:r>
                <a:r>
                  <a:rPr lang="en-US" altLang="zh-CN" sz="2000" b="1" baseline="-12000" dirty="0">
                    <a:latin typeface="Arial" panose="020B0604020202020204" pitchFamily="34" charset="0"/>
                    <a:ea typeface="黑体" panose="02010609060101010101" pitchFamily="49" charset="-122"/>
                  </a:rPr>
                  <a:t>3</a:t>
                </a:r>
                <a:endParaRPr lang="en-US" altLang="zh-CN" sz="2000" b="1" baseline="-12000" dirty="0">
                  <a:latin typeface="Arial" panose="020B0604020202020204" pitchFamily="34" charset="0"/>
                  <a:ea typeface="黑体" panose="02010609060101010101" pitchFamily="49" charset="-122"/>
                </a:endParaRPr>
              </a:p>
            </p:txBody>
          </p:sp>
          <p:sp>
            <p:nvSpPr>
              <p:cNvPr id="69656" name="Text Box 24"/>
              <p:cNvSpPr txBox="1"/>
              <p:nvPr/>
            </p:nvSpPr>
            <p:spPr>
              <a:xfrm>
                <a:off x="4272" y="2112"/>
                <a:ext cx="384"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v</a:t>
                </a:r>
                <a:r>
                  <a:rPr lang="en-US" altLang="zh-CN" sz="2000" b="1" baseline="-12000" dirty="0">
                    <a:latin typeface="Arial" panose="020B0604020202020204" pitchFamily="34" charset="0"/>
                    <a:ea typeface="黑体" panose="02010609060101010101" pitchFamily="49" charset="-122"/>
                  </a:rPr>
                  <a:t>4</a:t>
                </a:r>
                <a:endParaRPr lang="en-US" altLang="zh-CN" sz="2000" b="1" baseline="-12000" dirty="0">
                  <a:latin typeface="Arial" panose="020B0604020202020204" pitchFamily="34" charset="0"/>
                  <a:ea typeface="黑体" panose="02010609060101010101" pitchFamily="49" charset="-122"/>
                </a:endParaRPr>
              </a:p>
            </p:txBody>
          </p:sp>
          <p:sp>
            <p:nvSpPr>
              <p:cNvPr id="69657" name="Text Box 25"/>
              <p:cNvSpPr txBox="1"/>
              <p:nvPr/>
            </p:nvSpPr>
            <p:spPr>
              <a:xfrm>
                <a:off x="4368" y="1766"/>
                <a:ext cx="384"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v</a:t>
                </a:r>
                <a:r>
                  <a:rPr lang="en-US" altLang="zh-CN" sz="2000" b="1" baseline="-12000" dirty="0">
                    <a:latin typeface="Arial" panose="020B0604020202020204" pitchFamily="34" charset="0"/>
                    <a:ea typeface="黑体" panose="02010609060101010101" pitchFamily="49" charset="-122"/>
                  </a:rPr>
                  <a:t>5</a:t>
                </a:r>
                <a:endParaRPr lang="en-US" altLang="zh-CN" sz="2000" b="1" baseline="-12000" dirty="0">
                  <a:latin typeface="Arial" panose="020B0604020202020204" pitchFamily="34" charset="0"/>
                  <a:ea typeface="黑体" panose="02010609060101010101" pitchFamily="49" charset="-122"/>
                </a:endParaRPr>
              </a:p>
            </p:txBody>
          </p:sp>
          <p:sp>
            <p:nvSpPr>
              <p:cNvPr id="69658" name="Freeform 26"/>
              <p:cNvSpPr/>
              <p:nvPr/>
            </p:nvSpPr>
            <p:spPr>
              <a:xfrm>
                <a:off x="4272" y="2352"/>
                <a:ext cx="912" cy="336"/>
              </a:xfrm>
              <a:custGeom>
                <a:avLst/>
                <a:gdLst/>
                <a:ahLst/>
                <a:cxnLst>
                  <a:cxn ang="0">
                    <a:pos x="0" y="168"/>
                  </a:cxn>
                  <a:cxn ang="0">
                    <a:pos x="912" y="0"/>
                  </a:cxn>
                  <a:cxn ang="0">
                    <a:pos x="768" y="336"/>
                  </a:cxn>
                  <a:cxn ang="0">
                    <a:pos x="0" y="168"/>
                  </a:cxn>
                </a:cxnLst>
                <a:pathLst>
                  <a:path w="912" h="384">
                    <a:moveTo>
                      <a:pt x="0" y="192"/>
                    </a:moveTo>
                    <a:lnTo>
                      <a:pt x="912" y="0"/>
                    </a:lnTo>
                    <a:lnTo>
                      <a:pt x="768" y="384"/>
                    </a:lnTo>
                    <a:lnTo>
                      <a:pt x="0" y="192"/>
                    </a:lnTo>
                    <a:close/>
                  </a:path>
                </a:pathLst>
              </a:custGeom>
              <a:solidFill>
                <a:schemeClr val="hlink">
                  <a:alpha val="50195"/>
                </a:schemeClr>
              </a:solidFill>
              <a:ln w="28575">
                <a:noFill/>
              </a:ln>
            </p:spPr>
            <p:txBody>
              <a:bodyPr/>
              <a:p>
                <a:endParaRPr lang="zh-CN" altLang="en-US"/>
              </a:p>
            </p:txBody>
          </p:sp>
          <p:sp>
            <p:nvSpPr>
              <p:cNvPr id="69659" name="Text Box 27"/>
              <p:cNvSpPr txBox="1"/>
              <p:nvPr/>
            </p:nvSpPr>
            <p:spPr>
              <a:xfrm>
                <a:off x="4416" y="2544"/>
                <a:ext cx="384"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e</a:t>
                </a:r>
                <a:r>
                  <a:rPr lang="en-US" altLang="zh-CN" sz="2000" b="1" baseline="-12000" dirty="0">
                    <a:latin typeface="Arial" panose="020B0604020202020204" pitchFamily="34" charset="0"/>
                    <a:ea typeface="黑体" panose="02010609060101010101" pitchFamily="49" charset="-122"/>
                  </a:rPr>
                  <a:t>1</a:t>
                </a:r>
                <a:endParaRPr lang="en-US" altLang="zh-CN" sz="2000" b="1" baseline="-12000" dirty="0">
                  <a:latin typeface="Arial" panose="020B0604020202020204" pitchFamily="34" charset="0"/>
                  <a:ea typeface="黑体" panose="02010609060101010101" pitchFamily="49" charset="-122"/>
                </a:endParaRPr>
              </a:p>
            </p:txBody>
          </p:sp>
          <p:sp>
            <p:nvSpPr>
              <p:cNvPr id="69660" name="Text Box 28"/>
              <p:cNvSpPr txBox="1"/>
              <p:nvPr/>
            </p:nvSpPr>
            <p:spPr>
              <a:xfrm>
                <a:off x="4992" y="2400"/>
                <a:ext cx="384"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e</a:t>
                </a:r>
                <a:r>
                  <a:rPr lang="en-US" altLang="zh-CN" sz="2000" b="1" baseline="-12000" dirty="0">
                    <a:latin typeface="Arial" panose="020B0604020202020204" pitchFamily="34" charset="0"/>
                    <a:ea typeface="黑体" panose="02010609060101010101" pitchFamily="49" charset="-122"/>
                  </a:rPr>
                  <a:t>2</a:t>
                </a:r>
                <a:endParaRPr lang="en-US" altLang="zh-CN" sz="2000" b="1" baseline="-12000" dirty="0">
                  <a:latin typeface="Arial" panose="020B0604020202020204" pitchFamily="34" charset="0"/>
                  <a:ea typeface="黑体" panose="02010609060101010101" pitchFamily="49" charset="-122"/>
                </a:endParaRPr>
              </a:p>
            </p:txBody>
          </p:sp>
          <p:sp>
            <p:nvSpPr>
              <p:cNvPr id="69661" name="Text Box 29"/>
              <p:cNvSpPr txBox="1"/>
              <p:nvPr/>
            </p:nvSpPr>
            <p:spPr>
              <a:xfrm>
                <a:off x="4464" y="2256"/>
                <a:ext cx="384"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e</a:t>
                </a:r>
                <a:r>
                  <a:rPr lang="en-US" altLang="zh-CN" sz="2000" b="1" baseline="-12000" dirty="0">
                    <a:latin typeface="Arial" panose="020B0604020202020204" pitchFamily="34" charset="0"/>
                    <a:ea typeface="黑体" panose="02010609060101010101" pitchFamily="49" charset="-122"/>
                  </a:rPr>
                  <a:t>3</a:t>
                </a:r>
                <a:endParaRPr lang="en-US" altLang="zh-CN" sz="2000" b="1" baseline="-12000" dirty="0">
                  <a:latin typeface="Arial" panose="020B0604020202020204" pitchFamily="34" charset="0"/>
                  <a:ea typeface="黑体" panose="02010609060101010101" pitchFamily="49" charset="-122"/>
                </a:endParaRPr>
              </a:p>
            </p:txBody>
          </p:sp>
          <p:sp>
            <p:nvSpPr>
              <p:cNvPr id="69662" name="Text Box 30"/>
              <p:cNvSpPr txBox="1"/>
              <p:nvPr/>
            </p:nvSpPr>
            <p:spPr>
              <a:xfrm>
                <a:off x="4608" y="2390"/>
                <a:ext cx="384"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f</a:t>
                </a:r>
                <a:r>
                  <a:rPr lang="en-US" altLang="zh-CN" sz="2000" b="1" baseline="-12000" dirty="0">
                    <a:latin typeface="Arial" panose="020B0604020202020204" pitchFamily="34" charset="0"/>
                    <a:ea typeface="黑体" panose="02010609060101010101" pitchFamily="49" charset="-122"/>
                  </a:rPr>
                  <a:t>1</a:t>
                </a:r>
                <a:endParaRPr lang="en-US" altLang="zh-CN" sz="2000" b="1" baseline="-12000" dirty="0">
                  <a:latin typeface="Arial" panose="020B0604020202020204" pitchFamily="34" charset="0"/>
                  <a:ea typeface="黑体" panose="02010609060101010101" pitchFamily="49" charset="-122"/>
                </a:endParaRPr>
              </a:p>
            </p:txBody>
          </p:sp>
          <p:sp>
            <p:nvSpPr>
              <p:cNvPr id="69663" name="Text Box 31"/>
              <p:cNvSpPr txBox="1"/>
              <p:nvPr/>
            </p:nvSpPr>
            <p:spPr>
              <a:xfrm>
                <a:off x="4032" y="2448"/>
                <a:ext cx="384"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v</a:t>
                </a:r>
                <a:r>
                  <a:rPr lang="en-US" altLang="zh-CN" sz="2000" b="1" baseline="-12000" dirty="0">
                    <a:latin typeface="Arial" panose="020B0604020202020204" pitchFamily="34" charset="0"/>
                    <a:ea typeface="黑体" panose="02010609060101010101" pitchFamily="49" charset="-122"/>
                  </a:rPr>
                  <a:t>1</a:t>
                </a:r>
                <a:endParaRPr lang="en-US" altLang="zh-CN" sz="2000" b="1" baseline="-12000" dirty="0">
                  <a:latin typeface="Arial" panose="020B0604020202020204" pitchFamily="34" charset="0"/>
                  <a:ea typeface="黑体" panose="02010609060101010101" pitchFamily="49" charset="-122"/>
                </a:endParaRPr>
              </a:p>
            </p:txBody>
          </p:sp>
        </p:grpSp>
        <p:sp>
          <p:nvSpPr>
            <p:cNvPr id="69664" name="Text Box 32"/>
            <p:cNvSpPr txBox="1"/>
            <p:nvPr/>
          </p:nvSpPr>
          <p:spPr>
            <a:xfrm>
              <a:off x="4320" y="2208"/>
              <a:ext cx="672"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zh-CN" altLang="en-US" sz="2000" b="1" baseline="0" dirty="0">
                  <a:latin typeface="Arial" panose="020B0604020202020204" pitchFamily="34" charset="0"/>
                  <a:ea typeface="黑体" panose="02010609060101010101" pitchFamily="49" charset="-122"/>
                </a:rPr>
                <a:t>四棱柱</a:t>
              </a:r>
              <a:endParaRPr lang="zh-CN" altLang="en-US" sz="2000" b="1" baseline="-12000" dirty="0">
                <a:latin typeface="Arial" panose="020B0604020202020204" pitchFamily="34" charset="0"/>
                <a:ea typeface="黑体" panose="02010609060101010101" pitchFamily="49" charset="-122"/>
              </a:endParaRPr>
            </a:p>
          </p:txBody>
        </p:sp>
        <p:sp>
          <p:nvSpPr>
            <p:cNvPr id="69665" name="Text Box 33"/>
            <p:cNvSpPr txBox="1"/>
            <p:nvPr/>
          </p:nvSpPr>
          <p:spPr>
            <a:xfrm>
              <a:off x="3600" y="2544"/>
              <a:ext cx="672"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zh-CN" altLang="en-US" sz="2000" b="1" baseline="0" dirty="0">
                  <a:latin typeface="Arial" panose="020B0604020202020204" pitchFamily="34" charset="0"/>
                  <a:ea typeface="黑体" panose="02010609060101010101" pitchFamily="49" charset="-122"/>
                </a:rPr>
                <a:t>面节点</a:t>
              </a:r>
              <a:endParaRPr lang="zh-CN" altLang="en-US" sz="2000" b="1" baseline="-12000" dirty="0">
                <a:latin typeface="Arial" panose="020B0604020202020204" pitchFamily="34" charset="0"/>
                <a:ea typeface="黑体" panose="02010609060101010101" pitchFamily="49" charset="-122"/>
              </a:endParaRPr>
            </a:p>
          </p:txBody>
        </p:sp>
        <p:sp>
          <p:nvSpPr>
            <p:cNvPr id="69666" name="Text Box 34"/>
            <p:cNvSpPr txBox="1"/>
            <p:nvPr/>
          </p:nvSpPr>
          <p:spPr>
            <a:xfrm>
              <a:off x="3600" y="2976"/>
              <a:ext cx="672"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zh-CN" altLang="en-US" sz="2000" b="1" baseline="0" dirty="0">
                  <a:latin typeface="Arial" panose="020B0604020202020204" pitchFamily="34" charset="0"/>
                  <a:ea typeface="黑体" panose="02010609060101010101" pitchFamily="49" charset="-122"/>
                </a:rPr>
                <a:t>边节点</a:t>
              </a:r>
              <a:endParaRPr lang="zh-CN" altLang="en-US" sz="2000" b="1" baseline="-12000" dirty="0">
                <a:latin typeface="Arial" panose="020B0604020202020204" pitchFamily="34" charset="0"/>
                <a:ea typeface="黑体" panose="02010609060101010101" pitchFamily="49" charset="-122"/>
              </a:endParaRPr>
            </a:p>
          </p:txBody>
        </p:sp>
        <p:sp>
          <p:nvSpPr>
            <p:cNvPr id="69667" name="Text Box 35"/>
            <p:cNvSpPr txBox="1"/>
            <p:nvPr/>
          </p:nvSpPr>
          <p:spPr>
            <a:xfrm>
              <a:off x="3504" y="3360"/>
              <a:ext cx="768"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zh-CN" altLang="en-US" sz="2000" b="1" baseline="0" dirty="0">
                  <a:latin typeface="Arial" panose="020B0604020202020204" pitchFamily="34" charset="0"/>
                  <a:ea typeface="黑体" panose="02010609060101010101" pitchFamily="49" charset="-122"/>
                </a:rPr>
                <a:t>顶点坐标</a:t>
              </a:r>
              <a:endParaRPr lang="zh-CN" altLang="en-US" sz="2000" b="1" baseline="-12000" dirty="0">
                <a:latin typeface="Arial" panose="020B0604020202020204" pitchFamily="34" charset="0"/>
                <a:ea typeface="黑体" panose="02010609060101010101" pitchFamily="49" charset="-122"/>
              </a:endParaRPr>
            </a:p>
          </p:txBody>
        </p:sp>
        <p:sp>
          <p:nvSpPr>
            <p:cNvPr id="69668" name="Text Box 36"/>
            <p:cNvSpPr txBox="1"/>
            <p:nvPr/>
          </p:nvSpPr>
          <p:spPr>
            <a:xfrm>
              <a:off x="4176" y="2544"/>
              <a:ext cx="432"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f</a:t>
              </a:r>
              <a:r>
                <a:rPr lang="en-US" altLang="zh-CN" sz="2000" b="1" baseline="-12000" dirty="0">
                  <a:latin typeface="Arial" panose="020B0604020202020204" pitchFamily="34" charset="0"/>
                  <a:ea typeface="黑体" panose="02010609060101010101" pitchFamily="49" charset="-122"/>
                </a:rPr>
                <a:t>1</a:t>
              </a:r>
              <a:endParaRPr lang="en-US" altLang="zh-CN" sz="2000" b="1" baseline="-12000" dirty="0">
                <a:latin typeface="Arial" panose="020B0604020202020204" pitchFamily="34" charset="0"/>
                <a:ea typeface="黑体" panose="02010609060101010101" pitchFamily="49" charset="-122"/>
              </a:endParaRPr>
            </a:p>
          </p:txBody>
        </p:sp>
        <p:sp>
          <p:nvSpPr>
            <p:cNvPr id="69669" name="Text Box 37"/>
            <p:cNvSpPr txBox="1"/>
            <p:nvPr/>
          </p:nvSpPr>
          <p:spPr>
            <a:xfrm>
              <a:off x="4368" y="2554"/>
              <a:ext cx="432"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f</a:t>
              </a:r>
              <a:r>
                <a:rPr lang="en-US" altLang="zh-CN" sz="2000" b="1" baseline="-12000" dirty="0">
                  <a:latin typeface="Arial" panose="020B0604020202020204" pitchFamily="34" charset="0"/>
                  <a:ea typeface="黑体" panose="02010609060101010101" pitchFamily="49" charset="-122"/>
                </a:rPr>
                <a:t>2</a:t>
              </a:r>
              <a:endParaRPr lang="en-US" altLang="zh-CN" sz="2000" b="1" baseline="-12000" dirty="0">
                <a:latin typeface="Arial" panose="020B0604020202020204" pitchFamily="34" charset="0"/>
                <a:ea typeface="黑体" panose="02010609060101010101" pitchFamily="49" charset="-122"/>
              </a:endParaRPr>
            </a:p>
          </p:txBody>
        </p:sp>
        <p:sp>
          <p:nvSpPr>
            <p:cNvPr id="69670" name="Text Box 38"/>
            <p:cNvSpPr txBox="1"/>
            <p:nvPr/>
          </p:nvSpPr>
          <p:spPr>
            <a:xfrm>
              <a:off x="4608" y="2554"/>
              <a:ext cx="432"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f</a:t>
              </a:r>
              <a:r>
                <a:rPr lang="en-US" altLang="zh-CN" sz="2000" b="1" baseline="-12000" dirty="0">
                  <a:latin typeface="Arial" panose="020B0604020202020204" pitchFamily="34" charset="0"/>
                  <a:ea typeface="黑体" panose="02010609060101010101" pitchFamily="49" charset="-122"/>
                </a:rPr>
                <a:t>3</a:t>
              </a:r>
              <a:endParaRPr lang="en-US" altLang="zh-CN" sz="2000" b="1" baseline="-12000" dirty="0">
                <a:latin typeface="Arial" panose="020B0604020202020204" pitchFamily="34" charset="0"/>
                <a:ea typeface="黑体" panose="02010609060101010101" pitchFamily="49" charset="-122"/>
              </a:endParaRPr>
            </a:p>
          </p:txBody>
        </p:sp>
        <p:sp>
          <p:nvSpPr>
            <p:cNvPr id="69671" name="Text Box 39"/>
            <p:cNvSpPr txBox="1"/>
            <p:nvPr/>
          </p:nvSpPr>
          <p:spPr>
            <a:xfrm>
              <a:off x="4896" y="2554"/>
              <a:ext cx="432"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a:t>
              </a:r>
              <a:endParaRPr lang="en-US" altLang="zh-CN" sz="2000" b="1" baseline="-12000" dirty="0">
                <a:latin typeface="Arial" panose="020B0604020202020204" pitchFamily="34" charset="0"/>
                <a:ea typeface="黑体" panose="02010609060101010101" pitchFamily="49" charset="-122"/>
              </a:endParaRPr>
            </a:p>
          </p:txBody>
        </p:sp>
        <p:sp>
          <p:nvSpPr>
            <p:cNvPr id="69672" name="Text Box 40"/>
            <p:cNvSpPr txBox="1"/>
            <p:nvPr/>
          </p:nvSpPr>
          <p:spPr>
            <a:xfrm>
              <a:off x="4080" y="2976"/>
              <a:ext cx="432"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e</a:t>
              </a:r>
              <a:r>
                <a:rPr lang="en-US" altLang="zh-CN" sz="2000" b="1" baseline="-12000" dirty="0">
                  <a:latin typeface="Arial" panose="020B0604020202020204" pitchFamily="34" charset="0"/>
                  <a:ea typeface="黑体" panose="02010609060101010101" pitchFamily="49" charset="-122"/>
                </a:rPr>
                <a:t>1</a:t>
              </a:r>
              <a:endParaRPr lang="en-US" altLang="zh-CN" sz="2000" b="1" baseline="-12000" dirty="0">
                <a:latin typeface="Arial" panose="020B0604020202020204" pitchFamily="34" charset="0"/>
                <a:ea typeface="黑体" panose="02010609060101010101" pitchFamily="49" charset="-122"/>
              </a:endParaRPr>
            </a:p>
          </p:txBody>
        </p:sp>
        <p:sp>
          <p:nvSpPr>
            <p:cNvPr id="69673" name="Text Box 41"/>
            <p:cNvSpPr txBox="1"/>
            <p:nvPr/>
          </p:nvSpPr>
          <p:spPr>
            <a:xfrm>
              <a:off x="4272" y="2986"/>
              <a:ext cx="432"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e</a:t>
              </a:r>
              <a:r>
                <a:rPr lang="en-US" altLang="zh-CN" sz="2000" b="1" baseline="-12000" dirty="0">
                  <a:latin typeface="Arial" panose="020B0604020202020204" pitchFamily="34" charset="0"/>
                  <a:ea typeface="黑体" panose="02010609060101010101" pitchFamily="49" charset="-122"/>
                </a:rPr>
                <a:t>2</a:t>
              </a:r>
              <a:endParaRPr lang="en-US" altLang="zh-CN" sz="2000" b="1" baseline="-12000" dirty="0">
                <a:latin typeface="Arial" panose="020B0604020202020204" pitchFamily="34" charset="0"/>
                <a:ea typeface="黑体" panose="02010609060101010101" pitchFamily="49" charset="-122"/>
              </a:endParaRPr>
            </a:p>
          </p:txBody>
        </p:sp>
        <p:sp>
          <p:nvSpPr>
            <p:cNvPr id="69674" name="Text Box 42"/>
            <p:cNvSpPr txBox="1"/>
            <p:nvPr/>
          </p:nvSpPr>
          <p:spPr>
            <a:xfrm>
              <a:off x="4464" y="2986"/>
              <a:ext cx="432"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e</a:t>
              </a:r>
              <a:r>
                <a:rPr lang="en-US" altLang="zh-CN" sz="2000" b="1" baseline="-12000" dirty="0">
                  <a:latin typeface="Arial" panose="020B0604020202020204" pitchFamily="34" charset="0"/>
                  <a:ea typeface="黑体" panose="02010609060101010101" pitchFamily="49" charset="-122"/>
                </a:rPr>
                <a:t>3</a:t>
              </a:r>
              <a:endParaRPr lang="en-US" altLang="zh-CN" sz="2000" b="1" baseline="-12000" dirty="0">
                <a:latin typeface="Arial" panose="020B0604020202020204" pitchFamily="34" charset="0"/>
                <a:ea typeface="黑体" panose="02010609060101010101" pitchFamily="49" charset="-122"/>
              </a:endParaRPr>
            </a:p>
          </p:txBody>
        </p:sp>
        <p:sp>
          <p:nvSpPr>
            <p:cNvPr id="69675" name="Text Box 43"/>
            <p:cNvSpPr txBox="1"/>
            <p:nvPr/>
          </p:nvSpPr>
          <p:spPr>
            <a:xfrm>
              <a:off x="4656" y="2986"/>
              <a:ext cx="432"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e</a:t>
              </a:r>
              <a:r>
                <a:rPr lang="en-US" altLang="zh-CN" sz="2000" b="1" baseline="-12000" dirty="0">
                  <a:latin typeface="Arial" panose="020B0604020202020204" pitchFamily="34" charset="0"/>
                  <a:ea typeface="黑体" panose="02010609060101010101" pitchFamily="49" charset="-122"/>
                </a:rPr>
                <a:t>4</a:t>
              </a:r>
              <a:endParaRPr lang="en-US" altLang="zh-CN" sz="2000" b="1" baseline="-12000" dirty="0">
                <a:latin typeface="Arial" panose="020B0604020202020204" pitchFamily="34" charset="0"/>
                <a:ea typeface="黑体" panose="02010609060101010101" pitchFamily="49" charset="-122"/>
              </a:endParaRPr>
            </a:p>
          </p:txBody>
        </p:sp>
        <p:sp>
          <p:nvSpPr>
            <p:cNvPr id="69676" name="Text Box 44"/>
            <p:cNvSpPr txBox="1"/>
            <p:nvPr/>
          </p:nvSpPr>
          <p:spPr>
            <a:xfrm>
              <a:off x="4896" y="2976"/>
              <a:ext cx="432"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a:t>
              </a:r>
              <a:endParaRPr lang="en-US" altLang="zh-CN" sz="2000" b="1" baseline="-12000" dirty="0">
                <a:latin typeface="Arial" panose="020B0604020202020204" pitchFamily="34" charset="0"/>
                <a:ea typeface="黑体" panose="02010609060101010101" pitchFamily="49" charset="-122"/>
              </a:endParaRPr>
            </a:p>
          </p:txBody>
        </p:sp>
        <p:sp>
          <p:nvSpPr>
            <p:cNvPr id="69677" name="Text Box 45"/>
            <p:cNvSpPr txBox="1"/>
            <p:nvPr/>
          </p:nvSpPr>
          <p:spPr>
            <a:xfrm>
              <a:off x="4176" y="3360"/>
              <a:ext cx="432"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v</a:t>
              </a:r>
              <a:r>
                <a:rPr lang="en-US" altLang="zh-CN" sz="2000" b="1" baseline="-12000" dirty="0">
                  <a:latin typeface="Arial" panose="020B0604020202020204" pitchFamily="34" charset="0"/>
                  <a:ea typeface="黑体" panose="02010609060101010101" pitchFamily="49" charset="-122"/>
                </a:rPr>
                <a:t>1</a:t>
              </a:r>
              <a:endParaRPr lang="en-US" altLang="zh-CN" sz="2000" b="1" baseline="-12000" dirty="0">
                <a:latin typeface="Arial" panose="020B0604020202020204" pitchFamily="34" charset="0"/>
                <a:ea typeface="黑体" panose="02010609060101010101" pitchFamily="49" charset="-122"/>
              </a:endParaRPr>
            </a:p>
          </p:txBody>
        </p:sp>
        <p:sp>
          <p:nvSpPr>
            <p:cNvPr id="69678" name="Text Box 46"/>
            <p:cNvSpPr txBox="1"/>
            <p:nvPr/>
          </p:nvSpPr>
          <p:spPr>
            <a:xfrm>
              <a:off x="4464" y="3360"/>
              <a:ext cx="432"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v</a:t>
              </a:r>
              <a:r>
                <a:rPr lang="en-US" altLang="zh-CN" sz="2000" b="1" baseline="-12000" dirty="0">
                  <a:latin typeface="Arial" panose="020B0604020202020204" pitchFamily="34" charset="0"/>
                  <a:ea typeface="黑体" panose="02010609060101010101" pitchFamily="49" charset="-122"/>
                </a:rPr>
                <a:t>2</a:t>
              </a:r>
              <a:endParaRPr lang="en-US" altLang="zh-CN" sz="2000" b="1" baseline="-12000" dirty="0">
                <a:latin typeface="Arial" panose="020B0604020202020204" pitchFamily="34" charset="0"/>
                <a:ea typeface="黑体" panose="02010609060101010101" pitchFamily="49" charset="-122"/>
              </a:endParaRPr>
            </a:p>
          </p:txBody>
        </p:sp>
        <p:sp>
          <p:nvSpPr>
            <p:cNvPr id="69679" name="Text Box 47"/>
            <p:cNvSpPr txBox="1"/>
            <p:nvPr/>
          </p:nvSpPr>
          <p:spPr>
            <a:xfrm>
              <a:off x="4704" y="3360"/>
              <a:ext cx="432"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v</a:t>
              </a:r>
              <a:r>
                <a:rPr lang="en-US" altLang="zh-CN" sz="2000" b="1" baseline="-12000" dirty="0">
                  <a:latin typeface="Arial" panose="020B0604020202020204" pitchFamily="34" charset="0"/>
                  <a:ea typeface="黑体" panose="02010609060101010101" pitchFamily="49" charset="-122"/>
                </a:rPr>
                <a:t>3</a:t>
              </a:r>
              <a:endParaRPr lang="en-US" altLang="zh-CN" sz="2000" b="1" baseline="-12000" dirty="0">
                <a:latin typeface="Arial" panose="020B0604020202020204" pitchFamily="34" charset="0"/>
                <a:ea typeface="黑体" panose="02010609060101010101" pitchFamily="49" charset="-122"/>
              </a:endParaRPr>
            </a:p>
          </p:txBody>
        </p:sp>
        <p:sp>
          <p:nvSpPr>
            <p:cNvPr id="69680" name="Text Box 48"/>
            <p:cNvSpPr txBox="1"/>
            <p:nvPr/>
          </p:nvSpPr>
          <p:spPr>
            <a:xfrm>
              <a:off x="4896" y="3312"/>
              <a:ext cx="432"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a:t>
              </a:r>
              <a:endParaRPr lang="en-US" altLang="zh-CN" sz="2000" b="1" baseline="-12000" dirty="0">
                <a:latin typeface="Arial" panose="020B0604020202020204" pitchFamily="34" charset="0"/>
                <a:ea typeface="黑体" panose="02010609060101010101" pitchFamily="49" charset="-122"/>
              </a:endParaRPr>
            </a:p>
          </p:txBody>
        </p:sp>
        <p:sp>
          <p:nvSpPr>
            <p:cNvPr id="69681" name="Text Box 49"/>
            <p:cNvSpPr txBox="1"/>
            <p:nvPr/>
          </p:nvSpPr>
          <p:spPr>
            <a:xfrm>
              <a:off x="3984" y="3696"/>
              <a:ext cx="864"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(x</a:t>
              </a:r>
              <a:r>
                <a:rPr lang="en-US" altLang="zh-CN" sz="2000" b="1" baseline="-12000" dirty="0">
                  <a:latin typeface="Arial" panose="020B0604020202020204" pitchFamily="34" charset="0"/>
                  <a:ea typeface="黑体" panose="02010609060101010101" pitchFamily="49" charset="-122"/>
                </a:rPr>
                <a:t>1</a:t>
              </a:r>
              <a:r>
                <a:rPr lang="en-US" altLang="zh-CN" sz="2000" b="1" baseline="0" dirty="0">
                  <a:latin typeface="Arial" panose="020B0604020202020204" pitchFamily="34" charset="0"/>
                  <a:ea typeface="黑体" panose="02010609060101010101" pitchFamily="49" charset="-122"/>
                </a:rPr>
                <a:t>,y</a:t>
              </a:r>
              <a:r>
                <a:rPr lang="en-US" altLang="zh-CN" sz="2000" b="1" baseline="-12000" dirty="0">
                  <a:latin typeface="Arial" panose="020B0604020202020204" pitchFamily="34" charset="0"/>
                  <a:ea typeface="黑体" panose="02010609060101010101" pitchFamily="49" charset="-122"/>
                </a:rPr>
                <a:t>1</a:t>
              </a:r>
              <a:r>
                <a:rPr lang="en-US" altLang="zh-CN" sz="2000" b="1" baseline="0" dirty="0">
                  <a:latin typeface="Arial" panose="020B0604020202020204" pitchFamily="34" charset="0"/>
                  <a:ea typeface="黑体" panose="02010609060101010101" pitchFamily="49" charset="-122"/>
                </a:rPr>
                <a:t>,z</a:t>
              </a:r>
              <a:r>
                <a:rPr lang="en-US" altLang="zh-CN" sz="2000" b="1" baseline="-12000" dirty="0">
                  <a:latin typeface="Arial" panose="020B0604020202020204" pitchFamily="34" charset="0"/>
                  <a:ea typeface="黑体" panose="02010609060101010101" pitchFamily="49" charset="-122"/>
                </a:rPr>
                <a:t>1</a:t>
              </a:r>
              <a:r>
                <a:rPr lang="en-US" altLang="zh-CN" sz="2000" b="1" baseline="0" dirty="0">
                  <a:latin typeface="Arial" panose="020B0604020202020204" pitchFamily="34" charset="0"/>
                  <a:ea typeface="黑体" panose="02010609060101010101" pitchFamily="49" charset="-122"/>
                </a:rPr>
                <a:t>)</a:t>
              </a:r>
              <a:endParaRPr lang="en-US" altLang="zh-CN" sz="2000" b="1" baseline="0" dirty="0">
                <a:latin typeface="Arial" panose="020B0604020202020204" pitchFamily="34" charset="0"/>
                <a:ea typeface="黑体" panose="02010609060101010101" pitchFamily="49" charset="-122"/>
              </a:endParaRPr>
            </a:p>
          </p:txBody>
        </p:sp>
        <p:sp>
          <p:nvSpPr>
            <p:cNvPr id="69682" name="AutoShape 50"/>
            <p:cNvSpPr/>
            <p:nvPr/>
          </p:nvSpPr>
          <p:spPr>
            <a:xfrm>
              <a:off x="5232" y="2362"/>
              <a:ext cx="96" cy="1008"/>
            </a:xfrm>
            <a:prstGeom prst="rightBrace">
              <a:avLst>
                <a:gd name="adj1" fmla="val 87500"/>
                <a:gd name="adj2" fmla="val 50000"/>
              </a:avLst>
            </a:prstGeom>
            <a:noFill/>
            <a:ln w="28575" cap="flat" cmpd="sng">
              <a:solidFill>
                <a:srgbClr val="FFFF00"/>
              </a:solidFill>
              <a:prstDash val="solid"/>
              <a:round/>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69683" name="AutoShape 51"/>
            <p:cNvSpPr/>
            <p:nvPr/>
          </p:nvSpPr>
          <p:spPr>
            <a:xfrm>
              <a:off x="5232" y="3514"/>
              <a:ext cx="96" cy="384"/>
            </a:xfrm>
            <a:prstGeom prst="rightBrace">
              <a:avLst>
                <a:gd name="adj1" fmla="val 33277"/>
                <a:gd name="adj2" fmla="val 50000"/>
              </a:avLst>
            </a:prstGeom>
            <a:noFill/>
            <a:ln w="28575" cap="flat" cmpd="sng">
              <a:solidFill>
                <a:srgbClr val="FFFF00"/>
              </a:solidFill>
              <a:prstDash val="solid"/>
              <a:round/>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69684" name="Text Box 52"/>
            <p:cNvSpPr txBox="1"/>
            <p:nvPr/>
          </p:nvSpPr>
          <p:spPr>
            <a:xfrm>
              <a:off x="5088" y="2640"/>
              <a:ext cx="672" cy="634"/>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	</a:t>
              </a:r>
              <a:r>
                <a:rPr lang="zh-CN" altLang="en-US" sz="2000" b="1" baseline="0" dirty="0">
                  <a:latin typeface="Arial" panose="020B0604020202020204" pitchFamily="34" charset="0"/>
                  <a:ea typeface="黑体" panose="02010609060101010101" pitchFamily="49" charset="-122"/>
                </a:rPr>
                <a:t>组合</a:t>
              </a:r>
              <a:br>
                <a:rPr lang="zh-CN" altLang="en-US" sz="2000" b="1" baseline="0" dirty="0">
                  <a:latin typeface="Arial" panose="020B0604020202020204" pitchFamily="34" charset="0"/>
                  <a:ea typeface="黑体" panose="02010609060101010101" pitchFamily="49" charset="-122"/>
                </a:rPr>
              </a:br>
              <a:r>
                <a:rPr lang="zh-CN" altLang="en-US" sz="2000" b="1" baseline="0" dirty="0">
                  <a:latin typeface="Arial" panose="020B0604020202020204" pitchFamily="34" charset="0"/>
                  <a:ea typeface="黑体" panose="02010609060101010101" pitchFamily="49" charset="-122"/>
                </a:rPr>
                <a:t>结构</a:t>
              </a:r>
              <a:endParaRPr lang="zh-CN" altLang="en-US" sz="2000" b="1" baseline="0" dirty="0">
                <a:latin typeface="Arial" panose="020B0604020202020204" pitchFamily="34" charset="0"/>
                <a:ea typeface="黑体" panose="02010609060101010101" pitchFamily="49" charset="-122"/>
              </a:endParaRPr>
            </a:p>
          </p:txBody>
        </p:sp>
        <p:sp>
          <p:nvSpPr>
            <p:cNvPr id="69685" name="Text Box 53"/>
            <p:cNvSpPr txBox="1"/>
            <p:nvPr/>
          </p:nvSpPr>
          <p:spPr>
            <a:xfrm>
              <a:off x="5088" y="3446"/>
              <a:ext cx="672" cy="634"/>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	</a:t>
              </a:r>
              <a:r>
                <a:rPr lang="zh-CN" altLang="en-US" sz="2000" b="1" baseline="0" dirty="0">
                  <a:latin typeface="Arial" panose="020B0604020202020204" pitchFamily="34" charset="0"/>
                  <a:ea typeface="黑体" panose="02010609060101010101" pitchFamily="49" charset="-122"/>
                </a:rPr>
                <a:t>坐标</a:t>
              </a:r>
              <a:br>
                <a:rPr lang="zh-CN" altLang="en-US" sz="2000" b="1" baseline="0" dirty="0">
                  <a:latin typeface="Arial" panose="020B0604020202020204" pitchFamily="34" charset="0"/>
                  <a:ea typeface="黑体" panose="02010609060101010101" pitchFamily="49" charset="-122"/>
                </a:rPr>
              </a:br>
              <a:r>
                <a:rPr lang="zh-CN" altLang="en-US" sz="2000" b="1" baseline="0" dirty="0">
                  <a:latin typeface="Arial" panose="020B0604020202020204" pitchFamily="34" charset="0"/>
                  <a:ea typeface="黑体" panose="02010609060101010101" pitchFamily="49" charset="-122"/>
                </a:rPr>
                <a:t>信息</a:t>
              </a:r>
              <a:endParaRPr lang="zh-CN" altLang="en-US" sz="2000" b="1" baseline="0" dirty="0">
                <a:latin typeface="Arial" panose="020B0604020202020204" pitchFamily="34" charset="0"/>
                <a:ea typeface="黑体" panose="02010609060101010101" pitchFamily="49" charset="-122"/>
              </a:endParaRPr>
            </a:p>
          </p:txBody>
        </p:sp>
        <p:sp>
          <p:nvSpPr>
            <p:cNvPr id="69686" name="Line 54"/>
            <p:cNvSpPr/>
            <p:nvPr/>
          </p:nvSpPr>
          <p:spPr>
            <a:xfrm flipH="1">
              <a:off x="4416" y="2448"/>
              <a:ext cx="192" cy="144"/>
            </a:xfrm>
            <a:prstGeom prst="line">
              <a:avLst/>
            </a:prstGeom>
            <a:ln w="28575" cap="flat" cmpd="sng">
              <a:solidFill>
                <a:srgbClr val="FFFF00"/>
              </a:solidFill>
              <a:prstDash val="solid"/>
              <a:round/>
              <a:headEnd type="none" w="med" len="med"/>
              <a:tailEnd type="none" w="med" len="med"/>
            </a:ln>
          </p:spPr>
        </p:sp>
        <p:sp>
          <p:nvSpPr>
            <p:cNvPr id="69687" name="Line 55"/>
            <p:cNvSpPr/>
            <p:nvPr/>
          </p:nvSpPr>
          <p:spPr>
            <a:xfrm>
              <a:off x="4608" y="2448"/>
              <a:ext cx="0" cy="192"/>
            </a:xfrm>
            <a:prstGeom prst="line">
              <a:avLst/>
            </a:prstGeom>
            <a:ln w="28575" cap="flat" cmpd="sng">
              <a:solidFill>
                <a:srgbClr val="FFFF00"/>
              </a:solidFill>
              <a:prstDash val="solid"/>
              <a:round/>
              <a:headEnd type="none" w="med" len="med"/>
              <a:tailEnd type="none" w="med" len="med"/>
            </a:ln>
          </p:spPr>
        </p:sp>
        <p:sp>
          <p:nvSpPr>
            <p:cNvPr id="69688" name="Line 56"/>
            <p:cNvSpPr/>
            <p:nvPr/>
          </p:nvSpPr>
          <p:spPr>
            <a:xfrm>
              <a:off x="4656" y="2448"/>
              <a:ext cx="192" cy="144"/>
            </a:xfrm>
            <a:prstGeom prst="line">
              <a:avLst/>
            </a:prstGeom>
            <a:ln w="28575" cap="flat" cmpd="sng">
              <a:solidFill>
                <a:srgbClr val="FFFF00"/>
              </a:solidFill>
              <a:prstDash val="solid"/>
              <a:round/>
              <a:headEnd type="none" w="med" len="med"/>
              <a:tailEnd type="none" w="med" len="med"/>
            </a:ln>
          </p:spPr>
        </p:sp>
        <p:sp>
          <p:nvSpPr>
            <p:cNvPr id="69689" name="Line 57"/>
            <p:cNvSpPr/>
            <p:nvPr/>
          </p:nvSpPr>
          <p:spPr>
            <a:xfrm>
              <a:off x="4656" y="2448"/>
              <a:ext cx="480" cy="192"/>
            </a:xfrm>
            <a:prstGeom prst="line">
              <a:avLst/>
            </a:prstGeom>
            <a:ln w="28575" cap="flat" cmpd="sng">
              <a:solidFill>
                <a:srgbClr val="FFFF00"/>
              </a:solidFill>
              <a:prstDash val="solid"/>
              <a:round/>
              <a:headEnd type="none" w="med" len="med"/>
              <a:tailEnd type="none" w="med" len="med"/>
            </a:ln>
          </p:spPr>
        </p:sp>
        <p:sp>
          <p:nvSpPr>
            <p:cNvPr id="69690" name="Line 58"/>
            <p:cNvSpPr/>
            <p:nvPr/>
          </p:nvSpPr>
          <p:spPr>
            <a:xfrm flipH="1">
              <a:off x="4272" y="2784"/>
              <a:ext cx="96" cy="240"/>
            </a:xfrm>
            <a:prstGeom prst="line">
              <a:avLst/>
            </a:prstGeom>
            <a:ln w="28575" cap="flat" cmpd="sng">
              <a:solidFill>
                <a:srgbClr val="FFFF00"/>
              </a:solidFill>
              <a:prstDash val="solid"/>
              <a:round/>
              <a:headEnd type="none" w="med" len="med"/>
              <a:tailEnd type="none" w="med" len="med"/>
            </a:ln>
          </p:spPr>
        </p:sp>
        <p:sp>
          <p:nvSpPr>
            <p:cNvPr id="69691" name="Line 59"/>
            <p:cNvSpPr/>
            <p:nvPr/>
          </p:nvSpPr>
          <p:spPr>
            <a:xfrm>
              <a:off x="4368" y="2784"/>
              <a:ext cx="96" cy="240"/>
            </a:xfrm>
            <a:prstGeom prst="line">
              <a:avLst/>
            </a:prstGeom>
            <a:ln w="28575" cap="flat" cmpd="sng">
              <a:solidFill>
                <a:srgbClr val="FFFF00"/>
              </a:solidFill>
              <a:prstDash val="solid"/>
              <a:round/>
              <a:headEnd type="none" w="med" len="med"/>
              <a:tailEnd type="none" w="med" len="med"/>
            </a:ln>
          </p:spPr>
        </p:sp>
        <p:sp>
          <p:nvSpPr>
            <p:cNvPr id="69692" name="Line 60"/>
            <p:cNvSpPr/>
            <p:nvPr/>
          </p:nvSpPr>
          <p:spPr>
            <a:xfrm>
              <a:off x="4368" y="2784"/>
              <a:ext cx="288" cy="240"/>
            </a:xfrm>
            <a:prstGeom prst="line">
              <a:avLst/>
            </a:prstGeom>
            <a:ln w="28575" cap="flat" cmpd="sng">
              <a:solidFill>
                <a:srgbClr val="FFFF00"/>
              </a:solidFill>
              <a:prstDash val="solid"/>
              <a:round/>
              <a:headEnd type="none" w="med" len="med"/>
              <a:tailEnd type="none" w="med" len="med"/>
            </a:ln>
          </p:spPr>
        </p:sp>
        <p:sp>
          <p:nvSpPr>
            <p:cNvPr id="69693" name="Line 61"/>
            <p:cNvSpPr/>
            <p:nvPr/>
          </p:nvSpPr>
          <p:spPr>
            <a:xfrm flipH="1">
              <a:off x="4224" y="2784"/>
              <a:ext cx="336" cy="240"/>
            </a:xfrm>
            <a:prstGeom prst="line">
              <a:avLst/>
            </a:prstGeom>
            <a:ln w="28575" cap="flat" cmpd="sng">
              <a:solidFill>
                <a:srgbClr val="FFFF00"/>
              </a:solidFill>
              <a:prstDash val="solid"/>
              <a:round/>
              <a:headEnd type="none" w="med" len="med"/>
              <a:tailEnd type="none" w="med" len="med"/>
            </a:ln>
          </p:spPr>
        </p:sp>
        <p:sp>
          <p:nvSpPr>
            <p:cNvPr id="69694" name="Line 62"/>
            <p:cNvSpPr/>
            <p:nvPr/>
          </p:nvSpPr>
          <p:spPr>
            <a:xfrm>
              <a:off x="4560" y="2832"/>
              <a:ext cx="240" cy="192"/>
            </a:xfrm>
            <a:prstGeom prst="line">
              <a:avLst/>
            </a:prstGeom>
            <a:ln w="28575" cap="flat" cmpd="sng">
              <a:solidFill>
                <a:srgbClr val="FFFF00"/>
              </a:solidFill>
              <a:prstDash val="solid"/>
              <a:round/>
              <a:headEnd type="none" w="med" len="med"/>
              <a:tailEnd type="none" w="med" len="med"/>
            </a:ln>
          </p:spPr>
        </p:sp>
        <p:sp>
          <p:nvSpPr>
            <p:cNvPr id="69695" name="Line 63"/>
            <p:cNvSpPr/>
            <p:nvPr/>
          </p:nvSpPr>
          <p:spPr>
            <a:xfrm>
              <a:off x="4560" y="2784"/>
              <a:ext cx="384" cy="192"/>
            </a:xfrm>
            <a:prstGeom prst="line">
              <a:avLst/>
            </a:prstGeom>
            <a:ln w="28575" cap="flat" cmpd="sng">
              <a:solidFill>
                <a:srgbClr val="FFFF00"/>
              </a:solidFill>
              <a:prstDash val="solid"/>
              <a:round/>
              <a:headEnd type="none" w="med" len="med"/>
              <a:tailEnd type="none" w="med" len="med"/>
            </a:ln>
          </p:spPr>
        </p:sp>
        <p:sp>
          <p:nvSpPr>
            <p:cNvPr id="69696" name="Line 64"/>
            <p:cNvSpPr/>
            <p:nvPr/>
          </p:nvSpPr>
          <p:spPr>
            <a:xfrm>
              <a:off x="4320" y="3216"/>
              <a:ext cx="96" cy="192"/>
            </a:xfrm>
            <a:prstGeom prst="line">
              <a:avLst/>
            </a:prstGeom>
            <a:ln w="28575" cap="flat" cmpd="sng">
              <a:solidFill>
                <a:srgbClr val="FFFF00"/>
              </a:solidFill>
              <a:prstDash val="solid"/>
              <a:round/>
              <a:headEnd type="none" w="med" len="med"/>
              <a:tailEnd type="none" w="med" len="med"/>
            </a:ln>
          </p:spPr>
        </p:sp>
        <p:sp>
          <p:nvSpPr>
            <p:cNvPr id="69697" name="Line 65"/>
            <p:cNvSpPr/>
            <p:nvPr/>
          </p:nvSpPr>
          <p:spPr>
            <a:xfrm flipH="1">
              <a:off x="4416" y="3216"/>
              <a:ext cx="336" cy="192"/>
            </a:xfrm>
            <a:prstGeom prst="line">
              <a:avLst/>
            </a:prstGeom>
            <a:ln w="28575" cap="flat" cmpd="sng">
              <a:solidFill>
                <a:srgbClr val="FFFF00"/>
              </a:solidFill>
              <a:prstDash val="solid"/>
              <a:round/>
              <a:headEnd type="none" w="med" len="med"/>
              <a:tailEnd type="none" w="med" len="med"/>
            </a:ln>
          </p:spPr>
        </p:sp>
        <p:sp>
          <p:nvSpPr>
            <p:cNvPr id="69698" name="Line 66"/>
            <p:cNvSpPr/>
            <p:nvPr/>
          </p:nvSpPr>
          <p:spPr>
            <a:xfrm>
              <a:off x="4320" y="3216"/>
              <a:ext cx="288" cy="192"/>
            </a:xfrm>
            <a:prstGeom prst="line">
              <a:avLst/>
            </a:prstGeom>
            <a:ln w="28575" cap="flat" cmpd="sng">
              <a:solidFill>
                <a:srgbClr val="FFFF00"/>
              </a:solidFill>
              <a:prstDash val="solid"/>
              <a:round/>
              <a:headEnd type="none" w="med" len="med"/>
              <a:tailEnd type="none" w="med" len="med"/>
            </a:ln>
          </p:spPr>
        </p:sp>
        <p:sp>
          <p:nvSpPr>
            <p:cNvPr id="69699" name="Line 67"/>
            <p:cNvSpPr/>
            <p:nvPr/>
          </p:nvSpPr>
          <p:spPr>
            <a:xfrm>
              <a:off x="4560" y="3216"/>
              <a:ext cx="48" cy="192"/>
            </a:xfrm>
            <a:prstGeom prst="line">
              <a:avLst/>
            </a:prstGeom>
            <a:ln w="28575" cap="flat" cmpd="sng">
              <a:solidFill>
                <a:srgbClr val="FFFF00"/>
              </a:solidFill>
              <a:prstDash val="solid"/>
              <a:round/>
              <a:headEnd type="none" w="med" len="med"/>
              <a:tailEnd type="none" w="med" len="med"/>
            </a:ln>
          </p:spPr>
        </p:sp>
        <p:sp>
          <p:nvSpPr>
            <p:cNvPr id="69700" name="Line 68"/>
            <p:cNvSpPr/>
            <p:nvPr/>
          </p:nvSpPr>
          <p:spPr>
            <a:xfrm>
              <a:off x="4560" y="3216"/>
              <a:ext cx="336" cy="192"/>
            </a:xfrm>
            <a:prstGeom prst="line">
              <a:avLst/>
            </a:prstGeom>
            <a:ln w="28575" cap="flat" cmpd="sng">
              <a:solidFill>
                <a:srgbClr val="FFFF00"/>
              </a:solidFill>
              <a:prstDash val="solid"/>
              <a:round/>
              <a:headEnd type="none" w="med" len="med"/>
              <a:tailEnd type="none" w="med" len="med"/>
            </a:ln>
          </p:spPr>
        </p:sp>
        <p:sp>
          <p:nvSpPr>
            <p:cNvPr id="69701" name="Line 69"/>
            <p:cNvSpPr/>
            <p:nvPr/>
          </p:nvSpPr>
          <p:spPr>
            <a:xfrm>
              <a:off x="4752" y="3216"/>
              <a:ext cx="192" cy="192"/>
            </a:xfrm>
            <a:prstGeom prst="line">
              <a:avLst/>
            </a:prstGeom>
            <a:ln w="28575" cap="flat" cmpd="sng">
              <a:solidFill>
                <a:srgbClr val="FFFF00"/>
              </a:solidFill>
              <a:prstDash val="solid"/>
              <a:round/>
              <a:headEnd type="none" w="med" len="med"/>
              <a:tailEnd type="none" w="med" len="med"/>
            </a:ln>
          </p:spPr>
        </p:sp>
        <p:sp>
          <p:nvSpPr>
            <p:cNvPr id="69702" name="Line 70"/>
            <p:cNvSpPr/>
            <p:nvPr/>
          </p:nvSpPr>
          <p:spPr>
            <a:xfrm flipH="1">
              <a:off x="4416" y="3600"/>
              <a:ext cx="0" cy="192"/>
            </a:xfrm>
            <a:prstGeom prst="line">
              <a:avLst/>
            </a:prstGeom>
            <a:ln w="28575" cap="flat" cmpd="sng">
              <a:solidFill>
                <a:srgbClr val="FFFF00"/>
              </a:solidFill>
              <a:prstDash val="solid"/>
              <a:round/>
              <a:headEnd type="none" w="med" len="med"/>
              <a:tailEnd type="none" w="med" len="med"/>
            </a:ln>
          </p:spPr>
        </p:sp>
        <p:sp>
          <p:nvSpPr>
            <p:cNvPr id="69703" name="Line 71"/>
            <p:cNvSpPr/>
            <p:nvPr/>
          </p:nvSpPr>
          <p:spPr>
            <a:xfrm>
              <a:off x="4704" y="3552"/>
              <a:ext cx="192" cy="240"/>
            </a:xfrm>
            <a:prstGeom prst="line">
              <a:avLst/>
            </a:prstGeom>
            <a:ln w="28575" cap="flat" cmpd="sng">
              <a:solidFill>
                <a:srgbClr val="FFFF00"/>
              </a:solidFill>
              <a:prstDash val="solid"/>
              <a:round/>
              <a:headEnd type="none" w="med" len="med"/>
              <a:tailEnd type="none" w="med" len="med"/>
            </a:ln>
          </p:spPr>
        </p:sp>
        <p:sp>
          <p:nvSpPr>
            <p:cNvPr id="69704" name="Line 72"/>
            <p:cNvSpPr/>
            <p:nvPr/>
          </p:nvSpPr>
          <p:spPr>
            <a:xfrm>
              <a:off x="4944" y="3600"/>
              <a:ext cx="192" cy="192"/>
            </a:xfrm>
            <a:prstGeom prst="line">
              <a:avLst/>
            </a:prstGeom>
            <a:ln w="28575" cap="flat" cmpd="sng">
              <a:solidFill>
                <a:srgbClr val="FFFF00"/>
              </a:solidFill>
              <a:prstDash val="solid"/>
              <a:round/>
              <a:headEnd type="none" w="med" len="med"/>
              <a:tailEnd type="none" w="med" len="med"/>
            </a:ln>
          </p:spPr>
        </p:sp>
        <p:sp>
          <p:nvSpPr>
            <p:cNvPr id="69705" name="Text Box 73"/>
            <p:cNvSpPr txBox="1"/>
            <p:nvPr/>
          </p:nvSpPr>
          <p:spPr>
            <a:xfrm>
              <a:off x="4800" y="3648"/>
              <a:ext cx="432" cy="250"/>
            </a:xfrm>
            <a:prstGeom prst="rect">
              <a:avLst/>
            </a:prstGeom>
            <a:noFill/>
            <a:ln w="28575">
              <a:noFill/>
            </a:ln>
          </p:spPr>
          <p:txBody>
            <a:bodyPr lIns="92075" tIns="46038" rIns="92075" bIns="46038" anchor="t" anchorCtr="0">
              <a:spAutoFit/>
            </a:bodyPr>
            <a:p>
              <a:pPr algn="ctr">
                <a:spcBef>
                  <a:spcPct val="50000"/>
                </a:spcBef>
                <a:buClr>
                  <a:schemeClr val="accent2"/>
                </a:buClr>
                <a:buSzPct val="80000"/>
              </a:pPr>
              <a:r>
                <a:rPr lang="en-US" altLang="zh-CN" sz="2000" b="1" baseline="0" dirty="0">
                  <a:latin typeface="Arial" panose="020B0604020202020204" pitchFamily="34" charset="0"/>
                  <a:ea typeface="黑体" panose="02010609060101010101" pitchFamily="49" charset="-122"/>
                </a:rPr>
                <a:t>….</a:t>
              </a:r>
              <a:endParaRPr lang="en-US" altLang="zh-CN" sz="2000" b="1" baseline="-12000" dirty="0">
                <a:latin typeface="Arial" panose="020B0604020202020204" pitchFamily="34" charset="0"/>
                <a:ea typeface="黑体" panose="02010609060101010101" pitchFamily="49" charset="-122"/>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C2839FB-EDEE-4BBA-BB9D-7CAF116D4083}"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268290" name="Rectangle 2"/>
          <p:cNvSpPr>
            <a:spLocks noGrp="1" noChangeArrowheads="1"/>
          </p:cNvSpPr>
          <p:nvPr>
            <p:ph type="title"/>
          </p:nvPr>
        </p:nvSpPr>
        <p:spPr>
          <a:xfrm>
            <a:off x="1066800" y="0"/>
            <a:ext cx="80772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边界表示的数据结构</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翼边数据结构</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70659" name="Rectangle 3"/>
          <p:cNvSpPr>
            <a:spLocks noGrp="1"/>
          </p:cNvSpPr>
          <p:nvPr>
            <p:ph idx="1" hasCustomPrompt="1"/>
          </p:nvPr>
        </p:nvSpPr>
        <p:spPr>
          <a:xfrm>
            <a:off x="685800" y="1295400"/>
            <a:ext cx="5486400" cy="4800600"/>
          </a:xfrm>
        </p:spPr>
        <p:txBody>
          <a:bodyPr wrap="square" lIns="91440" tIns="45720" rIns="91440" bIns="45720" anchor="t" anchorCtr="0"/>
          <a:p>
            <a:pPr eaLnBrk="1" hangingPunct="1">
              <a:lnSpc>
                <a:spcPct val="90000"/>
              </a:lnSpc>
            </a:pPr>
            <a:r>
              <a:rPr lang="zh-CN" altLang="en-US" dirty="0">
                <a:latin typeface="宋体" panose="02010600030101010101" pitchFamily="2" charset="-122"/>
              </a:rPr>
              <a:t>翼边数据结构：在</a:t>
            </a:r>
            <a:r>
              <a:rPr lang="en-US" altLang="zh-CN" dirty="0">
                <a:latin typeface="宋体" panose="02010600030101010101" pitchFamily="2" charset="-122"/>
              </a:rPr>
              <a:t>1972</a:t>
            </a:r>
            <a:r>
              <a:rPr lang="zh-CN" altLang="en-US" dirty="0">
                <a:latin typeface="宋体" panose="02010600030101010101" pitchFamily="2" charset="-122"/>
              </a:rPr>
              <a:t>年，由美国斯坦福大学</a:t>
            </a:r>
            <a:r>
              <a:rPr lang="en-US" altLang="zh-CN" dirty="0">
                <a:latin typeface="宋体" panose="02010600030101010101" pitchFamily="2" charset="-122"/>
              </a:rPr>
              <a:t>Baumgart</a:t>
            </a:r>
            <a:r>
              <a:rPr lang="zh-CN" altLang="en-US" dirty="0">
                <a:latin typeface="宋体" panose="02010600030101010101" pitchFamily="2" charset="-122"/>
              </a:rPr>
              <a:t>作为多面体的表示模式提出。</a:t>
            </a:r>
            <a:endParaRPr lang="zh-CN" altLang="en-US" dirty="0">
              <a:latin typeface="宋体" panose="02010600030101010101" pitchFamily="2" charset="-122"/>
            </a:endParaRPr>
          </a:p>
          <a:p>
            <a:pPr lvl="1" eaLnBrk="1" hangingPunct="1">
              <a:lnSpc>
                <a:spcPct val="90000"/>
              </a:lnSpc>
            </a:pPr>
            <a:r>
              <a:rPr lang="zh-CN" altLang="en-US" dirty="0">
                <a:latin typeface="宋体" panose="02010600030101010101" pitchFamily="2" charset="-122"/>
              </a:rPr>
              <a:t>它用指针记录了每一边的两个邻面（即左外环和右外环）、两个顶点、两侧各自相邻的两个邻边（即左上边、左下边、右上边和右下边），用这一数据结构表示多面体模型是完备的，但它不能表示带有精确曲面边界的实体。</a:t>
            </a:r>
            <a:endParaRPr lang="zh-CN" altLang="en-US" dirty="0">
              <a:latin typeface="宋体" panose="02010600030101010101" pitchFamily="2" charset="-122"/>
            </a:endParaRPr>
          </a:p>
        </p:txBody>
      </p:sp>
      <p:graphicFrame>
        <p:nvGraphicFramePr>
          <p:cNvPr id="2" name="对象 1"/>
          <p:cNvGraphicFramePr/>
          <p:nvPr>
            <p:custDataLst>
              <p:tags r:id="rId1"/>
            </p:custDataLst>
          </p:nvPr>
        </p:nvGraphicFramePr>
        <p:xfrm>
          <a:off x="6228080" y="1556385"/>
          <a:ext cx="2760345" cy="3279140"/>
        </p:xfrm>
        <a:graphic>
          <a:graphicData uri="http://schemas.openxmlformats.org/presentationml/2006/ole">
            <mc:AlternateContent xmlns:mc="http://schemas.openxmlformats.org/markup-compatibility/2006">
              <mc:Choice xmlns:v="urn:schemas-microsoft-com:vml" Requires="v">
                <p:oleObj spid="_x0000_s3" name="" r:id="rId2" imgW="2758440" imgH="3276600" progId="Paint.Picture">
                  <p:embed/>
                </p:oleObj>
              </mc:Choice>
              <mc:Fallback>
                <p:oleObj name="" r:id="rId2" imgW="2758440" imgH="3276600" progId="Paint.Picture">
                  <p:embed/>
                  <p:pic>
                    <p:nvPicPr>
                      <p:cNvPr id="0" name="图片 2"/>
                      <p:cNvPicPr/>
                      <p:nvPr/>
                    </p:nvPicPr>
                    <p:blipFill>
                      <a:blip r:embed="rId3"/>
                      <a:stretch>
                        <a:fillRect/>
                      </a:stretch>
                    </p:blipFill>
                    <p:spPr>
                      <a:xfrm>
                        <a:off x="6228080" y="1556385"/>
                        <a:ext cx="2760345" cy="3279140"/>
                      </a:xfrm>
                      <a:prstGeom prst="rect">
                        <a:avLst/>
                      </a:prstGeom>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D2BD90FB-42FD-4F3D-A36E-9D405403E866}"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434178" name="Rectangle 2"/>
          <p:cNvSpPr>
            <a:spLocks noGrp="1" noChangeArrowheads="1"/>
          </p:cNvSpPr>
          <p:nvPr>
            <p:ph type="title"/>
          </p:nvPr>
        </p:nvSpPr>
        <p:spPr>
          <a:xfrm>
            <a:off x="2895600" y="609600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翼边数据结构</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graphicFrame>
        <p:nvGraphicFramePr>
          <p:cNvPr id="71683" name="Object 3"/>
          <p:cNvGraphicFramePr>
            <a:graphicFrameLocks noGrp="1" noChangeAspect="1"/>
          </p:cNvGraphicFramePr>
          <p:nvPr>
            <p:ph idx="1" hasCustomPrompt="1"/>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3087" name="" r:id="rId1" imgW="7343775" imgH="4638675" progId="Paint.Picture">
                  <p:embed/>
                </p:oleObj>
              </mc:Choice>
              <mc:Fallback>
                <p:oleObj name="" r:id="rId1" imgW="7343775" imgH="4638675" progId="Paint.Picture">
                  <p:embed/>
                  <p:pic>
                    <p:nvPicPr>
                      <p:cNvPr id="0" name="图片 3086"/>
                      <p:cNvPicPr/>
                      <p:nvPr/>
                    </p:nvPicPr>
                    <p:blipFill>
                      <a:blip r:embed="rId2"/>
                      <a:stretch>
                        <a:fillRect/>
                      </a:stretch>
                    </p:blipFill>
                    <p:spPr>
                      <a:xfrm>
                        <a:off x="0" y="0"/>
                        <a:ext cx="9144000" cy="6858000"/>
                      </a:xfrm>
                      <a:prstGeom prst="rect">
                        <a:avLst/>
                      </a:prstGeom>
                      <a:noFill/>
                      <a:ln w="38100">
                        <a:miter/>
                      </a:ln>
                    </p:spPr>
                  </p:pic>
                </p:oleObj>
              </mc:Fallback>
            </mc:AlternateContent>
          </a:graphicData>
        </a:graphic>
      </p:graphicFrame>
      <p:sp>
        <p:nvSpPr>
          <p:cNvPr id="71684" name="Text Box 4"/>
          <p:cNvSpPr txBox="1"/>
          <p:nvPr/>
        </p:nvSpPr>
        <p:spPr>
          <a:xfrm>
            <a:off x="1371600" y="1447800"/>
            <a:ext cx="838200" cy="398463"/>
          </a:xfrm>
          <a:prstGeom prst="rect">
            <a:avLst/>
          </a:prstGeom>
          <a:noFill/>
          <a:ln w="9525">
            <a:noFill/>
          </a:ln>
        </p:spPr>
        <p:txBody>
          <a:bodyPr tIns="0" anchor="t" anchorCtr="0">
            <a:spAutoFit/>
          </a:bodyPr>
          <a:p>
            <a:pPr algn="ctr">
              <a:lnSpc>
                <a:spcPct val="144000"/>
              </a:lnSpc>
              <a:spcBef>
                <a:spcPct val="50000"/>
              </a:spcBef>
            </a:pPr>
            <a:endParaRPr lang="zh-CN" altLang="zh-CN" dirty="0">
              <a:latin typeface="宋体" panose="02010600030101010101" pitchFamily="2" charset="-122"/>
              <a:ea typeface="宋体" panose="02010600030101010101" pitchFamily="2" charset="-122"/>
            </a:endParaRPr>
          </a:p>
        </p:txBody>
      </p:sp>
      <p:sp>
        <p:nvSpPr>
          <p:cNvPr id="71685" name="Text Box 5"/>
          <p:cNvSpPr txBox="1"/>
          <p:nvPr/>
        </p:nvSpPr>
        <p:spPr>
          <a:xfrm>
            <a:off x="533400" y="228600"/>
            <a:ext cx="1219200" cy="398463"/>
          </a:xfrm>
          <a:prstGeom prst="rect">
            <a:avLst/>
          </a:prstGeom>
          <a:solidFill>
            <a:srgbClr val="FFCC00"/>
          </a:solidFill>
          <a:ln w="9525">
            <a:noFill/>
          </a:ln>
        </p:spPr>
        <p:txBody>
          <a:bodyPr tIns="0" anchor="t" anchorCtr="0">
            <a:spAutoFit/>
          </a:bodyPr>
          <a:p>
            <a:pPr algn="ctr">
              <a:lnSpc>
                <a:spcPct val="144000"/>
              </a:lnSpc>
              <a:spcBef>
                <a:spcPct val="50000"/>
              </a:spcBef>
            </a:pPr>
            <a:r>
              <a:rPr lang="zh-CN" altLang="en-US" dirty="0">
                <a:solidFill>
                  <a:schemeClr val="tx1"/>
                </a:solidFill>
                <a:latin typeface="宋体" panose="02010600030101010101" pitchFamily="2" charset="-122"/>
                <a:ea typeface="宋体" panose="02010600030101010101" pitchFamily="2" charset="-122"/>
              </a:rPr>
              <a:t>体表</a:t>
            </a:r>
            <a:endParaRPr lang="zh-CN" altLang="en-US" dirty="0">
              <a:solidFill>
                <a:schemeClr val="tx1"/>
              </a:solidFill>
              <a:latin typeface="宋体" panose="02010600030101010101" pitchFamily="2" charset="-122"/>
              <a:ea typeface="宋体" panose="02010600030101010101" pitchFamily="2" charset="-122"/>
            </a:endParaRPr>
          </a:p>
        </p:txBody>
      </p:sp>
      <p:sp>
        <p:nvSpPr>
          <p:cNvPr id="434182" name="Rectangle 6"/>
          <p:cNvSpPr>
            <a:spLocks noChangeArrowheads="1"/>
          </p:cNvSpPr>
          <p:nvPr/>
        </p:nvSpPr>
        <p:spPr bwMode="auto">
          <a:xfrm>
            <a:off x="5791200" y="5791200"/>
            <a:ext cx="2622550"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spAutoFit/>
          </a:bodyPr>
          <a:lstStyle/>
          <a:p>
            <a:pPr marL="0" marR="0" lvl="0" indent="0" algn="ctr" defTabSz="914400" rtl="0" eaLnBrk="1" fontAlgn="base" latinLnBrk="0" hangingPunct="1">
              <a:lnSpc>
                <a:spcPct val="144000"/>
              </a:lnSpc>
              <a:spcBef>
                <a:spcPct val="50000"/>
              </a:spcBef>
              <a:spcAft>
                <a:spcPct val="0"/>
              </a:spcAft>
              <a:buClrTx/>
              <a:buSzTx/>
              <a:buFontTx/>
              <a:buNone/>
              <a:defRPr/>
            </a:pP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隶书" panose="02010509060101010101" pitchFamily="49" charset="-122"/>
                <a:cs typeface="+mn-cs"/>
              </a:rPr>
              <a:t>翼边数据结构</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隶书" panose="02010509060101010101" pitchFamily="49" charset="-122"/>
              <a:cs typeface="+mn-c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ADFCA237-5B70-4CD7-B124-B85A290CF8B0}"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91170" name="Rectangle 2"/>
          <p:cNvSpPr>
            <a:spLocks noGrp="1" noChangeArrowheads="1"/>
          </p:cNvSpPr>
          <p:nvPr>
            <p:ph type="title"/>
          </p:nvPr>
        </p:nvSpPr>
        <p:spPr>
          <a:xfrm>
            <a:off x="1143000" y="0"/>
            <a:ext cx="8001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边界表示的数据结构</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翼边数据结构</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72707" name="Rectangle 3"/>
          <p:cNvSpPr>
            <a:spLocks noGrp="1"/>
          </p:cNvSpPr>
          <p:nvPr>
            <p:ph idx="1" hasCustomPrompt="1"/>
          </p:nvPr>
        </p:nvSpPr>
        <p:spPr>
          <a:xfrm>
            <a:off x="685800" y="1371600"/>
            <a:ext cx="7772400" cy="4724400"/>
          </a:xfrm>
        </p:spPr>
        <p:txBody>
          <a:bodyPr wrap="square" lIns="91440" tIns="45720" rIns="91440" bIns="45720" anchor="t" anchorCtr="0"/>
          <a:p>
            <a:pPr algn="just" eaLnBrk="1" hangingPunct="1">
              <a:lnSpc>
                <a:spcPct val="90000"/>
              </a:lnSpc>
            </a:pPr>
            <a:r>
              <a:rPr lang="zh-CN" altLang="en-US" sz="2800" dirty="0">
                <a:latin typeface="宋体" panose="02010600030101010101" pitchFamily="2" charset="-122"/>
              </a:rPr>
              <a:t>翼边结构由四种结点</a:t>
            </a:r>
            <a:r>
              <a:rPr lang="en-US" altLang="zh-CN" sz="2800" dirty="0">
                <a:latin typeface="宋体" panose="02010600030101010101" pitchFamily="2" charset="-122"/>
              </a:rPr>
              <a:t>Solid , Face , edge</a:t>
            </a:r>
            <a:r>
              <a:rPr lang="zh-CN" altLang="en-US" sz="2800" dirty="0">
                <a:latin typeface="宋体" panose="02010600030101010101" pitchFamily="2" charset="-122"/>
              </a:rPr>
              <a:t>和</a:t>
            </a:r>
            <a:r>
              <a:rPr lang="en-US" altLang="zh-CN" sz="2800" dirty="0">
                <a:latin typeface="宋体" panose="02010600030101010101" pitchFamily="2" charset="-122"/>
              </a:rPr>
              <a:t>Vertex</a:t>
            </a:r>
            <a:r>
              <a:rPr lang="zh-CN" altLang="en-US" sz="2800" dirty="0">
                <a:latin typeface="宋体" panose="02010600030101010101" pitchFamily="2" charset="-122"/>
              </a:rPr>
              <a:t>组成的，各结点描述如下：</a:t>
            </a:r>
            <a:endParaRPr lang="zh-CN" altLang="en-US" sz="2800" dirty="0">
              <a:latin typeface="宋体" panose="02010600030101010101" pitchFamily="2" charset="-122"/>
            </a:endParaRPr>
          </a:p>
          <a:p>
            <a:pPr algn="just" eaLnBrk="1" hangingPunct="1">
              <a:lnSpc>
                <a:spcPct val="90000"/>
              </a:lnSpc>
            </a:pPr>
            <a:r>
              <a:rPr lang="zh-CN" altLang="en-US" sz="2800" dirty="0"/>
              <a:t> </a:t>
            </a:r>
            <a:endParaRPr lang="zh-CN" altLang="en-US" sz="2800" dirty="0">
              <a:latin typeface="宋体" panose="02010600030101010101" pitchFamily="2" charset="-122"/>
            </a:endParaRPr>
          </a:p>
          <a:p>
            <a:pPr algn="just" eaLnBrk="1" hangingPunct="1">
              <a:lnSpc>
                <a:spcPct val="90000"/>
              </a:lnSpc>
            </a:pPr>
            <a:r>
              <a:rPr lang="zh-CN" altLang="en-US" sz="2800" dirty="0">
                <a:latin typeface="宋体" panose="02010600030101010101" pitchFamily="2" charset="-122"/>
              </a:rPr>
              <a:t>    </a:t>
            </a:r>
            <a:r>
              <a:rPr lang="en-US" altLang="zh-CN" sz="2800" dirty="0">
                <a:latin typeface="宋体" panose="02010600030101010101" pitchFamily="2" charset="-122"/>
              </a:rPr>
              <a:t>Solid  </a:t>
            </a:r>
            <a:r>
              <a:rPr lang="zh-CN" altLang="en-US" sz="2800" dirty="0">
                <a:latin typeface="宋体" panose="02010600030101010101" pitchFamily="2" charset="-122"/>
              </a:rPr>
              <a:t>构成引用的根节点。</a:t>
            </a:r>
            <a:endParaRPr lang="zh-CN" altLang="en-US" sz="2800" dirty="0">
              <a:latin typeface="宋体" panose="02010600030101010101" pitchFamily="2" charset="-122"/>
            </a:endParaRPr>
          </a:p>
          <a:p>
            <a:pPr algn="just" eaLnBrk="1" hangingPunct="1">
              <a:lnSpc>
                <a:spcPct val="90000"/>
              </a:lnSpc>
            </a:pPr>
            <a:r>
              <a:rPr lang="zh-CN" altLang="en-US" sz="2800" dirty="0">
                <a:latin typeface="宋体" panose="02010600030101010101" pitchFamily="2" charset="-122"/>
              </a:rPr>
              <a:t>在任意时刻，会存在几个数据结构引用；为了存取其中的任何一个，需要指向其</a:t>
            </a:r>
            <a:r>
              <a:rPr lang="en-US" altLang="zh-CN" sz="2800" dirty="0">
                <a:latin typeface="宋体" panose="02010600030101010101" pitchFamily="2" charset="-122"/>
              </a:rPr>
              <a:t>Solid</a:t>
            </a:r>
            <a:r>
              <a:rPr lang="zh-CN" altLang="en-US" sz="2800" dirty="0">
                <a:latin typeface="宋体" panose="02010600030101010101" pitchFamily="2" charset="-122"/>
              </a:rPr>
              <a:t>节点的指针。通过指向三个双向链表的指针，</a:t>
            </a:r>
            <a:r>
              <a:rPr lang="en-US" altLang="zh-CN" sz="2800" dirty="0">
                <a:latin typeface="宋体" panose="02010600030101010101" pitchFamily="2" charset="-122"/>
              </a:rPr>
              <a:t>Solid </a:t>
            </a:r>
            <a:r>
              <a:rPr lang="zh-CN" altLang="en-US" sz="2800" dirty="0">
                <a:latin typeface="宋体" panose="02010600030101010101" pitchFamily="2" charset="-122"/>
              </a:rPr>
              <a:t>节点给出对该模型的面、边和顶点的访问。所有实体被链接到一个双向链表中，这个表通过指向该表的后继和前趋实体的指针来实现的。具体包括：</a:t>
            </a:r>
            <a:endParaRPr lang="zh-CN" altLang="en-US" sz="2800" dirty="0">
              <a:latin typeface="宋体" panose="02010600030101010101" pitchFamily="2" charset="-122"/>
            </a:endParaRPr>
          </a:p>
          <a:p>
            <a:pPr algn="just" eaLnBrk="1" hangingPunct="1">
              <a:lnSpc>
                <a:spcPct val="90000"/>
              </a:lnSpc>
            </a:pPr>
            <a:r>
              <a:rPr lang="zh-CN" altLang="en-US" sz="2800" dirty="0">
                <a:latin typeface="宋体" panose="02010600030101010101" pitchFamily="2" charset="-122"/>
              </a:rPr>
              <a:t>  </a:t>
            </a:r>
            <a:endParaRPr lang="zh-CN" altLang="en-US" sz="28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0098F97F-2083-49BC-9772-854E7BC16581}"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92194" name="Rectangle 2"/>
          <p:cNvSpPr>
            <a:spLocks noGrp="1" noChangeArrowheads="1"/>
          </p:cNvSpPr>
          <p:nvPr>
            <p:ph type="title"/>
          </p:nvPr>
        </p:nvSpPr>
        <p:spPr>
          <a:xfrm>
            <a:off x="1219200" y="0"/>
            <a:ext cx="79248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边界表示的数据结构</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翼边数据结构</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73731" name="Rectangle 3"/>
          <p:cNvSpPr>
            <a:spLocks noGrp="1"/>
          </p:cNvSpPr>
          <p:nvPr>
            <p:ph idx="1" hasCustomPrompt="1"/>
          </p:nvPr>
        </p:nvSpPr>
        <p:spPr>
          <a:xfrm>
            <a:off x="685800" y="1295400"/>
            <a:ext cx="7772400" cy="4800600"/>
          </a:xfrm>
        </p:spPr>
        <p:txBody>
          <a:bodyPr wrap="square" lIns="91440" tIns="45720" rIns="91440" bIns="45720" anchor="t" anchorCtr="0"/>
          <a:p>
            <a:pPr algn="just" eaLnBrk="1" hangingPunct="1"/>
            <a:r>
              <a:rPr lang="en-US" altLang="zh-CN" dirty="0">
                <a:latin typeface="宋体" panose="02010600030101010101" pitchFamily="2" charset="-122"/>
              </a:rPr>
              <a:t>Solid ID;</a:t>
            </a:r>
            <a:endParaRPr lang="en-US" altLang="zh-CN" dirty="0">
              <a:latin typeface="宋体" panose="02010600030101010101" pitchFamily="2" charset="-122"/>
            </a:endParaRPr>
          </a:p>
          <a:p>
            <a:pPr algn="just" eaLnBrk="1" hangingPunct="1"/>
            <a:r>
              <a:rPr lang="en-US" altLang="zh-CN" dirty="0">
                <a:latin typeface="宋体" panose="02010600030101010101" pitchFamily="2" charset="-122"/>
              </a:rPr>
              <a:t>  </a:t>
            </a:r>
            <a:r>
              <a:rPr lang="zh-CN" altLang="en-US" dirty="0">
                <a:latin typeface="宋体" panose="02010600030101010101" pitchFamily="2" charset="-122"/>
              </a:rPr>
              <a:t>指向</a:t>
            </a:r>
            <a:r>
              <a:rPr lang="en-US" altLang="zh-CN" dirty="0">
                <a:latin typeface="宋体" panose="02010600030101010101" pitchFamily="2" charset="-122"/>
              </a:rPr>
              <a:t>face</a:t>
            </a:r>
            <a:r>
              <a:rPr lang="zh-CN" altLang="en-US" dirty="0">
                <a:latin typeface="宋体" panose="02010600030101010101" pitchFamily="2" charset="-122"/>
              </a:rPr>
              <a:t>的链表指针；</a:t>
            </a:r>
            <a:endParaRPr lang="zh-CN" altLang="en-US" dirty="0">
              <a:latin typeface="宋体" panose="02010600030101010101" pitchFamily="2" charset="-122"/>
            </a:endParaRPr>
          </a:p>
          <a:p>
            <a:pPr algn="just" eaLnBrk="1" hangingPunct="1"/>
            <a:r>
              <a:rPr lang="zh-CN" altLang="en-US" dirty="0">
                <a:latin typeface="宋体" panose="02010600030101010101" pitchFamily="2" charset="-122"/>
              </a:rPr>
              <a:t>  指向</a:t>
            </a:r>
            <a:r>
              <a:rPr lang="en-US" altLang="zh-CN" dirty="0">
                <a:latin typeface="宋体" panose="02010600030101010101" pitchFamily="2" charset="-122"/>
              </a:rPr>
              <a:t>edge</a:t>
            </a:r>
            <a:r>
              <a:rPr lang="zh-CN" altLang="en-US" dirty="0">
                <a:latin typeface="宋体" panose="02010600030101010101" pitchFamily="2" charset="-122"/>
              </a:rPr>
              <a:t>的链表指针；</a:t>
            </a:r>
            <a:endParaRPr lang="zh-CN" altLang="en-US" dirty="0">
              <a:latin typeface="宋体" panose="02010600030101010101" pitchFamily="2" charset="-122"/>
            </a:endParaRPr>
          </a:p>
          <a:p>
            <a:pPr algn="just" eaLnBrk="1" hangingPunct="1"/>
            <a:r>
              <a:rPr lang="zh-CN" altLang="en-US" dirty="0">
                <a:latin typeface="宋体" panose="02010600030101010101" pitchFamily="2" charset="-122"/>
              </a:rPr>
              <a:t>  指向</a:t>
            </a:r>
            <a:r>
              <a:rPr lang="en-US" altLang="zh-CN" dirty="0">
                <a:latin typeface="宋体" panose="02010600030101010101" pitchFamily="2" charset="-122"/>
              </a:rPr>
              <a:t>vertex</a:t>
            </a:r>
            <a:r>
              <a:rPr lang="zh-CN" altLang="en-US" dirty="0">
                <a:latin typeface="宋体" panose="02010600030101010101" pitchFamily="2" charset="-122"/>
              </a:rPr>
              <a:t>的链表指针；</a:t>
            </a:r>
            <a:endParaRPr lang="zh-CN" altLang="en-US" dirty="0">
              <a:latin typeface="宋体" panose="02010600030101010101" pitchFamily="2" charset="-122"/>
            </a:endParaRPr>
          </a:p>
          <a:p>
            <a:pPr algn="just" eaLnBrk="1" hangingPunct="1"/>
            <a:r>
              <a:rPr lang="zh-CN" altLang="en-US" dirty="0"/>
              <a:t> </a:t>
            </a:r>
            <a:endParaRPr lang="zh-CN" altLang="en-US" dirty="0">
              <a:latin typeface="宋体" panose="02010600030101010101" pitchFamily="2" charset="-122"/>
            </a:endParaRPr>
          </a:p>
          <a:p>
            <a:pPr algn="just" eaLnBrk="1" hangingPunct="1"/>
            <a:r>
              <a:rPr lang="zh-CN" altLang="en-US" dirty="0">
                <a:latin typeface="宋体" panose="02010600030101010101" pitchFamily="2" charset="-122"/>
              </a:rPr>
              <a:t>	</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C7E85319-4A89-40CE-8BB1-CDB3C1F439C8}"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17442"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形  体</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10243" name="Rectangle 3"/>
          <p:cNvSpPr>
            <a:spLocks noGrp="1"/>
          </p:cNvSpPr>
          <p:nvPr>
            <p:ph idx="1" hasCustomPrompt="1"/>
          </p:nvPr>
        </p:nvSpPr>
        <p:spPr>
          <a:xfrm>
            <a:off x="685800" y="1219200"/>
            <a:ext cx="7772400" cy="4876800"/>
          </a:xfrm>
        </p:spPr>
        <p:txBody>
          <a:bodyPr wrap="square" lIns="91440" tIns="45720" rIns="91440" bIns="45720" anchor="t" anchorCtr="0"/>
          <a:p>
            <a:pPr eaLnBrk="1" hangingPunct="1">
              <a:lnSpc>
                <a:spcPct val="120000"/>
              </a:lnSpc>
            </a:pPr>
            <a:r>
              <a:rPr lang="zh-CN" altLang="en-US" dirty="0">
                <a:latin typeface="宋体" panose="02010600030101010101" pitchFamily="2" charset="-122"/>
                <a:ea typeface="宋体" panose="02010600030101010101" pitchFamily="2" charset="-122"/>
              </a:rPr>
              <a:t>面</a:t>
            </a:r>
            <a:br>
              <a:rPr lang="zh-CN" altLang="en-US" sz="2800" dirty="0">
                <a:latin typeface="宋体" panose="02010600030101010101" pitchFamily="2" charset="-122"/>
                <a:ea typeface="宋体" panose="02010600030101010101" pitchFamily="2" charset="-122"/>
              </a:rPr>
            </a:br>
            <a:br>
              <a:rPr lang="zh-CN" altLang="en-US" sz="2800" dirty="0">
                <a:latin typeface="宋体" panose="02010600030101010101" pitchFamily="2" charset="-122"/>
                <a:ea typeface="宋体" panose="02010600030101010101" pitchFamily="2" charset="-122"/>
              </a:rPr>
            </a:br>
            <a:r>
              <a:rPr lang="zh-CN" altLang="en-US" sz="28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R</a:t>
            </a:r>
            <a:r>
              <a:rPr lang="en-US" altLang="zh-CN" sz="2400" baseline="300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中非空、连续、共面且封闭的子集称为面</a:t>
            </a:r>
            <a:r>
              <a:rPr lang="en-US" altLang="zh-CN" sz="2400" dirty="0">
                <a:latin typeface="宋体" panose="02010600030101010101" pitchFamily="2" charset="-122"/>
                <a:ea typeface="宋体" panose="02010600030101010101" pitchFamily="2" charset="-122"/>
              </a:rPr>
              <a:t>F</a:t>
            </a:r>
            <a:r>
              <a:rPr lang="zh-CN" altLang="en-US" sz="2400" dirty="0">
                <a:latin typeface="宋体" panose="02010600030101010101" pitchFamily="2" charset="-122"/>
                <a:ea typeface="宋体" panose="02010600030101010101" pitchFamily="2" charset="-122"/>
              </a:rPr>
              <a:t>，</a:t>
            </a:r>
            <a:br>
              <a:rPr lang="zh-CN" altLang="en-US" sz="2400" dirty="0">
                <a:latin typeface="宋体" panose="02010600030101010101" pitchFamily="2" charset="-122"/>
                <a:ea typeface="宋体" panose="02010600030101010101" pitchFamily="2" charset="-122"/>
              </a:rPr>
            </a:br>
            <a:r>
              <a:rPr lang="zh-CN" altLang="en-US" sz="2400" dirty="0">
                <a:latin typeface="宋体" panose="02010600030101010101" pitchFamily="2" charset="-122"/>
                <a:ea typeface="宋体" panose="02010600030101010101" pitchFamily="2" charset="-122"/>
              </a:rPr>
              <a:t>其边界</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记为∂</a:t>
            </a:r>
            <a:r>
              <a:rPr lang="en-US" altLang="zh-CN" sz="2400" dirty="0">
                <a:latin typeface="宋体" panose="02010600030101010101" pitchFamily="2" charset="-122"/>
                <a:ea typeface="宋体" panose="02010600030101010101" pitchFamily="2" charset="-122"/>
              </a:rPr>
              <a:t>F)</a:t>
            </a:r>
            <a:r>
              <a:rPr lang="zh-CN" altLang="en-US" sz="2400" dirty="0">
                <a:latin typeface="宋体" panose="02010600030101010101" pitchFamily="2" charset="-122"/>
                <a:ea typeface="宋体" panose="02010600030101010101" pitchFamily="2" charset="-122"/>
              </a:rPr>
              <a:t>是有限条线段的并集，</a:t>
            </a:r>
            <a:br>
              <a:rPr lang="zh-CN" altLang="en-US" sz="2400" dirty="0">
                <a:latin typeface="宋体" panose="02010600030101010101" pitchFamily="2" charset="-122"/>
                <a:ea typeface="宋体" panose="02010600030101010101" pitchFamily="2" charset="-122"/>
              </a:rPr>
            </a:br>
            <a:r>
              <a:rPr lang="en-US" altLang="zh-CN" sz="2400" dirty="0">
                <a:latin typeface="宋体" panose="02010600030101010101" pitchFamily="2" charset="-122"/>
                <a:ea typeface="宋体" panose="02010600030101010101" pitchFamily="2" charset="-122"/>
              </a:rPr>
              <a:t>P</a:t>
            </a:r>
            <a:r>
              <a:rPr lang="en-US" altLang="zh-CN" sz="2400" baseline="-30000" dirty="0">
                <a:latin typeface="宋体" panose="02010600030101010101" pitchFamily="2" charset="-122"/>
                <a:ea typeface="宋体" panose="02010600030101010101" pitchFamily="2" charset="-122"/>
              </a:rPr>
              <a:t>t</a:t>
            </a:r>
            <a:r>
              <a:rPr lang="zh-CN" altLang="en-US" sz="2400" dirty="0">
                <a:latin typeface="宋体" panose="02010600030101010101" pitchFamily="2" charset="-122"/>
                <a:ea typeface="宋体" panose="02010600030101010101" pitchFamily="2" charset="-122"/>
              </a:rPr>
              <a:t>表示含有</a:t>
            </a:r>
            <a:r>
              <a:rPr lang="en-US" altLang="zh-CN" sz="2400" dirty="0">
                <a:latin typeface="宋体" panose="02010600030101010101" pitchFamily="2" charset="-122"/>
                <a:ea typeface="宋体" panose="02010600030101010101" pitchFamily="2" charset="-122"/>
              </a:rPr>
              <a:t>F</a:t>
            </a:r>
            <a:r>
              <a:rPr lang="zh-CN" altLang="en-US" sz="2400" dirty="0">
                <a:latin typeface="宋体" panose="02010600030101010101" pitchFamily="2" charset="-122"/>
                <a:ea typeface="宋体" panose="02010600030101010101" pitchFamily="2" charset="-122"/>
              </a:rPr>
              <a:t>的唯一平面。</a:t>
            </a:r>
            <a:br>
              <a:rPr lang="zh-CN" altLang="en-US" sz="2400" dirty="0">
                <a:latin typeface="宋体" panose="02010600030101010101" pitchFamily="2" charset="-122"/>
                <a:ea typeface="宋体" panose="02010600030101010101" pitchFamily="2" charset="-122"/>
              </a:rPr>
            </a:br>
            <a:r>
              <a:rPr lang="zh-CN" altLang="en-US" sz="2400" dirty="0">
                <a:latin typeface="宋体" panose="02010600030101010101" pitchFamily="2" charset="-122"/>
                <a:ea typeface="宋体" panose="02010600030101010101" pitchFamily="2" charset="-122"/>
              </a:rPr>
              <a:t>面是形体表面的一部分，且具有方向性。</a:t>
            </a:r>
            <a:endParaRPr lang="zh-CN" altLang="en-US" dirty="0">
              <a:latin typeface="宋体" panose="02010600030101010101" pitchFamily="2" charset="-122"/>
              <a:ea typeface="宋体" panose="02010600030101010101" pitchFamily="2" charset="-122"/>
            </a:endParaRPr>
          </a:p>
        </p:txBody>
      </p:sp>
      <p:grpSp>
        <p:nvGrpSpPr>
          <p:cNvPr id="10244" name="Group 4"/>
          <p:cNvGrpSpPr/>
          <p:nvPr/>
        </p:nvGrpSpPr>
        <p:grpSpPr>
          <a:xfrm>
            <a:off x="5791200" y="838200"/>
            <a:ext cx="2971800" cy="1676400"/>
            <a:chOff x="3072" y="1008"/>
            <a:chExt cx="1872" cy="1056"/>
          </a:xfrm>
        </p:grpSpPr>
        <p:sp>
          <p:nvSpPr>
            <p:cNvPr id="10245" name="Freeform 5"/>
            <p:cNvSpPr/>
            <p:nvPr/>
          </p:nvSpPr>
          <p:spPr>
            <a:xfrm>
              <a:off x="4032" y="1392"/>
              <a:ext cx="288" cy="672"/>
            </a:xfrm>
            <a:custGeom>
              <a:avLst/>
              <a:gdLst/>
              <a:ahLst/>
              <a:cxnLst>
                <a:cxn ang="0">
                  <a:pos x="96" y="672"/>
                </a:cxn>
                <a:cxn ang="0">
                  <a:pos x="0" y="288"/>
                </a:cxn>
                <a:cxn ang="0">
                  <a:pos x="288" y="0"/>
                </a:cxn>
                <a:cxn ang="0">
                  <a:pos x="96" y="672"/>
                </a:cxn>
              </a:cxnLst>
              <a:pathLst>
                <a:path w="288" h="672">
                  <a:moveTo>
                    <a:pt x="96" y="672"/>
                  </a:moveTo>
                  <a:lnTo>
                    <a:pt x="0" y="288"/>
                  </a:lnTo>
                  <a:lnTo>
                    <a:pt x="288" y="0"/>
                  </a:lnTo>
                  <a:lnTo>
                    <a:pt x="96" y="672"/>
                  </a:lnTo>
                  <a:close/>
                </a:path>
              </a:pathLst>
            </a:custGeom>
            <a:solidFill>
              <a:schemeClr val="accent1"/>
            </a:solidFill>
            <a:ln w="9525" cap="flat" cmpd="sng">
              <a:solidFill>
                <a:schemeClr val="tx1"/>
              </a:solidFill>
              <a:prstDash val="solid"/>
              <a:round/>
              <a:headEnd type="none" w="med" len="med"/>
              <a:tailEnd type="none" w="med" len="med"/>
            </a:ln>
          </p:spPr>
          <p:txBody>
            <a:bodyPr/>
            <a:p>
              <a:endParaRPr lang="zh-CN" altLang="en-US"/>
            </a:p>
          </p:txBody>
        </p:sp>
        <p:sp>
          <p:nvSpPr>
            <p:cNvPr id="10246" name="Freeform 6"/>
            <p:cNvSpPr/>
            <p:nvPr/>
          </p:nvSpPr>
          <p:spPr>
            <a:xfrm>
              <a:off x="3648" y="1584"/>
              <a:ext cx="480" cy="480"/>
            </a:xfrm>
            <a:custGeom>
              <a:avLst/>
              <a:gdLst/>
              <a:ahLst/>
              <a:cxnLst>
                <a:cxn ang="0">
                  <a:pos x="0" y="0"/>
                </a:cxn>
                <a:cxn ang="0">
                  <a:pos x="480" y="480"/>
                </a:cxn>
                <a:cxn ang="0">
                  <a:pos x="384" y="96"/>
                </a:cxn>
                <a:cxn ang="0">
                  <a:pos x="0" y="0"/>
                </a:cxn>
              </a:cxnLst>
              <a:pathLst>
                <a:path w="480" h="480">
                  <a:moveTo>
                    <a:pt x="0" y="0"/>
                  </a:moveTo>
                  <a:lnTo>
                    <a:pt x="480" y="480"/>
                  </a:lnTo>
                  <a:lnTo>
                    <a:pt x="384" y="96"/>
                  </a:lnTo>
                  <a:lnTo>
                    <a:pt x="0" y="0"/>
                  </a:lnTo>
                  <a:close/>
                </a:path>
              </a:pathLst>
            </a:custGeom>
            <a:solidFill>
              <a:schemeClr val="accent1"/>
            </a:solidFill>
            <a:ln w="9525" cap="flat" cmpd="sng">
              <a:solidFill>
                <a:schemeClr val="tx1"/>
              </a:solidFill>
              <a:prstDash val="solid"/>
              <a:round/>
              <a:headEnd type="none" w="med" len="med"/>
              <a:tailEnd type="none" w="med" len="med"/>
            </a:ln>
          </p:spPr>
          <p:txBody>
            <a:bodyPr/>
            <a:p>
              <a:endParaRPr lang="zh-CN" altLang="en-US"/>
            </a:p>
          </p:txBody>
        </p:sp>
        <p:sp>
          <p:nvSpPr>
            <p:cNvPr id="10247" name="AutoShape 7"/>
            <p:cNvSpPr/>
            <p:nvPr/>
          </p:nvSpPr>
          <p:spPr>
            <a:xfrm>
              <a:off x="3072" y="1008"/>
              <a:ext cx="1824" cy="768"/>
            </a:xfrm>
            <a:prstGeom prst="parallelogram">
              <a:avLst>
                <a:gd name="adj" fmla="val 59375"/>
              </a:avLst>
            </a:prstGeom>
            <a:solidFill>
              <a:srgbClr val="FF7C80">
                <a:alpha val="50195"/>
              </a:srgbClr>
            </a:solidFill>
            <a:ln w="9525" cap="flat" cmpd="sng">
              <a:solidFill>
                <a:schemeClr val="tx1"/>
              </a:solidFill>
              <a:prstDash val="solid"/>
              <a:miter/>
              <a:headEnd type="none" w="med" len="med"/>
              <a:tailEnd type="none" w="med" len="med"/>
            </a:ln>
          </p:spPr>
          <p:txBody>
            <a:bodyPr wrap="none" lIns="92075" tIns="46038" rIns="92075" bIns="46038" anchor="ctr" anchorCtr="0"/>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10248" name="Freeform 8"/>
            <p:cNvSpPr/>
            <p:nvPr/>
          </p:nvSpPr>
          <p:spPr>
            <a:xfrm>
              <a:off x="3648" y="1392"/>
              <a:ext cx="672" cy="288"/>
            </a:xfrm>
            <a:custGeom>
              <a:avLst/>
              <a:gdLst/>
              <a:ahLst/>
              <a:cxnLst>
                <a:cxn ang="0">
                  <a:pos x="0" y="192"/>
                </a:cxn>
                <a:cxn ang="0">
                  <a:pos x="672" y="0"/>
                </a:cxn>
                <a:cxn ang="0">
                  <a:pos x="384" y="288"/>
                </a:cxn>
                <a:cxn ang="0">
                  <a:pos x="0" y="192"/>
                </a:cxn>
              </a:cxnLst>
              <a:pathLst>
                <a:path w="672" h="288">
                  <a:moveTo>
                    <a:pt x="0" y="192"/>
                  </a:moveTo>
                  <a:lnTo>
                    <a:pt x="672" y="0"/>
                  </a:lnTo>
                  <a:lnTo>
                    <a:pt x="384" y="288"/>
                  </a:lnTo>
                  <a:lnTo>
                    <a:pt x="0" y="192"/>
                  </a:lnTo>
                  <a:close/>
                </a:path>
              </a:pathLst>
            </a:custGeom>
            <a:solidFill>
              <a:schemeClr val="accent2"/>
            </a:solidFill>
            <a:ln w="9525" cap="flat" cmpd="sng">
              <a:solidFill>
                <a:schemeClr val="tx1"/>
              </a:solidFill>
              <a:prstDash val="solid"/>
              <a:round/>
              <a:headEnd type="none" w="med" len="med"/>
              <a:tailEnd type="none" w="med" len="med"/>
            </a:ln>
          </p:spPr>
          <p:txBody>
            <a:bodyPr/>
            <a:p>
              <a:endParaRPr lang="zh-CN" altLang="en-US"/>
            </a:p>
          </p:txBody>
        </p:sp>
        <p:sp>
          <p:nvSpPr>
            <p:cNvPr id="10249" name="Text Box 9"/>
            <p:cNvSpPr txBox="1"/>
            <p:nvPr/>
          </p:nvSpPr>
          <p:spPr>
            <a:xfrm>
              <a:off x="3984" y="1440"/>
              <a:ext cx="384"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solidFill>
                    <a:schemeClr val="bg2"/>
                  </a:solidFill>
                  <a:latin typeface="Arial" panose="020B0604020202020204" pitchFamily="34" charset="0"/>
                  <a:ea typeface="黑体" panose="02010609060101010101" pitchFamily="49" charset="-122"/>
                </a:rPr>
                <a:t>F</a:t>
              </a:r>
              <a:endParaRPr lang="en-US" altLang="zh-CN" sz="2000" b="1" baseline="0" dirty="0">
                <a:solidFill>
                  <a:schemeClr val="bg2"/>
                </a:solidFill>
                <a:latin typeface="Arial" panose="020B0604020202020204" pitchFamily="34" charset="0"/>
                <a:ea typeface="黑体" panose="02010609060101010101" pitchFamily="49" charset="-122"/>
              </a:endParaRPr>
            </a:p>
          </p:txBody>
        </p:sp>
        <p:sp>
          <p:nvSpPr>
            <p:cNvPr id="10250" name="Text Box 10"/>
            <p:cNvSpPr txBox="1"/>
            <p:nvPr/>
          </p:nvSpPr>
          <p:spPr>
            <a:xfrm>
              <a:off x="4560" y="1046"/>
              <a:ext cx="384"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solidFill>
                    <a:schemeClr val="bg2"/>
                  </a:solidFill>
                  <a:latin typeface="Arial" panose="020B0604020202020204" pitchFamily="34" charset="0"/>
                  <a:ea typeface="黑体" panose="02010609060101010101" pitchFamily="49" charset="-122"/>
                </a:rPr>
                <a:t>P</a:t>
              </a:r>
              <a:r>
                <a:rPr lang="en-US" altLang="zh-CN" sz="2000" b="1" baseline="-12000" dirty="0">
                  <a:solidFill>
                    <a:schemeClr val="bg2"/>
                  </a:solidFill>
                  <a:latin typeface="Arial" panose="020B0604020202020204" pitchFamily="34" charset="0"/>
                  <a:ea typeface="黑体" panose="02010609060101010101" pitchFamily="49" charset="-122"/>
                </a:rPr>
                <a:t>t</a:t>
              </a:r>
              <a:endParaRPr lang="en-US" altLang="zh-CN" sz="2000" b="1" baseline="-12000" dirty="0">
                <a:solidFill>
                  <a:schemeClr val="bg2"/>
                </a:solidFill>
                <a:latin typeface="Arial" panose="020B0604020202020204" pitchFamily="34" charset="0"/>
                <a:ea typeface="黑体" panose="02010609060101010101" pitchFamily="49" charset="-122"/>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B99A8D8B-78BF-43B9-8A37-B6BDD9A7F9CE}"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93218" name="Rectangle 2"/>
          <p:cNvSpPr>
            <a:spLocks noGrp="1" noChangeArrowheads="1"/>
          </p:cNvSpPr>
          <p:nvPr>
            <p:ph type="title"/>
          </p:nvPr>
        </p:nvSpPr>
        <p:spPr>
          <a:xfrm>
            <a:off x="1143000" y="0"/>
            <a:ext cx="8001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边界表示的数据结构</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翼边数据结构</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74755" name="Rectangle 3"/>
          <p:cNvSpPr>
            <a:spLocks noGrp="1"/>
          </p:cNvSpPr>
          <p:nvPr>
            <p:ph idx="1" hasCustomPrompt="1"/>
          </p:nvPr>
        </p:nvSpPr>
        <p:spPr>
          <a:xfrm>
            <a:off x="685800" y="1219200"/>
            <a:ext cx="7772400" cy="4876800"/>
          </a:xfrm>
        </p:spPr>
        <p:txBody>
          <a:bodyPr wrap="square" lIns="91440" tIns="45720" rIns="91440" bIns="45720" anchor="t" anchorCtr="0"/>
          <a:p>
            <a:pPr algn="just" eaLnBrk="1" hangingPunct="1"/>
            <a:r>
              <a:rPr lang="en-US" altLang="zh-CN" dirty="0">
                <a:latin typeface="宋体" panose="02010600030101010101" pitchFamily="2" charset="-122"/>
              </a:rPr>
              <a:t>Face  </a:t>
            </a:r>
            <a:r>
              <a:rPr lang="zh-CN" altLang="en-US" dirty="0">
                <a:latin typeface="宋体" panose="02010600030101010101" pitchFamily="2" charset="-122"/>
              </a:rPr>
              <a:t>表示多面体的一个小平面</a:t>
            </a:r>
            <a:r>
              <a:rPr lang="en-US" altLang="zh-CN" dirty="0">
                <a:latin typeface="宋体" panose="02010600030101010101" pitchFamily="2" charset="-122"/>
              </a:rPr>
              <a:t>,</a:t>
            </a:r>
            <a:r>
              <a:rPr lang="zh-CN" altLang="en-US" dirty="0">
                <a:latin typeface="宋体" panose="02010600030101010101" pitchFamily="2" charset="-122"/>
              </a:rPr>
              <a:t>包括：</a:t>
            </a:r>
            <a:endParaRPr lang="zh-CN" altLang="en-US" dirty="0">
              <a:latin typeface="宋体" panose="02010600030101010101" pitchFamily="2" charset="-122"/>
            </a:endParaRPr>
          </a:p>
          <a:p>
            <a:pPr algn="just" eaLnBrk="1" hangingPunct="1"/>
            <a:r>
              <a:rPr lang="zh-CN" altLang="en-US" dirty="0">
                <a:latin typeface="宋体" panose="02010600030101010101" pitchFamily="2" charset="-122"/>
              </a:rPr>
              <a:t>		</a:t>
            </a:r>
            <a:r>
              <a:rPr lang="en-US" altLang="zh-CN" dirty="0">
                <a:latin typeface="宋体" panose="02010600030101010101" pitchFamily="2" charset="-122"/>
              </a:rPr>
              <a:t>Face ID </a:t>
            </a:r>
            <a:r>
              <a:rPr lang="zh-CN" altLang="en-US" dirty="0">
                <a:latin typeface="宋体" panose="02010600030101010101" pitchFamily="2" charset="-122"/>
              </a:rPr>
              <a:t>；</a:t>
            </a:r>
            <a:endParaRPr lang="zh-CN" altLang="en-US" dirty="0">
              <a:latin typeface="宋体" panose="02010600030101010101" pitchFamily="2" charset="-122"/>
            </a:endParaRPr>
          </a:p>
          <a:p>
            <a:pPr algn="just" eaLnBrk="1" hangingPunct="1"/>
            <a:r>
              <a:rPr lang="zh-CN" altLang="en-US" dirty="0">
                <a:latin typeface="宋体" panose="02010600030101010101" pitchFamily="2" charset="-122"/>
              </a:rPr>
              <a:t>	指向</a:t>
            </a:r>
            <a:r>
              <a:rPr lang="en-US" altLang="zh-CN" dirty="0">
                <a:latin typeface="宋体" panose="02010600030101010101" pitchFamily="2" charset="-122"/>
              </a:rPr>
              <a:t>face</a:t>
            </a:r>
            <a:r>
              <a:rPr lang="zh-CN" altLang="en-US" dirty="0">
                <a:latin typeface="宋体" panose="02010600030101010101" pitchFamily="2" charset="-122"/>
              </a:rPr>
              <a:t>的链表首元素的指针；</a:t>
            </a:r>
            <a:endParaRPr lang="zh-CN" altLang="en-US" dirty="0">
              <a:latin typeface="宋体" panose="02010600030101010101" pitchFamily="2" charset="-122"/>
            </a:endParaRPr>
          </a:p>
          <a:p>
            <a:pPr algn="just" eaLnBrk="1" hangingPunct="1"/>
            <a:r>
              <a:rPr lang="zh-CN" altLang="en-US" dirty="0">
                <a:latin typeface="宋体" panose="02010600030101010101" pitchFamily="2" charset="-122"/>
              </a:rPr>
              <a:t>   指向</a:t>
            </a:r>
            <a:r>
              <a:rPr lang="en-US" altLang="zh-CN" dirty="0">
                <a:latin typeface="宋体" panose="02010600030101010101" pitchFamily="2" charset="-122"/>
              </a:rPr>
              <a:t>face</a:t>
            </a:r>
            <a:r>
              <a:rPr lang="zh-CN" altLang="en-US" dirty="0">
                <a:latin typeface="宋体" panose="02010600030101010101" pitchFamily="2" charset="-122"/>
              </a:rPr>
              <a:t>的下一元素的指针；</a:t>
            </a:r>
            <a:endParaRPr lang="zh-CN" altLang="en-US" dirty="0">
              <a:latin typeface="宋体" panose="02010600030101010101" pitchFamily="2" charset="-122"/>
            </a:endParaRPr>
          </a:p>
          <a:p>
            <a:pPr algn="just" eaLnBrk="1" hangingPunct="1"/>
            <a:r>
              <a:rPr lang="zh-CN" altLang="en-US" dirty="0"/>
              <a:t> </a:t>
            </a:r>
            <a:endParaRPr lang="zh-CN" altLang="en-US" dirty="0">
              <a:latin typeface="宋体" panose="02010600030101010101" pitchFamily="2" charset="-122"/>
            </a:endParaRPr>
          </a:p>
          <a:p>
            <a:pPr eaLnBrk="1" hangingPunct="1"/>
            <a:endParaRPr lang="zh-CN" altLang="en-US" dirty="0"/>
          </a:p>
          <a:p>
            <a:pPr eaLnBrk="1" hangingPunct="1"/>
            <a:endParaRPr lang="en-US" altLang="zh-CN"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9F5DF7CE-51E2-44A5-A863-741A1DA03FC0}"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94242" name="Rectangle 2"/>
          <p:cNvSpPr>
            <a:spLocks noGrp="1" noChangeArrowheads="1"/>
          </p:cNvSpPr>
          <p:nvPr>
            <p:ph type="title"/>
          </p:nvPr>
        </p:nvSpPr>
        <p:spPr>
          <a:xfrm>
            <a:off x="1143000" y="0"/>
            <a:ext cx="8001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边界表示的数据结构</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翼边数据结构</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75779" name="Rectangle 3"/>
          <p:cNvSpPr>
            <a:spLocks noGrp="1"/>
          </p:cNvSpPr>
          <p:nvPr>
            <p:ph idx="1" hasCustomPrompt="1"/>
          </p:nvPr>
        </p:nvSpPr>
        <p:spPr>
          <a:xfrm>
            <a:off x="685800" y="1143000"/>
            <a:ext cx="7772400" cy="4953000"/>
          </a:xfrm>
        </p:spPr>
        <p:txBody>
          <a:bodyPr wrap="square" lIns="91440" tIns="45720" rIns="91440" bIns="45720" anchor="t" anchorCtr="0"/>
          <a:p>
            <a:pPr algn="just" eaLnBrk="1" hangingPunct="1">
              <a:lnSpc>
                <a:spcPct val="90000"/>
              </a:lnSpc>
            </a:pPr>
            <a:r>
              <a:rPr lang="en-US" altLang="zh-CN" sz="2800" dirty="0">
                <a:latin typeface="宋体" panose="02010600030101010101" pitchFamily="2" charset="-122"/>
              </a:rPr>
              <a:t>Edge  </a:t>
            </a:r>
            <a:r>
              <a:rPr lang="zh-CN" altLang="en-US" sz="2800" dirty="0">
                <a:latin typeface="宋体" panose="02010600030101010101" pitchFamily="2" charset="-122"/>
              </a:rPr>
              <a:t>由</a:t>
            </a:r>
            <a:r>
              <a:rPr lang="en-US" altLang="zh-CN" sz="2800" dirty="0">
                <a:latin typeface="宋体" panose="02010600030101010101" pitchFamily="2" charset="-122"/>
              </a:rPr>
              <a:t>Edge</a:t>
            </a:r>
            <a:r>
              <a:rPr lang="zh-CN" altLang="en-US" sz="2800" dirty="0">
                <a:latin typeface="宋体" panose="02010600030101010101" pitchFamily="2" charset="-122"/>
              </a:rPr>
              <a:t>节点构成，是整个数据结构的核心，每个</a:t>
            </a:r>
            <a:r>
              <a:rPr lang="en-US" altLang="zh-CN" sz="2800" dirty="0">
                <a:latin typeface="宋体" panose="02010600030101010101" pitchFamily="2" charset="-122"/>
              </a:rPr>
              <a:t>Edge</a:t>
            </a:r>
            <a:r>
              <a:rPr lang="zh-CN" altLang="en-US" sz="2800" dirty="0">
                <a:latin typeface="宋体" panose="02010600030101010101" pitchFamily="2" charset="-122"/>
              </a:rPr>
              <a:t>结点代表一条边，包括：</a:t>
            </a:r>
            <a:endParaRPr lang="zh-CN" altLang="en-US" sz="2800" dirty="0">
              <a:latin typeface="宋体" panose="02010600030101010101" pitchFamily="2" charset="-122"/>
            </a:endParaRPr>
          </a:p>
          <a:p>
            <a:pPr algn="just" eaLnBrk="1" hangingPunct="1">
              <a:lnSpc>
                <a:spcPct val="90000"/>
              </a:lnSpc>
            </a:pPr>
            <a:r>
              <a:rPr lang="zh-CN" altLang="en-US" sz="2800" dirty="0">
                <a:latin typeface="宋体" panose="02010600030101010101" pitchFamily="2" charset="-122"/>
              </a:rPr>
              <a:t>	</a:t>
            </a:r>
            <a:r>
              <a:rPr lang="en-US" altLang="zh-CN" sz="2800" dirty="0">
                <a:latin typeface="宋体" panose="02010600030101010101" pitchFamily="2" charset="-122"/>
              </a:rPr>
              <a:t>Edge ID ;</a:t>
            </a:r>
            <a:endParaRPr lang="en-US" altLang="zh-CN" sz="2800" dirty="0">
              <a:latin typeface="宋体" panose="02010600030101010101" pitchFamily="2" charset="-122"/>
            </a:endParaRPr>
          </a:p>
          <a:p>
            <a:pPr algn="just" eaLnBrk="1" hangingPunct="1">
              <a:lnSpc>
                <a:spcPct val="90000"/>
              </a:lnSpc>
            </a:pPr>
            <a:r>
              <a:rPr lang="en-US" altLang="zh-CN" sz="2800" dirty="0">
                <a:latin typeface="宋体" panose="02010600030101010101" pitchFamily="2" charset="-122"/>
              </a:rPr>
              <a:t>	Edge</a:t>
            </a:r>
            <a:r>
              <a:rPr lang="zh-CN" altLang="en-US" sz="2800" dirty="0">
                <a:latin typeface="宋体" panose="02010600030101010101" pitchFamily="2" charset="-122"/>
              </a:rPr>
              <a:t>的起始顶点指针；</a:t>
            </a:r>
            <a:endParaRPr lang="zh-CN" altLang="en-US" sz="2800" dirty="0">
              <a:latin typeface="宋体" panose="02010600030101010101" pitchFamily="2" charset="-122"/>
            </a:endParaRPr>
          </a:p>
          <a:p>
            <a:pPr algn="just" eaLnBrk="1" hangingPunct="1">
              <a:lnSpc>
                <a:spcPct val="90000"/>
              </a:lnSpc>
            </a:pPr>
            <a:r>
              <a:rPr lang="zh-CN" altLang="en-US" sz="2800" dirty="0">
                <a:latin typeface="宋体" panose="02010600030101010101" pitchFamily="2" charset="-122"/>
              </a:rPr>
              <a:t>	</a:t>
            </a:r>
            <a:r>
              <a:rPr lang="en-US" altLang="zh-CN" sz="2800" dirty="0">
                <a:latin typeface="宋体" panose="02010600030101010101" pitchFamily="2" charset="-122"/>
              </a:rPr>
              <a:t>Edge</a:t>
            </a:r>
            <a:r>
              <a:rPr lang="zh-CN" altLang="en-US" sz="2800" dirty="0">
                <a:latin typeface="宋体" panose="02010600030101010101" pitchFamily="2" charset="-122"/>
              </a:rPr>
              <a:t>的终止顶点指针；</a:t>
            </a:r>
            <a:endParaRPr lang="zh-CN" altLang="en-US" sz="2800" dirty="0">
              <a:latin typeface="宋体" panose="02010600030101010101" pitchFamily="2" charset="-122"/>
            </a:endParaRPr>
          </a:p>
          <a:p>
            <a:pPr algn="just" eaLnBrk="1" hangingPunct="1">
              <a:lnSpc>
                <a:spcPct val="90000"/>
              </a:lnSpc>
            </a:pPr>
            <a:r>
              <a:rPr lang="zh-CN" altLang="en-US" sz="2800" dirty="0">
                <a:latin typeface="宋体" panose="02010600030101010101" pitchFamily="2" charset="-122"/>
              </a:rPr>
              <a:t>	</a:t>
            </a:r>
            <a:r>
              <a:rPr lang="en-US" altLang="zh-CN" sz="2800" dirty="0">
                <a:latin typeface="宋体" panose="02010600030101010101" pitchFamily="2" charset="-122"/>
              </a:rPr>
              <a:t>Edge</a:t>
            </a:r>
            <a:r>
              <a:rPr lang="zh-CN" altLang="en-US" sz="2800" dirty="0">
                <a:latin typeface="宋体" panose="02010600030101010101" pitchFamily="2" charset="-122"/>
              </a:rPr>
              <a:t>的右邻面的指针；</a:t>
            </a:r>
            <a:endParaRPr lang="zh-CN" altLang="en-US" sz="2800" dirty="0">
              <a:latin typeface="宋体" panose="02010600030101010101" pitchFamily="2" charset="-122"/>
            </a:endParaRPr>
          </a:p>
          <a:p>
            <a:pPr algn="just" eaLnBrk="1" hangingPunct="1">
              <a:lnSpc>
                <a:spcPct val="90000"/>
              </a:lnSpc>
            </a:pPr>
            <a:r>
              <a:rPr lang="zh-CN" altLang="en-US" sz="2800" dirty="0">
                <a:latin typeface="宋体" panose="02010600030101010101" pitchFamily="2" charset="-122"/>
              </a:rPr>
              <a:t>	</a:t>
            </a:r>
            <a:r>
              <a:rPr lang="en-US" altLang="zh-CN" sz="2800" dirty="0">
                <a:latin typeface="宋体" panose="02010600030101010101" pitchFamily="2" charset="-122"/>
              </a:rPr>
              <a:t>Edge</a:t>
            </a:r>
            <a:r>
              <a:rPr lang="zh-CN" altLang="en-US" sz="2800" dirty="0">
                <a:latin typeface="宋体" panose="02010600030101010101" pitchFamily="2" charset="-122"/>
              </a:rPr>
              <a:t>的左邻面的指针；</a:t>
            </a:r>
            <a:endParaRPr lang="zh-CN" altLang="en-US" sz="2800" dirty="0">
              <a:latin typeface="宋体" panose="02010600030101010101" pitchFamily="2" charset="-122"/>
            </a:endParaRPr>
          </a:p>
          <a:p>
            <a:pPr algn="just" eaLnBrk="1" hangingPunct="1">
              <a:lnSpc>
                <a:spcPct val="90000"/>
              </a:lnSpc>
            </a:pPr>
            <a:r>
              <a:rPr lang="zh-CN" altLang="en-US" sz="2800" dirty="0">
                <a:latin typeface="宋体" panose="02010600030101010101" pitchFamily="2" charset="-122"/>
              </a:rPr>
              <a:t>	</a:t>
            </a:r>
            <a:r>
              <a:rPr lang="en-US" altLang="zh-CN" sz="2800" dirty="0">
                <a:latin typeface="宋体" panose="02010600030101010101" pitchFamily="2" charset="-122"/>
              </a:rPr>
              <a:t>Edge</a:t>
            </a:r>
            <a:r>
              <a:rPr lang="zh-CN" altLang="en-US" sz="2800" dirty="0">
                <a:latin typeface="宋体" panose="02010600030101010101" pitchFamily="2" charset="-122"/>
              </a:rPr>
              <a:t>的右方向向前邻边指针；</a:t>
            </a:r>
            <a:endParaRPr lang="zh-CN" altLang="en-US" sz="2800" dirty="0">
              <a:latin typeface="宋体" panose="02010600030101010101" pitchFamily="2" charset="-122"/>
            </a:endParaRPr>
          </a:p>
          <a:p>
            <a:pPr algn="just" eaLnBrk="1" hangingPunct="1">
              <a:lnSpc>
                <a:spcPct val="90000"/>
              </a:lnSpc>
            </a:pPr>
            <a:r>
              <a:rPr lang="zh-CN" altLang="en-US" sz="2800" dirty="0">
                <a:latin typeface="宋体" panose="02010600030101010101" pitchFamily="2" charset="-122"/>
              </a:rPr>
              <a:t>	</a:t>
            </a:r>
            <a:r>
              <a:rPr lang="en-US" altLang="zh-CN" sz="2800" dirty="0">
                <a:latin typeface="宋体" panose="02010600030101010101" pitchFamily="2" charset="-122"/>
              </a:rPr>
              <a:t>Edge</a:t>
            </a:r>
            <a:r>
              <a:rPr lang="zh-CN" altLang="en-US" sz="2800" dirty="0">
                <a:latin typeface="宋体" panose="02010600030101010101" pitchFamily="2" charset="-122"/>
              </a:rPr>
              <a:t>的右方向向后邻边指针；</a:t>
            </a:r>
            <a:endParaRPr lang="zh-CN" altLang="en-US" sz="2800" dirty="0">
              <a:latin typeface="宋体" panose="02010600030101010101" pitchFamily="2" charset="-122"/>
            </a:endParaRPr>
          </a:p>
          <a:p>
            <a:pPr algn="just" eaLnBrk="1" hangingPunct="1">
              <a:lnSpc>
                <a:spcPct val="90000"/>
              </a:lnSpc>
            </a:pPr>
            <a:r>
              <a:rPr lang="zh-CN" altLang="en-US" sz="2800" dirty="0">
                <a:latin typeface="宋体" panose="02010600030101010101" pitchFamily="2" charset="-122"/>
              </a:rPr>
              <a:t>	</a:t>
            </a:r>
            <a:r>
              <a:rPr lang="en-US" altLang="zh-CN" sz="2800" dirty="0">
                <a:latin typeface="宋体" panose="02010600030101010101" pitchFamily="2" charset="-122"/>
              </a:rPr>
              <a:t>Edge</a:t>
            </a:r>
            <a:r>
              <a:rPr lang="zh-CN" altLang="en-US" sz="2800" dirty="0">
                <a:latin typeface="宋体" panose="02010600030101010101" pitchFamily="2" charset="-122"/>
              </a:rPr>
              <a:t>的左方向向前邻边指针；</a:t>
            </a:r>
            <a:endParaRPr lang="zh-CN" altLang="en-US" sz="2800" dirty="0">
              <a:latin typeface="宋体" panose="02010600030101010101" pitchFamily="2" charset="-122"/>
            </a:endParaRPr>
          </a:p>
          <a:p>
            <a:pPr algn="just" eaLnBrk="1" hangingPunct="1">
              <a:lnSpc>
                <a:spcPct val="90000"/>
              </a:lnSpc>
            </a:pPr>
            <a:r>
              <a:rPr lang="zh-CN" altLang="en-US" sz="2800" dirty="0">
                <a:latin typeface="宋体" panose="02010600030101010101" pitchFamily="2" charset="-122"/>
              </a:rPr>
              <a:t>	</a:t>
            </a:r>
            <a:r>
              <a:rPr lang="en-US" altLang="zh-CN" sz="2800" dirty="0">
                <a:latin typeface="宋体" panose="02010600030101010101" pitchFamily="2" charset="-122"/>
              </a:rPr>
              <a:t>Edge</a:t>
            </a:r>
            <a:r>
              <a:rPr lang="zh-CN" altLang="en-US" sz="2800" dirty="0">
                <a:latin typeface="宋体" panose="02010600030101010101" pitchFamily="2" charset="-122"/>
              </a:rPr>
              <a:t>的左方向向后邻边指针；</a:t>
            </a:r>
            <a:endParaRPr lang="zh-CN" altLang="en-US" sz="2800" dirty="0">
              <a:latin typeface="宋体" panose="02010600030101010101" pitchFamily="2" charset="-122"/>
            </a:endParaRPr>
          </a:p>
          <a:p>
            <a:pPr algn="just" eaLnBrk="1" hangingPunct="1">
              <a:lnSpc>
                <a:spcPct val="90000"/>
              </a:lnSpc>
            </a:pPr>
            <a:r>
              <a:rPr lang="zh-CN" altLang="en-US" sz="2800" dirty="0"/>
              <a:t> </a:t>
            </a:r>
            <a:endParaRPr lang="zh-CN" altLang="en-US" sz="2800" dirty="0">
              <a:latin typeface="宋体" panose="02010600030101010101"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81A2E3B5-E457-44A0-B4FF-17FFCC47B916}"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95266" name="Rectangle 1026"/>
          <p:cNvSpPr>
            <a:spLocks noGrp="1" noChangeArrowheads="1"/>
          </p:cNvSpPr>
          <p:nvPr>
            <p:ph type="title"/>
          </p:nvPr>
        </p:nvSpPr>
        <p:spPr>
          <a:xfrm>
            <a:off x="1143000" y="0"/>
            <a:ext cx="8001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边界表示的数据结构</a:t>
            </a:r>
            <a:r>
              <a:rPr kumimoji="1" lang="en-US" altLang="zh-CN"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a:t>
            </a:r>
            <a:r>
              <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翼边数据结构</a:t>
            </a:r>
            <a:endParaRPr kumimoji="1" lang="zh-CN" altLang="en-US" sz="32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76803" name="Rectangle 1027"/>
          <p:cNvSpPr>
            <a:spLocks noGrp="1"/>
          </p:cNvSpPr>
          <p:nvPr>
            <p:ph idx="1" hasCustomPrompt="1"/>
          </p:nvPr>
        </p:nvSpPr>
        <p:spPr>
          <a:xfrm>
            <a:off x="685800" y="1295400"/>
            <a:ext cx="7772400" cy="4800600"/>
          </a:xfrm>
        </p:spPr>
        <p:txBody>
          <a:bodyPr wrap="square" lIns="91440" tIns="45720" rIns="91440" bIns="45720" anchor="t" anchorCtr="0"/>
          <a:p>
            <a:pPr algn="just" eaLnBrk="1" hangingPunct="1"/>
            <a:r>
              <a:rPr lang="en-US" altLang="zh-CN" dirty="0">
                <a:latin typeface="宋体" panose="02010600030101010101" pitchFamily="2" charset="-122"/>
              </a:rPr>
              <a:t>Vertex  </a:t>
            </a:r>
            <a:r>
              <a:rPr lang="zh-CN" altLang="en-US" dirty="0">
                <a:latin typeface="宋体" panose="02010600030101010101" pitchFamily="2" charset="-122"/>
              </a:rPr>
              <a:t>由</a:t>
            </a:r>
            <a:r>
              <a:rPr lang="en-US" altLang="zh-CN" dirty="0">
                <a:latin typeface="宋体" panose="02010600030101010101" pitchFamily="2" charset="-122"/>
              </a:rPr>
              <a:t>vertex</a:t>
            </a:r>
            <a:r>
              <a:rPr lang="zh-CN" altLang="en-US" dirty="0">
                <a:latin typeface="宋体" panose="02010600030101010101" pitchFamily="2" charset="-122"/>
              </a:rPr>
              <a:t>节点构成，包括：</a:t>
            </a:r>
            <a:endParaRPr lang="zh-CN" altLang="en-US" dirty="0">
              <a:latin typeface="宋体" panose="02010600030101010101" pitchFamily="2" charset="-122"/>
            </a:endParaRPr>
          </a:p>
          <a:p>
            <a:pPr algn="just" eaLnBrk="1" hangingPunct="1"/>
            <a:r>
              <a:rPr lang="zh-CN" altLang="en-US" dirty="0">
                <a:latin typeface="宋体" panose="02010600030101010101" pitchFamily="2" charset="-122"/>
              </a:rPr>
              <a:t>	</a:t>
            </a:r>
            <a:r>
              <a:rPr lang="en-US" altLang="zh-CN" dirty="0">
                <a:latin typeface="宋体" panose="02010600030101010101" pitchFamily="2" charset="-122"/>
              </a:rPr>
              <a:t>Vertex ID ;</a:t>
            </a:r>
            <a:endParaRPr lang="en-US" altLang="zh-CN" dirty="0">
              <a:latin typeface="宋体" panose="02010600030101010101" pitchFamily="2" charset="-122"/>
            </a:endParaRPr>
          </a:p>
          <a:p>
            <a:pPr algn="just" eaLnBrk="1" hangingPunct="1"/>
            <a:r>
              <a:rPr lang="en-US" altLang="zh-CN" dirty="0">
                <a:latin typeface="宋体" panose="02010600030101010101" pitchFamily="2" charset="-122"/>
              </a:rPr>
              <a:t>	</a:t>
            </a:r>
            <a:r>
              <a:rPr lang="zh-CN" altLang="en-US" dirty="0">
                <a:latin typeface="宋体" panose="02010600030101010101" pitchFamily="2" charset="-122"/>
              </a:rPr>
              <a:t>顶点坐标</a:t>
            </a:r>
            <a:r>
              <a:rPr lang="en-US" altLang="zh-CN" dirty="0">
                <a:latin typeface="宋体" panose="02010600030101010101" pitchFamily="2" charset="-122"/>
              </a:rPr>
              <a:t>(x,y,z) ;</a:t>
            </a:r>
            <a:endParaRPr lang="en-US" altLang="zh-CN" dirty="0">
              <a:latin typeface="宋体" panose="02010600030101010101" pitchFamily="2" charset="-122"/>
            </a:endParaRPr>
          </a:p>
          <a:p>
            <a:pPr algn="just" eaLnBrk="1" hangingPunct="1"/>
            <a:r>
              <a:rPr lang="en-US" altLang="zh-CN" dirty="0">
                <a:latin typeface="宋体" panose="02010600030101010101" pitchFamily="2" charset="-122"/>
              </a:rPr>
              <a:t>	</a:t>
            </a:r>
            <a:r>
              <a:rPr lang="zh-CN" altLang="en-US" dirty="0">
                <a:latin typeface="宋体" panose="02010600030101010101" pitchFamily="2" charset="-122"/>
              </a:rPr>
              <a:t>指向与该</a:t>
            </a:r>
            <a:r>
              <a:rPr lang="en-US" altLang="zh-CN" dirty="0">
                <a:latin typeface="宋体" panose="02010600030101010101" pitchFamily="2" charset="-122"/>
              </a:rPr>
              <a:t>vertex</a:t>
            </a:r>
            <a:r>
              <a:rPr lang="zh-CN" altLang="en-US" dirty="0">
                <a:latin typeface="宋体" panose="02010600030101010101" pitchFamily="2" charset="-122"/>
              </a:rPr>
              <a:t>相连的第一条边指针；</a:t>
            </a:r>
            <a:endParaRPr lang="zh-CN" altLang="en-US" dirty="0">
              <a:latin typeface="宋体" panose="02010600030101010101" pitchFamily="2" charset="-122"/>
            </a:endParaRPr>
          </a:p>
          <a:p>
            <a:pPr algn="just" eaLnBrk="1" hangingPunct="1"/>
            <a:r>
              <a:rPr lang="zh-CN" altLang="en-US" dirty="0">
                <a:latin typeface="宋体" panose="02010600030101010101" pitchFamily="2" charset="-122"/>
              </a:rPr>
              <a:t>	指向下一个</a:t>
            </a:r>
            <a:r>
              <a:rPr lang="en-US" altLang="zh-CN" dirty="0">
                <a:latin typeface="宋体" panose="02010600030101010101" pitchFamily="2" charset="-122"/>
              </a:rPr>
              <a:t>Vertex</a:t>
            </a:r>
            <a:r>
              <a:rPr lang="zh-CN" altLang="en-US" dirty="0">
                <a:latin typeface="宋体" panose="02010600030101010101" pitchFamily="2" charset="-122"/>
              </a:rPr>
              <a:t>结点指针；</a:t>
            </a:r>
            <a:endParaRPr lang="zh-CN" altLang="en-US" dirty="0">
              <a:latin typeface="宋体" panose="02010600030101010101" pitchFamily="2" charset="-122"/>
            </a:endParaRPr>
          </a:p>
          <a:p>
            <a:pPr algn="just" eaLnBrk="1" hangingPunct="1"/>
            <a:r>
              <a:rPr lang="zh-CN" altLang="en-US" dirty="0"/>
              <a:t> </a:t>
            </a:r>
            <a:endParaRPr lang="zh-CN" altLang="en-US" dirty="0">
              <a:latin typeface="宋体" panose="02010600030101010101" pitchFamily="2" charset="-122"/>
            </a:endParaRPr>
          </a:p>
          <a:p>
            <a:pPr eaLnBrk="1" hangingPunct="1"/>
            <a:endParaRPr lang="zh-CN" altLang="en-US" dirty="0"/>
          </a:p>
          <a:p>
            <a:pPr eaLnBrk="1" hangingPunct="1"/>
            <a:endParaRPr lang="zh-CN" altLang="en-US" dirty="0"/>
          </a:p>
          <a:p>
            <a:pPr eaLnBrk="1" hangingPunct="1"/>
            <a:endParaRPr lang="en-US" altLang="zh-CN"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CABE615-F97A-4B7E-A407-72478AB10545}"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438274"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边界表示</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77827" name="Rectangle 3"/>
          <p:cNvSpPr>
            <a:spLocks noGrp="1"/>
          </p:cNvSpPr>
          <p:nvPr>
            <p:ph idx="1" hasCustomPrompt="1"/>
          </p:nvPr>
        </p:nvSpPr>
        <p:spPr>
          <a:xfrm>
            <a:off x="685800" y="1371600"/>
            <a:ext cx="7772400" cy="4724400"/>
          </a:xfrm>
        </p:spPr>
        <p:txBody>
          <a:bodyPr wrap="square" lIns="91440" tIns="45720" rIns="91440" bIns="45720" anchor="t" anchorCtr="0"/>
          <a:p>
            <a:pPr eaLnBrk="1" hangingPunct="1">
              <a:lnSpc>
                <a:spcPct val="90000"/>
              </a:lnSpc>
            </a:pPr>
            <a:r>
              <a:rPr lang="en-US" altLang="zh-CN" sz="2800" dirty="0">
                <a:latin typeface="宋体" panose="02010600030101010101" pitchFamily="2" charset="-122"/>
              </a:rPr>
              <a:t>Brep</a:t>
            </a:r>
            <a:r>
              <a:rPr lang="zh-CN" altLang="en-US" sz="2800" dirty="0">
                <a:latin typeface="宋体" panose="02010600030101010101" pitchFamily="2" charset="-122"/>
              </a:rPr>
              <a:t>表示覆盖域大，原则上能表示所有的形体，而且易于支持形体的特征表示等，</a:t>
            </a:r>
            <a:r>
              <a:rPr lang="en-US" altLang="zh-CN" sz="2800" dirty="0">
                <a:latin typeface="宋体" panose="02010600030101010101" pitchFamily="2" charset="-122"/>
              </a:rPr>
              <a:t>Brep</a:t>
            </a:r>
            <a:r>
              <a:rPr lang="zh-CN" altLang="en-US" sz="2800" dirty="0">
                <a:latin typeface="宋体" panose="02010600030101010101" pitchFamily="2" charset="-122"/>
              </a:rPr>
              <a:t>表示已成为当前</a:t>
            </a:r>
            <a:r>
              <a:rPr lang="en-US" altLang="zh-CN" sz="2800" dirty="0">
                <a:latin typeface="宋体" panose="02010600030101010101" pitchFamily="2" charset="-122"/>
              </a:rPr>
              <a:t>CAD/CAM</a:t>
            </a:r>
            <a:r>
              <a:rPr lang="zh-CN" altLang="en-US" sz="2800" dirty="0">
                <a:latin typeface="宋体" panose="02010600030101010101" pitchFamily="2" charset="-122"/>
              </a:rPr>
              <a:t>系统的主要表示方法。</a:t>
            </a:r>
            <a:endParaRPr lang="zh-CN" altLang="en-US" sz="2800" dirty="0">
              <a:latin typeface="宋体" panose="02010600030101010101" pitchFamily="2" charset="-122"/>
            </a:endParaRPr>
          </a:p>
          <a:p>
            <a:pPr eaLnBrk="1" hangingPunct="1">
              <a:lnSpc>
                <a:spcPct val="90000"/>
              </a:lnSpc>
            </a:pPr>
            <a:endParaRPr lang="zh-CN" altLang="en-US" sz="2800" dirty="0">
              <a:latin typeface="宋体" panose="02010600030101010101" pitchFamily="2" charset="-122"/>
            </a:endParaRPr>
          </a:p>
          <a:p>
            <a:pPr eaLnBrk="1" hangingPunct="1">
              <a:lnSpc>
                <a:spcPct val="90000"/>
              </a:lnSpc>
            </a:pPr>
            <a:r>
              <a:rPr lang="en-US" altLang="zh-CN" sz="2800" dirty="0">
                <a:latin typeface="宋体" panose="02010600030101010101" pitchFamily="2" charset="-122"/>
              </a:rPr>
              <a:t>Brep</a:t>
            </a:r>
            <a:r>
              <a:rPr lang="zh-CN" altLang="en-US" sz="2800" dirty="0">
                <a:latin typeface="宋体" panose="02010600030101010101" pitchFamily="2" charset="-122"/>
              </a:rPr>
              <a:t>表示的优点是：</a:t>
            </a:r>
            <a:endParaRPr lang="zh-CN" altLang="en-US" sz="2800" dirty="0">
              <a:latin typeface="宋体" panose="02010600030101010101" pitchFamily="2" charset="-122"/>
            </a:endParaRPr>
          </a:p>
          <a:p>
            <a:pPr lvl="1" eaLnBrk="1" hangingPunct="1">
              <a:lnSpc>
                <a:spcPct val="90000"/>
              </a:lnSpc>
            </a:pPr>
            <a:r>
              <a:rPr lang="zh-CN" altLang="en-US" sz="2400" dirty="0">
                <a:latin typeface="宋体" panose="02010600030101010101" pitchFamily="2" charset="-122"/>
              </a:rPr>
              <a:t>表示形体的点、边、面等几何元素是显式表示的，使得绘制</a:t>
            </a:r>
            <a:r>
              <a:rPr lang="en-US" altLang="zh-CN" sz="2400" dirty="0">
                <a:latin typeface="宋体" panose="02010600030101010101" pitchFamily="2" charset="-122"/>
              </a:rPr>
              <a:t>Brep</a:t>
            </a:r>
            <a:r>
              <a:rPr lang="zh-CN" altLang="en-US" sz="2400" dirty="0">
                <a:latin typeface="宋体" panose="02010600030101010101" pitchFamily="2" charset="-122"/>
              </a:rPr>
              <a:t>表示的形体的速度较快，而且比较容易确定几何元素间的连接关系；</a:t>
            </a:r>
            <a:endParaRPr lang="zh-CN" altLang="en-US" sz="2400" dirty="0">
              <a:latin typeface="宋体" panose="02010600030101010101" pitchFamily="2" charset="-122"/>
            </a:endParaRPr>
          </a:p>
          <a:p>
            <a:pPr lvl="1" eaLnBrk="1" hangingPunct="1">
              <a:lnSpc>
                <a:spcPct val="90000"/>
              </a:lnSpc>
            </a:pPr>
            <a:r>
              <a:rPr lang="zh-CN" altLang="en-US" sz="2400" dirty="0">
                <a:latin typeface="宋体" panose="02010600030101010101" pitchFamily="2" charset="-122"/>
              </a:rPr>
              <a:t>容易支持对物体的各种局部操作，比如进行倒角。</a:t>
            </a:r>
            <a:endParaRPr lang="zh-CN" altLang="en-US" sz="2400" dirty="0">
              <a:latin typeface="宋体" panose="02010600030101010101" pitchFamily="2" charset="-122"/>
            </a:endParaRPr>
          </a:p>
          <a:p>
            <a:pPr lvl="1" eaLnBrk="1" hangingPunct="1">
              <a:lnSpc>
                <a:spcPct val="90000"/>
              </a:lnSpc>
            </a:pPr>
            <a:r>
              <a:rPr lang="zh-CN" altLang="en-US" sz="2400" dirty="0">
                <a:latin typeface="宋体" panose="02010600030101010101" pitchFamily="2" charset="-122"/>
              </a:rPr>
              <a:t>便于在数据结构上附加各种非几何信息，如精度、表面粗糙度等。</a:t>
            </a:r>
            <a:endParaRPr lang="zh-CN" altLang="en-US" sz="2400" dirty="0">
              <a:latin typeface="宋体" panose="02010600030101010101" pitchFamily="2" charset="-122"/>
            </a:endParaRPr>
          </a:p>
          <a:p>
            <a:pPr eaLnBrk="1" hangingPunct="1">
              <a:lnSpc>
                <a:spcPct val="90000"/>
              </a:lnSpc>
            </a:pPr>
            <a:endParaRPr lang="en-US" altLang="zh-CN" sz="2800" dirty="0">
              <a:latin typeface="宋体" panose="0201060003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97C6F6F-6136-4630-A65A-87FD9254276D}"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439298" name="Rectangle 2"/>
          <p:cNvSpPr>
            <a:spLocks noGrp="1" noChangeArrowheads="1"/>
          </p:cNvSpPr>
          <p:nvPr>
            <p:ph type="title"/>
          </p:nvPr>
        </p:nvSpPr>
        <p:spPr>
          <a:xfrm>
            <a:off x="12192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边界表示</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78851" name="Rectangle 3"/>
          <p:cNvSpPr>
            <a:spLocks noGrp="1"/>
          </p:cNvSpPr>
          <p:nvPr>
            <p:ph idx="1" hasCustomPrompt="1"/>
          </p:nvPr>
        </p:nvSpPr>
        <p:spPr>
          <a:xfrm>
            <a:off x="685800" y="1295400"/>
            <a:ext cx="8077200" cy="4495800"/>
          </a:xfrm>
        </p:spPr>
        <p:txBody>
          <a:bodyPr wrap="square" lIns="91440" tIns="45720" rIns="91440" bIns="45720" anchor="t" anchorCtr="0"/>
          <a:p>
            <a:pPr eaLnBrk="1" hangingPunct="1"/>
            <a:r>
              <a:rPr lang="en-US" altLang="zh-CN" dirty="0">
                <a:latin typeface="宋体" panose="02010600030101010101" pitchFamily="2" charset="-122"/>
              </a:rPr>
              <a:t>Brep</a:t>
            </a:r>
            <a:r>
              <a:rPr lang="zh-CN" altLang="en-US" dirty="0">
                <a:latin typeface="宋体" panose="02010600030101010101" pitchFamily="2" charset="-122"/>
              </a:rPr>
              <a:t>表示的缺点是：</a:t>
            </a:r>
            <a:endParaRPr lang="zh-CN" altLang="en-US" dirty="0">
              <a:latin typeface="宋体" panose="02010600030101010101" pitchFamily="2" charset="-122"/>
            </a:endParaRPr>
          </a:p>
          <a:p>
            <a:pPr lvl="1" eaLnBrk="1" hangingPunct="1"/>
            <a:r>
              <a:rPr lang="zh-CN" altLang="en-US" dirty="0">
                <a:latin typeface="宋体" panose="02010600030101010101" pitchFamily="2" charset="-122"/>
              </a:rPr>
              <a:t>数据结构复杂，需要大量的存储空间，维护内部数据结构的程序比较复杂；</a:t>
            </a:r>
            <a:endParaRPr lang="zh-CN" altLang="en-US" dirty="0">
              <a:latin typeface="宋体" panose="02010600030101010101" pitchFamily="2" charset="-122"/>
            </a:endParaRPr>
          </a:p>
          <a:p>
            <a:pPr lvl="1" eaLnBrk="1" hangingPunct="1"/>
            <a:r>
              <a:rPr lang="en-US" altLang="zh-CN" dirty="0">
                <a:latin typeface="宋体" panose="02010600030101010101" pitchFamily="2" charset="-122"/>
              </a:rPr>
              <a:t>Brep</a:t>
            </a:r>
            <a:r>
              <a:rPr lang="zh-CN" altLang="en-US" dirty="0">
                <a:latin typeface="宋体" panose="02010600030101010101" pitchFamily="2" charset="-122"/>
              </a:rPr>
              <a:t>表示不一定对应一个有效形体，通常运用欧拉操作来保证</a:t>
            </a:r>
            <a:r>
              <a:rPr lang="en-US" altLang="zh-CN" dirty="0">
                <a:latin typeface="宋体" panose="02010600030101010101" pitchFamily="2" charset="-122"/>
              </a:rPr>
              <a:t>Brep</a:t>
            </a:r>
            <a:r>
              <a:rPr lang="zh-CN" altLang="en-US" dirty="0">
                <a:latin typeface="宋体" panose="02010600030101010101" pitchFamily="2" charset="-122"/>
              </a:rPr>
              <a:t>表示形体的有效性、正则性等。</a:t>
            </a:r>
            <a:endParaRPr lang="zh-CN" altLang="en-US" dirty="0">
              <a:latin typeface="宋体" panose="02010600030101010101" pitchFamily="2" charset="-122"/>
            </a:endParaRPr>
          </a:p>
          <a:p>
            <a:pPr eaLnBrk="1" hangingPunct="1"/>
            <a:endParaRPr lang="en-US" altLang="zh-CN" dirty="0">
              <a:latin typeface="宋体" panose="02010600030101010101"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5BA43DE-E500-495E-A7E5-720921D88996}"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70658" name="Rectangle 2"/>
          <p:cNvSpPr>
            <a:spLocks noGrp="1" noChangeArrowheads="1"/>
          </p:cNvSpPr>
          <p:nvPr>
            <p:ph type="title"/>
          </p:nvPr>
        </p:nvSpPr>
        <p:spPr>
          <a:xfrm>
            <a:off x="6858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不规则形体的建模方法</a:t>
            </a:r>
            <a:endParaRPr kumimoji="1" lang="zh-CN" altLang="en-US" sz="36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79875" name="Rectangle 3"/>
          <p:cNvSpPr>
            <a:spLocks noGrp="1"/>
          </p:cNvSpPr>
          <p:nvPr>
            <p:ph idx="1" hasCustomPrompt="1"/>
          </p:nvPr>
        </p:nvSpPr>
        <p:spPr>
          <a:xfrm>
            <a:off x="685800" y="1439863"/>
            <a:ext cx="7772400" cy="5029200"/>
          </a:xfrm>
        </p:spPr>
        <p:txBody>
          <a:bodyPr wrap="square" lIns="91440" tIns="45720" rIns="91440" bIns="45720" anchor="t" anchorCtr="0"/>
          <a:p>
            <a:pPr>
              <a:spcBef>
                <a:spcPct val="50000"/>
              </a:spcBef>
            </a:pPr>
            <a:r>
              <a:rPr lang="zh-CN" altLang="en-US" sz="3200" dirty="0">
                <a:sym typeface="+mn-ea"/>
              </a:rPr>
              <a:t>自然景物的模拟是图形学中最具挑战性的问题之一</a:t>
            </a:r>
            <a:endParaRPr lang="zh-CN" altLang="en-US" sz="3200" dirty="0"/>
          </a:p>
          <a:p>
            <a:pPr lvl="1">
              <a:spcBef>
                <a:spcPct val="50000"/>
              </a:spcBef>
            </a:pPr>
            <a:r>
              <a:rPr lang="zh-CN" altLang="en-US" dirty="0">
                <a:solidFill>
                  <a:schemeClr val="bg1"/>
                </a:solidFill>
                <a:uFillTx/>
                <a:sym typeface="+mn-ea"/>
              </a:rPr>
              <a:t>山、树木、花草、火焰、云、烟、流体等</a:t>
            </a:r>
            <a:endParaRPr lang="zh-CN" altLang="en-US" dirty="0">
              <a:solidFill>
                <a:schemeClr val="bg1"/>
              </a:solidFill>
              <a:uFillTx/>
              <a:sym typeface="+mn-ea"/>
            </a:endParaRPr>
          </a:p>
          <a:p>
            <a:pPr>
              <a:spcBef>
                <a:spcPct val="50000"/>
              </a:spcBef>
            </a:pPr>
            <a:r>
              <a:rPr lang="zh-CN" altLang="en-US" sz="3200" dirty="0">
                <a:sym typeface="+mn-ea"/>
              </a:rPr>
              <a:t>分形</a:t>
            </a:r>
            <a:r>
              <a:rPr lang="en-US" altLang="zh-CN" sz="3200">
                <a:sym typeface="+mn-ea"/>
              </a:rPr>
              <a:t>(Fractal)</a:t>
            </a:r>
            <a:r>
              <a:rPr lang="zh-CN" altLang="en-US" sz="3200" dirty="0">
                <a:sym typeface="+mn-ea"/>
              </a:rPr>
              <a:t>的主要特征 ：</a:t>
            </a:r>
            <a:endParaRPr lang="zh-CN" altLang="en-US" sz="3200" dirty="0"/>
          </a:p>
          <a:p>
            <a:pPr lvl="1">
              <a:spcBef>
                <a:spcPct val="50000"/>
              </a:spcBef>
            </a:pPr>
            <a:r>
              <a:rPr lang="zh-CN" altLang="en-US" dirty="0">
                <a:solidFill>
                  <a:schemeClr val="bg1"/>
                </a:solidFill>
                <a:uFillTx/>
                <a:sym typeface="+mn-ea"/>
              </a:rPr>
              <a:t>自相似性质：分形物体的任何一个部分都和物体整体具有某种程度的相似 </a:t>
            </a:r>
            <a:endParaRPr lang="zh-CN" altLang="en-US" dirty="0">
              <a:solidFill>
                <a:schemeClr val="bg1"/>
              </a:solidFill>
              <a:uFillTx/>
            </a:endParaRPr>
          </a:p>
          <a:p>
            <a:pPr lvl="1">
              <a:spcBef>
                <a:spcPct val="50000"/>
              </a:spcBef>
            </a:pPr>
            <a:r>
              <a:rPr lang="zh-CN" altLang="en-US" dirty="0">
                <a:solidFill>
                  <a:schemeClr val="bg1"/>
                </a:solidFill>
                <a:uFillTx/>
                <a:sym typeface="+mn-ea"/>
              </a:rPr>
              <a:t>无限小细节性质：当无限地放大分形物体时，物体总是表现有细节，</a:t>
            </a:r>
            <a:r>
              <a:rPr lang="zh-CN" altLang="en-US" dirty="0">
                <a:sym typeface="+mn-ea"/>
              </a:rPr>
              <a:t>而不是像欧氏空间的物体一样最终会表现出光滑性 </a:t>
            </a:r>
            <a:endParaRPr lang="zh-CN" altLang="en-US" dirty="0">
              <a:solidFill>
                <a:schemeClr val="bg1"/>
              </a:solidFill>
              <a:uFillTx/>
              <a:latin typeface="宋体" panose="02010600030101010101" pitchFamily="2" charset="-122"/>
              <a:sym typeface="+mn-ea"/>
            </a:endParaRPr>
          </a:p>
        </p:txBody>
      </p:sp>
    </p:spTree>
  </p:cSld>
  <p:clrMapOvr>
    <a:masterClrMapping/>
  </p:clrMapOvr>
  <p:transition>
    <p:pull dir="l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5BA43DE-E500-495E-A7E5-720921D88996}"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70658" name="Rectangle 2"/>
          <p:cNvSpPr>
            <a:spLocks noGrp="1" noChangeArrowheads="1"/>
          </p:cNvSpPr>
          <p:nvPr>
            <p:ph type="title"/>
          </p:nvPr>
        </p:nvSpPr>
        <p:spPr>
          <a:xfrm>
            <a:off x="6858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不规则形体的建模方法</a:t>
            </a:r>
            <a:endParaRPr kumimoji="1" lang="zh-CN" altLang="en-US" sz="36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79875" name="Rectangle 3"/>
          <p:cNvSpPr>
            <a:spLocks noGrp="1"/>
          </p:cNvSpPr>
          <p:nvPr>
            <p:ph idx="1" hasCustomPrompt="1"/>
          </p:nvPr>
        </p:nvSpPr>
        <p:spPr>
          <a:xfrm>
            <a:off x="685800" y="1439863"/>
            <a:ext cx="7772400" cy="5029200"/>
          </a:xfrm>
        </p:spPr>
        <p:txBody>
          <a:bodyPr wrap="square" lIns="91440" tIns="45720" rIns="91440" bIns="45720" anchor="t" anchorCtr="0"/>
          <a:p>
            <a:pPr lvl="1">
              <a:spcBef>
                <a:spcPct val="50000"/>
              </a:spcBef>
            </a:pPr>
            <a:r>
              <a:rPr lang="zh-CN" altLang="en-US" dirty="0">
                <a:sym typeface="+mn-ea"/>
              </a:rPr>
              <a:t>维数非整数</a:t>
            </a:r>
            <a:endParaRPr lang="zh-CN" altLang="en-US" sz="3200" dirty="0">
              <a:sym typeface="+mn-ea"/>
            </a:endParaRPr>
          </a:p>
          <a:p>
            <a:pPr>
              <a:spcBef>
                <a:spcPct val="50000"/>
              </a:spcBef>
            </a:pPr>
            <a:r>
              <a:rPr lang="en-US" altLang="zh-CN">
                <a:sym typeface="+mn-ea"/>
              </a:rPr>
              <a:t>Koch</a:t>
            </a:r>
            <a:r>
              <a:rPr lang="zh-CN" altLang="en-US" dirty="0">
                <a:sym typeface="+mn-ea"/>
              </a:rPr>
              <a:t>雪花曲线</a:t>
            </a:r>
            <a:endParaRPr lang="zh-CN" altLang="en-US" dirty="0"/>
          </a:p>
          <a:p>
            <a:pPr>
              <a:spcBef>
                <a:spcPct val="50000"/>
              </a:spcBef>
            </a:pPr>
            <a:endParaRPr lang="zh-CN" altLang="en-US" dirty="0">
              <a:latin typeface="宋体" panose="02010600030101010101" pitchFamily="2" charset="-122"/>
            </a:endParaRPr>
          </a:p>
        </p:txBody>
      </p:sp>
      <p:graphicFrame>
        <p:nvGraphicFramePr>
          <p:cNvPr id="169988" name="对象 169987"/>
          <p:cNvGraphicFramePr/>
          <p:nvPr>
            <p:custDataLst>
              <p:tags r:id="rId1"/>
            </p:custDataLst>
          </p:nvPr>
        </p:nvGraphicFramePr>
        <p:xfrm>
          <a:off x="4787265" y="2637155"/>
          <a:ext cx="4356735" cy="2701290"/>
        </p:xfrm>
        <a:graphic>
          <a:graphicData uri="http://schemas.openxmlformats.org/presentationml/2006/ole">
            <mc:AlternateContent xmlns:mc="http://schemas.openxmlformats.org/markup-compatibility/2006">
              <mc:Choice xmlns:v="urn:schemas-microsoft-com:vml" Requires="v">
                <p:oleObj spid="_x0000_s3076" name="" r:id="rId2" imgW="6543675" imgH="5819775" progId="Paint.Picture">
                  <p:embed/>
                </p:oleObj>
              </mc:Choice>
              <mc:Fallback>
                <p:oleObj name="" r:id="rId2" imgW="6543675" imgH="5819775" progId="Paint.Picture">
                  <p:embed/>
                  <p:pic>
                    <p:nvPicPr>
                      <p:cNvPr id="0" name="图片 3075"/>
                      <p:cNvPicPr/>
                      <p:nvPr/>
                    </p:nvPicPr>
                    <p:blipFill>
                      <a:blip r:embed="rId3"/>
                      <a:stretch>
                        <a:fillRect/>
                      </a:stretch>
                    </p:blipFill>
                    <p:spPr>
                      <a:xfrm>
                        <a:off x="4787265" y="2637155"/>
                        <a:ext cx="4356735" cy="2701290"/>
                      </a:xfrm>
                      <a:prstGeom prst="rect">
                        <a:avLst/>
                      </a:prstGeom>
                      <a:noFill/>
                      <a:ln w="38100">
                        <a:miter/>
                      </a:ln>
                    </p:spPr>
                  </p:pic>
                </p:oleObj>
              </mc:Fallback>
            </mc:AlternateContent>
          </a:graphicData>
        </a:graphic>
      </p:graphicFrame>
      <p:sp>
        <p:nvSpPr>
          <p:cNvPr id="2" name="文本框 1"/>
          <p:cNvSpPr txBox="1"/>
          <p:nvPr/>
        </p:nvSpPr>
        <p:spPr>
          <a:xfrm>
            <a:off x="35560" y="2823845"/>
            <a:ext cx="4752340" cy="2009775"/>
          </a:xfrm>
          <a:prstGeom prst="rect">
            <a:avLst/>
          </a:prstGeom>
          <a:noFill/>
        </p:spPr>
        <p:txBody>
          <a:bodyPr wrap="square" rtlCol="0" anchor="t">
            <a:spAutoFit/>
          </a:bodyPr>
          <a:p>
            <a:pPr marL="914400" lvl="1" indent="-457200" algn="l">
              <a:lnSpc>
                <a:spcPct val="150000"/>
              </a:lnSpc>
              <a:buClr>
                <a:schemeClr val="accent1"/>
              </a:buClr>
              <a:buSzPct val="70000"/>
              <a:buFont typeface="Wingdings" panose="05000000000000000000" charset="0"/>
              <a:buChar char="Ø"/>
            </a:pPr>
            <a:r>
              <a:rPr lang="zh-CN" altLang="en-US" sz="3200" b="1" dirty="0">
                <a:solidFill>
                  <a:schemeClr val="bg1"/>
                </a:solidFill>
                <a:uFillTx/>
                <a:sym typeface="+mn-ea"/>
              </a:rPr>
              <a:t>中间曲线的每一个线段被</a:t>
            </a:r>
            <a:r>
              <a:rPr lang="en-US" altLang="zh-CN" sz="3200" b="1">
                <a:solidFill>
                  <a:schemeClr val="bg1"/>
                </a:solidFill>
                <a:uFillTx/>
                <a:sym typeface="+mn-ea"/>
              </a:rPr>
              <a:t>1/3</a:t>
            </a:r>
            <a:r>
              <a:rPr lang="zh-CN" altLang="en-US" sz="3200" b="1" dirty="0">
                <a:solidFill>
                  <a:schemeClr val="bg1"/>
                </a:solidFill>
                <a:uFillTx/>
                <a:sym typeface="+mn-ea"/>
              </a:rPr>
              <a:t>大小的原始曲线所替代。</a:t>
            </a:r>
            <a:endParaRPr lang="en-US" altLang="zh-CN" sz="3200" b="1">
              <a:solidFill>
                <a:schemeClr val="bg1"/>
              </a:solidFill>
              <a:uFillTx/>
            </a:endParaRPr>
          </a:p>
          <a:p>
            <a:pPr marL="914400" lvl="1" indent="-457200" algn="l">
              <a:lnSpc>
                <a:spcPct val="150000"/>
              </a:lnSpc>
              <a:buClr>
                <a:schemeClr val="accent1"/>
              </a:buClr>
              <a:buSzPct val="70000"/>
              <a:buFont typeface="Wingdings" panose="05000000000000000000" charset="0"/>
              <a:buChar char="Ø"/>
            </a:pPr>
            <a:r>
              <a:rPr lang="zh-CN" altLang="en-US" sz="3200" b="1" dirty="0">
                <a:solidFill>
                  <a:schemeClr val="bg1"/>
                </a:solidFill>
                <a:uFillTx/>
                <a:sym typeface="+mn-ea"/>
              </a:rPr>
              <a:t>后续的曲线又是中间曲线的一种缩小后的替代。 </a:t>
            </a:r>
            <a:endParaRPr lang="zh-CN" altLang="en-US" sz="3200" b="1" dirty="0">
              <a:solidFill>
                <a:schemeClr val="bg1"/>
              </a:solidFill>
              <a:uFillTx/>
              <a:sym typeface="+mn-ea"/>
            </a:endParaRPr>
          </a:p>
        </p:txBody>
      </p:sp>
    </p:spTree>
  </p:cSld>
  <p:clrMapOvr>
    <a:masterClrMapping/>
  </p:clrMapOvr>
  <p:transition>
    <p:pull dir="l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5BA43DE-E500-495E-A7E5-720921D88996}"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70658" name="Rectangle 2"/>
          <p:cNvSpPr>
            <a:spLocks noGrp="1" noChangeArrowheads="1"/>
          </p:cNvSpPr>
          <p:nvPr>
            <p:ph type="title"/>
          </p:nvPr>
        </p:nvSpPr>
        <p:spPr>
          <a:xfrm>
            <a:off x="6858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不规则形体的建模方法</a:t>
            </a:r>
            <a:endParaRPr kumimoji="1" lang="zh-CN" altLang="en-US" sz="36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79875" name="Rectangle 3"/>
          <p:cNvSpPr>
            <a:spLocks noGrp="1"/>
          </p:cNvSpPr>
          <p:nvPr>
            <p:ph idx="1" hasCustomPrompt="1"/>
          </p:nvPr>
        </p:nvSpPr>
        <p:spPr>
          <a:xfrm>
            <a:off x="685800" y="1439863"/>
            <a:ext cx="7772400" cy="5029200"/>
          </a:xfrm>
        </p:spPr>
        <p:txBody>
          <a:bodyPr wrap="square" lIns="91440" tIns="45720" rIns="91440" bIns="45720" anchor="t" anchorCtr="0"/>
          <a:p>
            <a:pPr>
              <a:spcBef>
                <a:spcPct val="50000"/>
              </a:spcBef>
            </a:pPr>
            <a:r>
              <a:rPr lang="zh-CN" altLang="en-US" dirty="0">
                <a:latin typeface="宋体" panose="02010600030101010101" pitchFamily="2" charset="-122"/>
              </a:rPr>
              <a:t>分形图形的生成方法</a:t>
            </a:r>
            <a:endParaRPr lang="zh-CN" altLang="en-US" dirty="0">
              <a:latin typeface="宋体" panose="02010600030101010101" pitchFamily="2" charset="-122"/>
            </a:endParaRPr>
          </a:p>
          <a:p>
            <a:pPr eaLnBrk="1" hangingPunct="1"/>
            <a:r>
              <a:rPr lang="zh-CN" altLang="en-US" sz="2800" dirty="0">
                <a:solidFill>
                  <a:schemeClr val="bg1"/>
                </a:solidFill>
                <a:uFillTx/>
                <a:latin typeface="宋体" panose="02010600030101010101" pitchFamily="2" charset="-122"/>
                <a:sym typeface="+mn-ea"/>
              </a:rPr>
              <a:t>随机插值模型</a:t>
            </a:r>
            <a:endParaRPr lang="zh-CN" altLang="en-US" sz="2800" dirty="0">
              <a:solidFill>
                <a:schemeClr val="bg1"/>
              </a:solidFill>
              <a:uFillTx/>
              <a:latin typeface="宋体" panose="02010600030101010101" pitchFamily="2" charset="-122"/>
            </a:endParaRPr>
          </a:p>
          <a:p>
            <a:pPr eaLnBrk="1" hangingPunct="1"/>
            <a:r>
              <a:rPr lang="zh-CN" altLang="en-US" sz="2800" dirty="0">
                <a:solidFill>
                  <a:schemeClr val="bg1"/>
                </a:solidFill>
                <a:uFillTx/>
                <a:latin typeface="宋体" panose="02010600030101010101" pitchFamily="2" charset="-122"/>
                <a:sym typeface="+mn-ea"/>
              </a:rPr>
              <a:t>迭代函数系统</a:t>
            </a:r>
            <a:endParaRPr lang="zh-CN" altLang="en-US" sz="2800" dirty="0">
              <a:solidFill>
                <a:schemeClr val="bg1"/>
              </a:solidFill>
              <a:uFillTx/>
              <a:latin typeface="宋体" panose="02010600030101010101" pitchFamily="2" charset="-122"/>
            </a:endParaRPr>
          </a:p>
          <a:p>
            <a:pPr eaLnBrk="1" hangingPunct="1"/>
            <a:r>
              <a:rPr lang="en-US" altLang="zh-CN" sz="2800" dirty="0">
                <a:solidFill>
                  <a:schemeClr val="bg1"/>
                </a:solidFill>
                <a:uFillTx/>
                <a:latin typeface="宋体" panose="02010600030101010101" pitchFamily="2" charset="-122"/>
                <a:sym typeface="+mn-ea"/>
              </a:rPr>
              <a:t>L</a:t>
            </a:r>
            <a:r>
              <a:rPr lang="zh-CN" altLang="en-US" sz="2800" dirty="0">
                <a:solidFill>
                  <a:schemeClr val="bg1"/>
                </a:solidFill>
                <a:uFillTx/>
                <a:latin typeface="宋体" panose="02010600030101010101" pitchFamily="2" charset="-122"/>
                <a:sym typeface="+mn-ea"/>
              </a:rPr>
              <a:t>系统</a:t>
            </a:r>
            <a:endParaRPr lang="zh-CN" altLang="en-US" sz="2800" dirty="0">
              <a:solidFill>
                <a:schemeClr val="bg1"/>
              </a:solidFill>
              <a:uFillTx/>
              <a:latin typeface="宋体" panose="02010600030101010101" pitchFamily="2" charset="-122"/>
            </a:endParaRPr>
          </a:p>
          <a:p>
            <a:pPr eaLnBrk="1" hangingPunct="1"/>
            <a:r>
              <a:rPr lang="zh-CN" altLang="en-US" sz="2800" dirty="0">
                <a:solidFill>
                  <a:schemeClr val="bg1"/>
                </a:solidFill>
                <a:uFillTx/>
                <a:latin typeface="宋体" panose="02010600030101010101" pitchFamily="2" charset="-122"/>
                <a:sym typeface="+mn-ea"/>
              </a:rPr>
              <a:t>粒子系统</a:t>
            </a:r>
            <a:endParaRPr lang="zh-CN" altLang="en-US" sz="2800" dirty="0">
              <a:solidFill>
                <a:schemeClr val="bg1"/>
              </a:solidFill>
              <a:uFillTx/>
              <a:latin typeface="宋体" panose="02010600030101010101" pitchFamily="2" charset="-122"/>
            </a:endParaRPr>
          </a:p>
          <a:p>
            <a:pPr>
              <a:spcBef>
                <a:spcPct val="50000"/>
              </a:spcBef>
            </a:pPr>
            <a:endParaRPr lang="zh-CN" altLang="en-US" sz="2800" dirty="0">
              <a:solidFill>
                <a:schemeClr val="bg1"/>
              </a:solidFill>
              <a:uFillTx/>
              <a:latin typeface="宋体" panose="02010600030101010101" pitchFamily="2" charset="-122"/>
            </a:endParaRPr>
          </a:p>
        </p:txBody>
      </p:sp>
    </p:spTree>
  </p:cSld>
  <p:clrMapOvr>
    <a:masterClrMapping/>
  </p:clrMapOvr>
  <p:transition>
    <p:pull dir="l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5BA43DE-E500-495E-A7E5-720921D88996}"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70658" name="Rectangle 2"/>
          <p:cNvSpPr>
            <a:spLocks noGrp="1" noChangeArrowheads="1"/>
          </p:cNvSpPr>
          <p:nvPr>
            <p:ph type="title"/>
          </p:nvPr>
        </p:nvSpPr>
        <p:spPr>
          <a:xfrm>
            <a:off x="6858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1" dirty="0">
                <a:solidFill>
                  <a:srgbClr val="FFCC00"/>
                </a:solidFill>
                <a:effectLst>
                  <a:outerShdw blurRad="38100" dist="38100" dir="2700000" algn="tl">
                    <a:srgbClr val="000000"/>
                  </a:outerShdw>
                </a:effectLst>
                <a:latin typeface="宋体" panose="02010600030101010101" pitchFamily="2" charset="-122"/>
                <a:ea typeface="+mj-ea"/>
                <a:cs typeface="+mj-cs"/>
                <a:sym typeface="+mn-ea"/>
              </a:rPr>
              <a:t>随机插值模型</a:t>
            </a:r>
            <a:endParaRPr kumimoji="1" lang="zh-CN" altLang="en-US" sz="36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graphicFrame>
        <p:nvGraphicFramePr>
          <p:cNvPr id="179204" name="内容占位符 179203"/>
          <p:cNvGraphicFramePr/>
          <p:nvPr>
            <p:ph sz="half" idx="1"/>
          </p:nvPr>
        </p:nvGraphicFramePr>
        <p:xfrm>
          <a:off x="1547178" y="2420620"/>
          <a:ext cx="5688012" cy="3049588"/>
        </p:xfrm>
        <a:graphic>
          <a:graphicData uri="http://schemas.openxmlformats.org/presentationml/2006/ole">
            <mc:AlternateContent xmlns:mc="http://schemas.openxmlformats.org/markup-compatibility/2006">
              <mc:Choice xmlns:v="urn:schemas-microsoft-com:vml" Requires="v">
                <p:oleObj spid="_x0000_s3082" name="" r:id="rId1" imgW="8763000" imgH="4457700" progId="Paint.Picture">
                  <p:embed/>
                </p:oleObj>
              </mc:Choice>
              <mc:Fallback>
                <p:oleObj name="" r:id="rId1" imgW="8763000" imgH="4457700" progId="Paint.Picture">
                  <p:embed/>
                  <p:pic>
                    <p:nvPicPr>
                      <p:cNvPr id="0" name="图片 3081"/>
                      <p:cNvPicPr/>
                      <p:nvPr/>
                    </p:nvPicPr>
                    <p:blipFill>
                      <a:blip r:embed="rId2"/>
                      <a:stretch>
                        <a:fillRect/>
                      </a:stretch>
                    </p:blipFill>
                    <p:spPr>
                      <a:xfrm>
                        <a:off x="1547178" y="2420620"/>
                        <a:ext cx="5688012" cy="3049588"/>
                      </a:xfrm>
                      <a:prstGeom prst="rect">
                        <a:avLst/>
                      </a:prstGeom>
                      <a:noFill/>
                      <a:ln w="38100">
                        <a:miter/>
                      </a:ln>
                    </p:spPr>
                  </p:pic>
                </p:oleObj>
              </mc:Fallback>
            </mc:AlternateContent>
          </a:graphicData>
        </a:graphic>
      </p:graphicFrame>
      <p:sp>
        <p:nvSpPr>
          <p:cNvPr id="3" name="文本框 2"/>
          <p:cNvSpPr txBox="1"/>
          <p:nvPr/>
        </p:nvSpPr>
        <p:spPr>
          <a:xfrm>
            <a:off x="971550" y="1412875"/>
            <a:ext cx="3539490" cy="460375"/>
          </a:xfrm>
          <a:prstGeom prst="rect">
            <a:avLst/>
          </a:prstGeom>
          <a:noFill/>
        </p:spPr>
        <p:txBody>
          <a:bodyPr wrap="none" rtlCol="0" anchor="t">
            <a:spAutoFit/>
          </a:bodyPr>
          <a:p>
            <a:r>
              <a:rPr kumimoji="1" lang="zh-CN" altLang="en-US" baseline="0" dirty="0">
                <a:ea typeface="+mn-ea"/>
                <a:sym typeface="+mn-ea"/>
              </a:rPr>
              <a:t>在三维情况下构造</a:t>
            </a:r>
            <a:r>
              <a:rPr kumimoji="1" lang="zh-CN" altLang="en-US" b="1" i="1" u="sng" baseline="0" dirty="0">
                <a:uFillTx/>
                <a:ea typeface="+mn-ea"/>
                <a:sym typeface="+mn-ea"/>
              </a:rPr>
              <a:t>山模型</a:t>
            </a:r>
            <a:endParaRPr lang="zh-CN" altLang="en-US"/>
          </a:p>
        </p:txBody>
      </p:sp>
      <p:sp>
        <p:nvSpPr>
          <p:cNvPr id="179206" name="矩形 179205"/>
          <p:cNvSpPr/>
          <p:nvPr/>
        </p:nvSpPr>
        <p:spPr>
          <a:xfrm>
            <a:off x="755333" y="5674043"/>
            <a:ext cx="7561262" cy="370840"/>
          </a:xfrm>
          <a:prstGeom prst="rect">
            <a:avLst/>
          </a:prstGeom>
          <a:noFill/>
          <a:ln w="9525">
            <a:noFill/>
          </a:ln>
        </p:spPr>
        <p:txBody>
          <a:bodyPr anchor="ctr" anchorCtr="0">
            <a:spAutoFit/>
          </a:bodyPr>
          <a:p>
            <a:pPr algn="ctr" eaLnBrk="1" hangingPunct="1"/>
            <a:r>
              <a:rPr lang="zh-CN" altLang="en-US" sz="2800" dirty="0">
                <a:solidFill>
                  <a:schemeClr val="bg1"/>
                </a:solidFill>
                <a:uFillTx/>
                <a:latin typeface="Arial" panose="020B0604020202020204" pitchFamily="34" charset="0"/>
                <a:ea typeface="黑体" panose="02010609060101010101" pitchFamily="49" charset="-122"/>
              </a:rPr>
              <a:t>三角片被剖分为四个小三角形，每条边的中点沿</a:t>
            </a:r>
            <a:r>
              <a:rPr lang="en-US" altLang="zh-CN" sz="2800" i="1">
                <a:solidFill>
                  <a:schemeClr val="bg1"/>
                </a:solidFill>
                <a:uFillTx/>
                <a:latin typeface="Times New Roman" panose="02020603050405020304" pitchFamily="18" charset="0"/>
                <a:ea typeface="黑体" panose="02010609060101010101" pitchFamily="49" charset="-122"/>
              </a:rPr>
              <a:t>y</a:t>
            </a:r>
            <a:r>
              <a:rPr lang="zh-CN" altLang="en-US" sz="2800" dirty="0">
                <a:solidFill>
                  <a:schemeClr val="bg1"/>
                </a:solidFill>
                <a:uFillTx/>
                <a:latin typeface="Arial" panose="020B0604020202020204" pitchFamily="34" charset="0"/>
                <a:ea typeface="黑体" panose="02010609060101010101" pitchFamily="49" charset="-122"/>
              </a:rPr>
              <a:t>方向进行扰动</a:t>
            </a:r>
            <a:r>
              <a:rPr lang="zh-CN" altLang="en-US" sz="2800" b="1" dirty="0">
                <a:solidFill>
                  <a:schemeClr val="bg1"/>
                </a:solidFill>
                <a:uFillTx/>
                <a:latin typeface="Arial" panose="020B0604020202020204" pitchFamily="34" charset="0"/>
                <a:ea typeface="黑体" panose="02010609060101010101" pitchFamily="49" charset="-122"/>
              </a:rPr>
              <a:t> </a:t>
            </a:r>
            <a:endParaRPr lang="zh-CN" altLang="en-US" sz="2800" b="1" dirty="0">
              <a:solidFill>
                <a:schemeClr val="bg1"/>
              </a:solidFill>
              <a:uFillTx/>
              <a:latin typeface="Arial" panose="020B0604020202020204" pitchFamily="34" charset="0"/>
              <a:ea typeface="黑体" panose="02010609060101010101" pitchFamily="49" charset="-122"/>
            </a:endParaRPr>
          </a:p>
        </p:txBody>
      </p:sp>
    </p:spTree>
  </p:cSld>
  <p:clrMapOvr>
    <a:masterClrMapping/>
  </p:clrMapOvr>
  <p:transition>
    <p:pull dir="l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5BA43DE-E500-495E-A7E5-720921D88996}"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70658" name="Rectangle 2"/>
          <p:cNvSpPr>
            <a:spLocks noGrp="1" noChangeArrowheads="1"/>
          </p:cNvSpPr>
          <p:nvPr>
            <p:ph type="title"/>
          </p:nvPr>
        </p:nvSpPr>
        <p:spPr>
          <a:xfrm>
            <a:off x="6858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1" dirty="0">
                <a:solidFill>
                  <a:srgbClr val="FFCC00"/>
                </a:solidFill>
                <a:effectLst>
                  <a:outerShdw blurRad="38100" dist="38100" dir="2700000" algn="tl">
                    <a:srgbClr val="000000"/>
                  </a:outerShdw>
                </a:effectLst>
                <a:latin typeface="宋体" panose="02010600030101010101" pitchFamily="2" charset="-122"/>
                <a:ea typeface="+mj-ea"/>
                <a:cs typeface="+mj-cs"/>
                <a:sym typeface="+mn-ea"/>
              </a:rPr>
              <a:t>随机插值模型</a:t>
            </a:r>
            <a:endParaRPr kumimoji="1" lang="zh-CN" altLang="en-US" sz="36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pic>
        <p:nvPicPr>
          <p:cNvPr id="182276" name="内容占位符 182275"/>
          <p:cNvPicPr>
            <a:picLocks noChangeAspect="1"/>
          </p:cNvPicPr>
          <p:nvPr>
            <p:ph idx="1"/>
          </p:nvPr>
        </p:nvPicPr>
        <p:blipFill>
          <a:blip r:embed="rId1"/>
          <a:stretch>
            <a:fillRect/>
          </a:stretch>
        </p:blipFill>
        <p:spPr>
          <a:xfrm>
            <a:off x="1403350" y="1466850"/>
            <a:ext cx="6264275" cy="4699000"/>
          </a:xfrm>
        </p:spPr>
      </p:pic>
    </p:spTree>
  </p:cSld>
  <p:clrMapOvr>
    <a:masterClrMapping/>
  </p:clrMapOvr>
  <p:transition>
    <p:pull dir="l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E4F6F7CE-D7FE-4167-B129-A598354EEEA7}"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18466" name="Rectangle 2"/>
          <p:cNvSpPr>
            <a:spLocks noGrp="1" noChangeArrowheads="1"/>
          </p:cNvSpPr>
          <p:nvPr>
            <p:ph type="title"/>
          </p:nvPr>
        </p:nvSpPr>
        <p:spPr>
          <a:xfrm>
            <a:off x="11430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形  体</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11267" name="Rectangle 3"/>
          <p:cNvSpPr>
            <a:spLocks noGrp="1"/>
          </p:cNvSpPr>
          <p:nvPr>
            <p:ph idx="1" hasCustomPrompt="1"/>
          </p:nvPr>
        </p:nvSpPr>
        <p:spPr>
          <a:xfrm>
            <a:off x="685800" y="1295400"/>
            <a:ext cx="5486400" cy="4800600"/>
          </a:xfrm>
        </p:spPr>
        <p:txBody>
          <a:bodyPr wrap="square" lIns="91440" tIns="45720" rIns="91440" bIns="45720" anchor="t" anchorCtr="0"/>
          <a:p>
            <a:pPr eaLnBrk="1" hangingPunct="1">
              <a:lnSpc>
                <a:spcPct val="120000"/>
              </a:lnSpc>
            </a:pPr>
            <a:r>
              <a:rPr lang="zh-CN" altLang="en-US" sz="2800" dirty="0">
                <a:latin typeface="宋体" panose="02010600030101010101" pitchFamily="2" charset="-122"/>
                <a:ea typeface="宋体" panose="02010600030101010101" pitchFamily="2" charset="-122"/>
              </a:rPr>
              <a:t>环</a:t>
            </a:r>
            <a:br>
              <a:rPr lang="zh-CN" altLang="en-US" sz="2400" dirty="0">
                <a:latin typeface="宋体" panose="02010600030101010101" pitchFamily="2" charset="-122"/>
                <a:ea typeface="宋体" panose="02010600030101010101" pitchFamily="2" charset="-122"/>
              </a:rPr>
            </a:br>
            <a:r>
              <a:rPr lang="zh-CN" altLang="en-US" sz="2400" dirty="0">
                <a:latin typeface="宋体" panose="02010600030101010101" pitchFamily="2" charset="-122"/>
                <a:ea typeface="宋体" panose="02010600030101010101" pitchFamily="2" charset="-122"/>
              </a:rPr>
              <a:t>  由有序、有向边组成的面的封闭边界称为环，环中任意边都不能自交，相邻两条边共享一个端点，环又分为内环和外环。内环是在已知面中的内孔的环，其边按顺时针方向。外环是已知面的最大外边界的环，其边按逆时针方向，按这种方式定义，在面上沿着边的方向前进，面的内部始终在走向的左侧。</a:t>
            </a:r>
            <a:endParaRPr lang="zh-CN" altLang="en-US" sz="2400" dirty="0">
              <a:latin typeface="宋体" panose="02010600030101010101" pitchFamily="2" charset="-122"/>
              <a:ea typeface="宋体" panose="02010600030101010101" pitchFamily="2" charset="-122"/>
            </a:endParaRPr>
          </a:p>
          <a:p>
            <a:pPr eaLnBrk="1" hangingPunct="1"/>
            <a:endParaRPr lang="en-US" altLang="zh-CN" dirty="0"/>
          </a:p>
        </p:txBody>
      </p:sp>
      <p:cxnSp>
        <p:nvCxnSpPr>
          <p:cNvPr id="11268" name="AutoShape 5"/>
          <p:cNvCxnSpPr>
            <a:stCxn id="11272" idx="1"/>
            <a:endCxn id="11269" idx="0"/>
          </p:cNvCxnSpPr>
          <p:nvPr/>
        </p:nvCxnSpPr>
        <p:spPr>
          <a:xfrm flipV="1">
            <a:off x="6553200" y="2514600"/>
            <a:ext cx="762000" cy="914400"/>
          </a:xfrm>
          <a:prstGeom prst="straightConnector1">
            <a:avLst/>
          </a:prstGeom>
          <a:ln w="28575" cap="flat" cmpd="sng">
            <a:solidFill>
              <a:schemeClr val="bg1"/>
            </a:solidFill>
            <a:prstDash val="solid"/>
            <a:round/>
            <a:headEnd type="triangle" w="med" len="med"/>
            <a:tailEnd type="none" w="med" len="med"/>
          </a:ln>
        </p:spPr>
      </p:cxnSp>
      <p:sp>
        <p:nvSpPr>
          <p:cNvPr id="11269" name="Line 6"/>
          <p:cNvSpPr/>
          <p:nvPr/>
        </p:nvSpPr>
        <p:spPr>
          <a:xfrm>
            <a:off x="7315200" y="2528888"/>
            <a:ext cx="914400" cy="304800"/>
          </a:xfrm>
          <a:prstGeom prst="line">
            <a:avLst/>
          </a:prstGeom>
          <a:ln w="28575" cap="flat" cmpd="sng">
            <a:solidFill>
              <a:schemeClr val="bg1"/>
            </a:solidFill>
            <a:prstDash val="solid"/>
            <a:round/>
            <a:headEnd type="triangle" w="med" len="med"/>
            <a:tailEnd type="none" w="med" len="med"/>
          </a:ln>
        </p:spPr>
      </p:sp>
      <p:sp>
        <p:nvSpPr>
          <p:cNvPr id="11270" name="Line 7"/>
          <p:cNvSpPr/>
          <p:nvPr/>
        </p:nvSpPr>
        <p:spPr>
          <a:xfrm>
            <a:off x="8229600" y="2833688"/>
            <a:ext cx="533400" cy="762000"/>
          </a:xfrm>
          <a:prstGeom prst="line">
            <a:avLst/>
          </a:prstGeom>
          <a:ln w="28575" cap="flat" cmpd="sng">
            <a:solidFill>
              <a:schemeClr val="bg1"/>
            </a:solidFill>
            <a:prstDash val="solid"/>
            <a:round/>
            <a:headEnd type="triangle" w="med" len="med"/>
            <a:tailEnd type="none" w="med" len="med"/>
          </a:ln>
        </p:spPr>
      </p:sp>
      <p:sp>
        <p:nvSpPr>
          <p:cNvPr id="11271" name="Line 8"/>
          <p:cNvSpPr/>
          <p:nvPr/>
        </p:nvSpPr>
        <p:spPr>
          <a:xfrm flipH="1">
            <a:off x="7467600" y="3595688"/>
            <a:ext cx="1295400" cy="533400"/>
          </a:xfrm>
          <a:prstGeom prst="line">
            <a:avLst/>
          </a:prstGeom>
          <a:ln w="28575" cap="flat" cmpd="sng">
            <a:solidFill>
              <a:schemeClr val="bg1"/>
            </a:solidFill>
            <a:prstDash val="solid"/>
            <a:round/>
            <a:headEnd type="triangle" w="med" len="med"/>
            <a:tailEnd type="none" w="med" len="med"/>
          </a:ln>
        </p:spPr>
      </p:sp>
      <p:sp>
        <p:nvSpPr>
          <p:cNvPr id="11272" name="Line 9"/>
          <p:cNvSpPr/>
          <p:nvPr/>
        </p:nvSpPr>
        <p:spPr>
          <a:xfrm flipH="1" flipV="1">
            <a:off x="6553200" y="3443288"/>
            <a:ext cx="914400" cy="685800"/>
          </a:xfrm>
          <a:prstGeom prst="line">
            <a:avLst/>
          </a:prstGeom>
          <a:ln w="28575" cap="flat" cmpd="sng">
            <a:solidFill>
              <a:schemeClr val="bg1"/>
            </a:solidFill>
            <a:prstDash val="solid"/>
            <a:round/>
            <a:headEnd type="triangle" w="med" len="med"/>
            <a:tailEnd type="none" w="med" len="med"/>
          </a:ln>
        </p:spPr>
      </p:sp>
      <p:sp>
        <p:nvSpPr>
          <p:cNvPr id="11273" name="Line 10"/>
          <p:cNvSpPr/>
          <p:nvPr/>
        </p:nvSpPr>
        <p:spPr>
          <a:xfrm>
            <a:off x="7162800" y="3138488"/>
            <a:ext cx="76200" cy="457200"/>
          </a:xfrm>
          <a:prstGeom prst="line">
            <a:avLst/>
          </a:prstGeom>
          <a:ln w="28575" cap="flat" cmpd="sng">
            <a:solidFill>
              <a:schemeClr val="bg1"/>
            </a:solidFill>
            <a:prstDash val="solid"/>
            <a:round/>
            <a:headEnd type="triangle" w="med" len="med"/>
            <a:tailEnd type="none" w="med" len="med"/>
          </a:ln>
        </p:spPr>
      </p:sp>
      <p:sp>
        <p:nvSpPr>
          <p:cNvPr id="11274" name="Line 11"/>
          <p:cNvSpPr/>
          <p:nvPr/>
        </p:nvSpPr>
        <p:spPr>
          <a:xfrm>
            <a:off x="7239000" y="3595688"/>
            <a:ext cx="685800" cy="0"/>
          </a:xfrm>
          <a:prstGeom prst="line">
            <a:avLst/>
          </a:prstGeom>
          <a:ln w="28575" cap="flat" cmpd="sng">
            <a:solidFill>
              <a:schemeClr val="bg1"/>
            </a:solidFill>
            <a:prstDash val="solid"/>
            <a:round/>
            <a:headEnd type="triangle" w="med" len="med"/>
            <a:tailEnd type="none" w="med" len="med"/>
          </a:ln>
        </p:spPr>
      </p:sp>
      <p:sp>
        <p:nvSpPr>
          <p:cNvPr id="11275" name="Line 12"/>
          <p:cNvSpPr/>
          <p:nvPr/>
        </p:nvSpPr>
        <p:spPr>
          <a:xfrm flipH="1" flipV="1">
            <a:off x="7772400" y="2909888"/>
            <a:ext cx="152400" cy="685800"/>
          </a:xfrm>
          <a:prstGeom prst="line">
            <a:avLst/>
          </a:prstGeom>
          <a:ln w="28575" cap="flat" cmpd="sng">
            <a:solidFill>
              <a:schemeClr val="bg1"/>
            </a:solidFill>
            <a:prstDash val="solid"/>
            <a:round/>
            <a:headEnd type="triangle" w="med" len="med"/>
            <a:tailEnd type="none" w="med" len="med"/>
          </a:ln>
        </p:spPr>
      </p:sp>
      <p:sp>
        <p:nvSpPr>
          <p:cNvPr id="11276" name="Line 13"/>
          <p:cNvSpPr/>
          <p:nvPr/>
        </p:nvSpPr>
        <p:spPr>
          <a:xfrm flipH="1">
            <a:off x="7162800" y="2909888"/>
            <a:ext cx="609600" cy="228600"/>
          </a:xfrm>
          <a:prstGeom prst="line">
            <a:avLst/>
          </a:prstGeom>
          <a:ln w="28575" cap="flat" cmpd="sng">
            <a:solidFill>
              <a:schemeClr val="bg1"/>
            </a:solidFill>
            <a:prstDash val="solid"/>
            <a:round/>
            <a:headEnd type="triangle" w="med" len="med"/>
            <a:tailEnd type="none" w="med" len="med"/>
          </a:ln>
        </p:spPr>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5BA43DE-E500-495E-A7E5-720921D88996}"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70658" name="Rectangle 2"/>
          <p:cNvSpPr>
            <a:spLocks noGrp="1" noChangeArrowheads="1"/>
          </p:cNvSpPr>
          <p:nvPr>
            <p:ph type="title"/>
          </p:nvPr>
        </p:nvSpPr>
        <p:spPr>
          <a:xfrm>
            <a:off x="6858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1" dirty="0">
                <a:solidFill>
                  <a:srgbClr val="FFCC00"/>
                </a:solidFill>
                <a:effectLst>
                  <a:outerShdw blurRad="38100" dist="38100" dir="2700000" algn="tl">
                    <a:srgbClr val="000000"/>
                  </a:outerShdw>
                </a:effectLst>
                <a:latin typeface="宋体" panose="02010600030101010101" pitchFamily="2" charset="-122"/>
                <a:ea typeface="+mj-ea"/>
                <a:cs typeface="+mj-cs"/>
                <a:sym typeface="+mn-ea"/>
              </a:rPr>
              <a:t>迭代函数系统</a:t>
            </a:r>
            <a:endParaRPr kumimoji="1" lang="zh-CN" altLang="en-US" sz="36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618500" name="矩形 618499"/>
          <p:cNvSpPr>
            <a:spLocks noRot="1"/>
          </p:cNvSpPr>
          <p:nvPr/>
        </p:nvSpPr>
        <p:spPr>
          <a:xfrm>
            <a:off x="330518" y="1628775"/>
            <a:ext cx="8482013" cy="1181100"/>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lr>
                <a:schemeClr val="hlink"/>
              </a:buClr>
              <a:buFont typeface="Wingdings" panose="05000000000000000000" pitchFamily="2" charset="2"/>
              <a:buBlip>
                <a:blip r:embed="rId1"/>
              </a:buBlip>
              <a:defRPr sz="32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hlink"/>
              </a:buClr>
              <a:buFont typeface="Wingdings" panose="05000000000000000000" pitchFamily="2" charset="2"/>
              <a:buBlip>
                <a:blip r:embed="rId1"/>
              </a:buBlip>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hlink"/>
              </a:buClr>
              <a:buFont typeface="Wingdings" panose="05000000000000000000" pitchFamily="2" charset="2"/>
              <a:buBlip>
                <a:blip r:embed="rId1"/>
              </a:buBlip>
              <a:defRPr sz="2000" b="0" i="0" u="none" kern="1200" baseline="0">
                <a:solidFill>
                  <a:schemeClr val="tx1"/>
                </a:solidFill>
                <a:effectLst>
                  <a:outerShdw blurRad="38100" dist="38100" dir="2700000">
                    <a:srgbClr val="C0C0C0"/>
                  </a:outerShdw>
                </a:effectLst>
                <a:latin typeface="+mn-lt"/>
                <a:ea typeface="+mn-ea"/>
                <a:cs typeface="+mn-cs"/>
              </a:defRPr>
            </a:lvl5pPr>
          </a:lstStyle>
          <a:p>
            <a:pPr lvl="0" fontAlgn="base"/>
            <a:r>
              <a:rPr lang="zh-CN" altLang="en-US" b="1" i="1" u="sng" strike="noStrike" noProof="1" dirty="0">
                <a:solidFill>
                  <a:schemeClr val="bg1"/>
                </a:solidFill>
                <a:latin typeface="Arial" panose="020B0604020202020204" pitchFamily="34" charset="0"/>
                <a:ea typeface="宋体" panose="02010600030101010101" pitchFamily="2" charset="-122"/>
                <a:cs typeface="+mn-ea"/>
              </a:rPr>
              <a:t>确定性算法</a:t>
            </a:r>
            <a:r>
              <a:rPr lang="zh-CN" altLang="en-US" strike="noStrike" noProof="1" dirty="0">
                <a:solidFill>
                  <a:schemeClr val="bg1"/>
                </a:solidFill>
                <a:latin typeface="Arial" panose="020B0604020202020204" pitchFamily="34" charset="0"/>
                <a:ea typeface="宋体" panose="02010600030101010101" pitchFamily="2" charset="-122"/>
                <a:cs typeface="+mn-ea"/>
              </a:rPr>
              <a:t>与</a:t>
            </a:r>
            <a:r>
              <a:rPr lang="zh-CN" altLang="en-US" b="1" i="1" u="sng" strike="noStrike" noProof="1" dirty="0">
                <a:solidFill>
                  <a:schemeClr val="bg1"/>
                </a:solidFill>
                <a:latin typeface="Arial" panose="020B0604020202020204" pitchFamily="34" charset="0"/>
                <a:ea typeface="宋体" panose="02010600030101010101" pitchFamily="2" charset="-122"/>
                <a:cs typeface="+mn-ea"/>
              </a:rPr>
              <a:t>随机性算法</a:t>
            </a:r>
            <a:r>
              <a:rPr lang="zh-CN" altLang="en-US" strike="noStrike" noProof="1" dirty="0">
                <a:solidFill>
                  <a:schemeClr val="bg1"/>
                </a:solidFill>
                <a:latin typeface="Arial" panose="020B0604020202020204" pitchFamily="34" charset="0"/>
                <a:ea typeface="宋体" panose="02010600030101010101" pitchFamily="2" charset="-122"/>
                <a:cs typeface="+mn-ea"/>
              </a:rPr>
              <a:t>相结合的方法生成植物杆茎或叶片</a:t>
            </a:r>
            <a:r>
              <a:rPr lang="zh-CN" altLang="en-US" strike="noStrike" noProof="1" dirty="0">
                <a:latin typeface="Arial" panose="020B0604020202020204" pitchFamily="34" charset="0"/>
                <a:ea typeface="宋体" panose="02010600030101010101" pitchFamily="2" charset="-122"/>
                <a:cs typeface="+mn-ea"/>
              </a:rPr>
              <a:t> </a:t>
            </a:r>
            <a:endParaRPr lang="zh-CN" altLang="en-US" strike="noStrike" noProof="1" dirty="0"/>
          </a:p>
        </p:txBody>
      </p:sp>
    </p:spTree>
  </p:cSld>
  <p:clrMapOvr>
    <a:masterClrMapping/>
  </p:clrMapOvr>
  <p:transition>
    <p:pull dir="l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5BA43DE-E500-495E-A7E5-720921D88996}"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70658" name="Rectangle 2"/>
          <p:cNvSpPr>
            <a:spLocks noGrp="1" noChangeArrowheads="1"/>
          </p:cNvSpPr>
          <p:nvPr>
            <p:ph type="title"/>
          </p:nvPr>
        </p:nvSpPr>
        <p:spPr>
          <a:xfrm>
            <a:off x="685800" y="0"/>
            <a:ext cx="7772400" cy="762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1" dirty="0">
                <a:solidFill>
                  <a:srgbClr val="FFCC00"/>
                </a:solidFill>
                <a:effectLst>
                  <a:outerShdw blurRad="38100" dist="38100" dir="2700000" algn="tl">
                    <a:srgbClr val="000000"/>
                  </a:outerShdw>
                </a:effectLst>
                <a:latin typeface="宋体" panose="02010600030101010101" pitchFamily="2" charset="-122"/>
                <a:ea typeface="+mj-ea"/>
                <a:cs typeface="+mj-cs"/>
                <a:sym typeface="+mn-ea"/>
              </a:rPr>
              <a:t>迭代函数系统</a:t>
            </a:r>
            <a:endParaRPr kumimoji="1" lang="zh-CN" altLang="en-US" sz="36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84995" name="文本占位符 545794"/>
          <p:cNvSpPr>
            <a:spLocks noGrp="1"/>
          </p:cNvSpPr>
          <p:nvPr>
            <p:ph idx="1" hasCustomPrompt="1"/>
          </p:nvPr>
        </p:nvSpPr>
        <p:spPr>
          <a:xfrm>
            <a:off x="781050" y="5559425"/>
            <a:ext cx="8150225" cy="533400"/>
          </a:xfrm>
        </p:spPr>
        <p:txBody>
          <a:bodyPr anchor="t" anchorCtr="0"/>
          <a:p>
            <a:pPr>
              <a:lnSpc>
                <a:spcPct val="90000"/>
              </a:lnSpc>
            </a:pPr>
            <a:r>
              <a:rPr lang="zh-CN" altLang="en-US" dirty="0"/>
              <a:t>每个迭代规则</a:t>
            </a:r>
            <a:r>
              <a:rPr lang="en-US" altLang="zh-CN" i="1"/>
              <a:t>R_i</a:t>
            </a:r>
            <a:r>
              <a:rPr lang="zh-CN" altLang="en-US" dirty="0"/>
              <a:t>都是一个仿射变换。 </a:t>
            </a:r>
            <a:endParaRPr lang="zh-CN" altLang="en-US" dirty="0"/>
          </a:p>
        </p:txBody>
      </p:sp>
      <p:sp>
        <p:nvSpPr>
          <p:cNvPr id="2" name="矩形 1"/>
          <p:cNvSpPr>
            <a:spLocks noRot="1"/>
          </p:cNvSpPr>
          <p:nvPr/>
        </p:nvSpPr>
        <p:spPr>
          <a:xfrm>
            <a:off x="301625" y="1466850"/>
            <a:ext cx="8842375" cy="2735263"/>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hlink"/>
              </a:buClr>
              <a:buFont typeface="Wingdings" panose="05000000000000000000" pitchFamily="2" charset="2"/>
              <a:buBlip>
                <a:blip r:embed="rId1"/>
              </a:buBlip>
              <a:defRPr sz="320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4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Blip>
                <a:blip r:embed="rId1"/>
              </a:buBlip>
              <a:defRPr sz="20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5pPr>
          </a:lstStyle>
          <a:p>
            <a:pPr lvl="0" fontAlgn="base"/>
            <a:r>
              <a:rPr lang="zh-CN" altLang="en-US" sz="2800" strike="noStrike" noProof="1" dirty="0">
                <a:solidFill>
                  <a:schemeClr val="bg1"/>
                </a:solidFill>
                <a:uFillTx/>
                <a:latin typeface="Arial" panose="020B0604020202020204" pitchFamily="34" charset="0"/>
                <a:ea typeface="宋体" panose="02010600030101010101" pitchFamily="2" charset="-122"/>
                <a:cs typeface="+mn-cs"/>
              </a:rPr>
              <a:t>设最终要生成的植物形态图为</a:t>
            </a:r>
            <a:r>
              <a:rPr lang="en-US" altLang="zh-CN" sz="2800" strike="noStrike" noProof="1" dirty="0">
                <a:solidFill>
                  <a:schemeClr val="bg1"/>
                </a:solidFill>
                <a:uFillTx/>
                <a:latin typeface="Arial" panose="020B0604020202020204" pitchFamily="34" charset="0"/>
                <a:ea typeface="宋体" panose="02010600030101010101" pitchFamily="2" charset="-122"/>
                <a:cs typeface="+mn-cs"/>
              </a:rPr>
              <a:t>M </a:t>
            </a:r>
            <a:r>
              <a:rPr lang="zh-CN" altLang="en-US" sz="2800" strike="noStrike" noProof="1" dirty="0">
                <a:solidFill>
                  <a:schemeClr val="bg1"/>
                </a:solidFill>
                <a:uFillTx/>
                <a:latin typeface="Arial" panose="020B0604020202020204" pitchFamily="34" charset="0"/>
                <a:ea typeface="宋体" panose="02010600030101010101" pitchFamily="2" charset="-122"/>
                <a:cs typeface="+mn-cs"/>
              </a:rPr>
              <a:t>，它要满足下述集合方程：</a:t>
            </a:r>
            <a:endParaRPr lang="zh-CN" altLang="en-US" sz="2800" strike="noStrike" noProof="1" dirty="0">
              <a:solidFill>
                <a:schemeClr val="bg1"/>
              </a:solidFill>
              <a:uFillTx/>
            </a:endParaRPr>
          </a:p>
          <a:p>
            <a:pPr lvl="0" fontAlgn="base">
              <a:buNone/>
            </a:pPr>
            <a:r>
              <a:rPr lang="zh-CN" altLang="en-US" sz="2800" i="1" strike="noStrike" noProof="1">
                <a:solidFill>
                  <a:schemeClr val="bg1"/>
                </a:solidFill>
                <a:uFillTx/>
                <a:latin typeface="Arial" panose="020B0604020202020204" pitchFamily="34" charset="0"/>
                <a:ea typeface="宋体" panose="02010600030101010101" pitchFamily="2" charset="-122"/>
                <a:cs typeface="+mn-cs"/>
              </a:rPr>
              <a:t>                        </a:t>
            </a:r>
            <a:r>
              <a:rPr lang="en-US" altLang="zh-CN" sz="2800" i="1" strike="noStrike" noProof="1">
                <a:solidFill>
                  <a:schemeClr val="bg1"/>
                </a:solidFill>
                <a:uFillTx/>
                <a:latin typeface="Arial" panose="020B0604020202020204" pitchFamily="34" charset="0"/>
                <a:ea typeface="宋体" panose="02010600030101010101" pitchFamily="2" charset="-122"/>
                <a:cs typeface="+mn-cs"/>
              </a:rPr>
              <a:t>M</a:t>
            </a:r>
            <a:r>
              <a:rPr lang="en-US" altLang="zh-CN" sz="2800" strike="noStrike" noProof="1">
                <a:solidFill>
                  <a:schemeClr val="bg1"/>
                </a:solidFill>
                <a:uFillTx/>
                <a:latin typeface="Arial" panose="020B0604020202020204" pitchFamily="34" charset="0"/>
                <a:ea typeface="宋体" panose="02010600030101010101" pitchFamily="2" charset="-122"/>
                <a:cs typeface="+mn-cs"/>
              </a:rPr>
              <a:t>=</a:t>
            </a:r>
            <a:r>
              <a:rPr lang="en-US" altLang="zh-CN" sz="2800" i="1" strike="noStrike" noProof="1">
                <a:solidFill>
                  <a:schemeClr val="bg1"/>
                </a:solidFill>
                <a:uFillTx/>
                <a:latin typeface="Arial" panose="020B0604020202020204" pitchFamily="34" charset="0"/>
                <a:ea typeface="宋体" panose="02010600030101010101" pitchFamily="2" charset="-122"/>
                <a:cs typeface="+mn-cs"/>
              </a:rPr>
              <a:t>R</a:t>
            </a:r>
            <a:r>
              <a:rPr lang="en-US" altLang="zh-CN" sz="2800" strike="noStrike" noProof="1">
                <a:solidFill>
                  <a:schemeClr val="bg1"/>
                </a:solidFill>
                <a:uFillTx/>
                <a:latin typeface="Arial" panose="020B0604020202020204" pitchFamily="34" charset="0"/>
                <a:ea typeface="宋体" panose="02010600030101010101" pitchFamily="2" charset="-122"/>
                <a:cs typeface="+mn-cs"/>
              </a:rPr>
              <a:t>_1∪</a:t>
            </a:r>
            <a:r>
              <a:rPr lang="en-US" altLang="zh-CN" sz="2800" i="1" strike="noStrike" noProof="1">
                <a:solidFill>
                  <a:schemeClr val="bg1"/>
                </a:solidFill>
                <a:uFillTx/>
                <a:latin typeface="Arial" panose="020B0604020202020204" pitchFamily="34" charset="0"/>
                <a:ea typeface="宋体" panose="02010600030101010101" pitchFamily="2" charset="-122"/>
                <a:cs typeface="+mn-cs"/>
              </a:rPr>
              <a:t>R</a:t>
            </a:r>
            <a:r>
              <a:rPr lang="en-US" altLang="zh-CN" sz="2800" strike="noStrike" noProof="1">
                <a:solidFill>
                  <a:schemeClr val="bg1"/>
                </a:solidFill>
                <a:uFillTx/>
                <a:latin typeface="Arial" panose="020B0604020202020204" pitchFamily="34" charset="0"/>
                <a:ea typeface="宋体" panose="02010600030101010101" pitchFamily="2" charset="-122"/>
                <a:cs typeface="+mn-cs"/>
              </a:rPr>
              <a:t>_2∪</a:t>
            </a:r>
            <a:r>
              <a:rPr lang="en-US" altLang="zh-CN" sz="2800" strike="noStrike" noProof="1">
                <a:solidFill>
                  <a:schemeClr val="bg1"/>
                </a:solidFill>
                <a:uFillTx/>
                <a:latin typeface="Arial" panose="020B0604020202020204" pitchFamily="34" charset="0"/>
                <a:ea typeface="宋体" panose="02010600030101010101" pitchFamily="2" charset="-122"/>
                <a:cs typeface="+mn-cs"/>
              </a:rPr>
              <a:t>…</a:t>
            </a:r>
            <a:r>
              <a:rPr lang="en-US" altLang="zh-CN" sz="2800" strike="noStrike" noProof="1">
                <a:solidFill>
                  <a:schemeClr val="bg1"/>
                </a:solidFill>
                <a:uFillTx/>
                <a:latin typeface="Arial" panose="020B0604020202020204" pitchFamily="34" charset="0"/>
                <a:ea typeface="宋体" panose="02010600030101010101" pitchFamily="2" charset="-122"/>
                <a:cs typeface="+mn-cs"/>
              </a:rPr>
              <a:t>∪</a:t>
            </a:r>
            <a:r>
              <a:rPr lang="en-US" altLang="zh-CN" sz="2800" i="1" strike="noStrike" noProof="1">
                <a:solidFill>
                  <a:schemeClr val="bg1"/>
                </a:solidFill>
                <a:uFillTx/>
                <a:latin typeface="Arial" panose="020B0604020202020204" pitchFamily="34" charset="0"/>
                <a:ea typeface="宋体" panose="02010600030101010101" pitchFamily="2" charset="-122"/>
                <a:cs typeface="+mn-cs"/>
              </a:rPr>
              <a:t>R_N</a:t>
            </a:r>
            <a:endParaRPr lang="en-US" altLang="zh-CN" sz="2800" strike="noStrike" noProof="1">
              <a:solidFill>
                <a:schemeClr val="bg1"/>
              </a:solidFill>
              <a:uFillTx/>
            </a:endParaRPr>
          </a:p>
          <a:p>
            <a:pPr lvl="0" fontAlgn="base"/>
            <a:r>
              <a:rPr lang="zh-CN" altLang="en-US" sz="2800" strike="noStrike" noProof="1" dirty="0">
                <a:solidFill>
                  <a:schemeClr val="bg1"/>
                </a:solidFill>
                <a:uFillTx/>
                <a:latin typeface="Arial" panose="020B0604020202020204" pitchFamily="34" charset="0"/>
                <a:ea typeface="宋体" panose="02010600030101010101" pitchFamily="2" charset="-122"/>
                <a:cs typeface="+mn-cs"/>
              </a:rPr>
              <a:t>含义：</a:t>
            </a:r>
            <a:endParaRPr lang="zh-CN" altLang="en-US" sz="2800" strike="noStrike" noProof="1" dirty="0">
              <a:solidFill>
                <a:schemeClr val="bg1"/>
              </a:solidFill>
              <a:uFillTx/>
            </a:endParaRPr>
          </a:p>
          <a:p>
            <a:pPr lvl="1" fontAlgn="base"/>
            <a:r>
              <a:rPr lang="zh-CN" altLang="en-US" sz="2400" strike="noStrike" noProof="1" dirty="0">
                <a:solidFill>
                  <a:schemeClr val="bg1"/>
                </a:solidFill>
                <a:uFillTx/>
                <a:latin typeface="Arial" panose="020B0604020202020204" pitchFamily="34" charset="0"/>
                <a:ea typeface="宋体" panose="02010600030101010101" pitchFamily="2" charset="-122"/>
                <a:cs typeface="+mn-cs"/>
              </a:rPr>
              <a:t>随机地从</a:t>
            </a:r>
            <a:r>
              <a:rPr lang="en-US" altLang="zh-CN" sz="2400" i="1" strike="noStrike" noProof="1" err="1">
                <a:solidFill>
                  <a:schemeClr val="bg1"/>
                </a:solidFill>
                <a:uFillTx/>
                <a:latin typeface="Arial" panose="020B0604020202020204" pitchFamily="34" charset="0"/>
                <a:ea typeface="宋体" panose="02010600030101010101" pitchFamily="2" charset="-122"/>
                <a:cs typeface="+mn-cs"/>
              </a:rPr>
              <a:t>R_i</a:t>
            </a:r>
            <a:r>
              <a:rPr lang="en-US" altLang="zh-CN" sz="2400" strike="noStrike" noProof="1" err="1">
                <a:solidFill>
                  <a:schemeClr val="bg1"/>
                </a:solidFill>
                <a:uFillTx/>
                <a:latin typeface="Arial" panose="020B0604020202020204" pitchFamily="34" charset="0"/>
                <a:ea typeface="宋体" panose="02010600030101010101" pitchFamily="2" charset="-122"/>
                <a:cs typeface="+mn-cs"/>
              </a:rPr>
              <a:t>(</a:t>
            </a:r>
            <a:r>
              <a:rPr lang="en-US" altLang="zh-CN" sz="2400" i="1" strike="noStrike" noProof="1" err="1">
                <a:solidFill>
                  <a:schemeClr val="bg1"/>
                </a:solidFill>
                <a:uFillTx/>
                <a:latin typeface="Arial" panose="020B0604020202020204" pitchFamily="34" charset="0"/>
                <a:ea typeface="宋体" panose="02010600030101010101" pitchFamily="2" charset="-122"/>
                <a:cs typeface="+mn-cs"/>
              </a:rPr>
              <a:t>i</a:t>
            </a:r>
            <a:r>
              <a:rPr lang="en-US" altLang="zh-CN" sz="2400" strike="noStrike" noProof="1">
                <a:solidFill>
                  <a:schemeClr val="bg1"/>
                </a:solidFill>
                <a:uFillTx/>
                <a:latin typeface="Arial" panose="020B0604020202020204" pitchFamily="34" charset="0"/>
                <a:ea typeface="宋体" panose="02010600030101010101" pitchFamily="2" charset="-122"/>
                <a:cs typeface="+mn-cs"/>
              </a:rPr>
              <a:t>=1,</a:t>
            </a:r>
            <a:r>
              <a:rPr lang="en-US" altLang="zh-CN" sz="2400" strike="noStrike" noProof="1">
                <a:solidFill>
                  <a:schemeClr val="bg1"/>
                </a:solidFill>
                <a:uFillTx/>
                <a:latin typeface="Arial" panose="020B0604020202020204" pitchFamily="34" charset="0"/>
                <a:ea typeface="宋体" panose="02010600030101010101" pitchFamily="2" charset="-122"/>
                <a:cs typeface="+mn-cs"/>
              </a:rPr>
              <a:t>…</a:t>
            </a:r>
            <a:r>
              <a:rPr lang="zh-CN" altLang="en-US" sz="2400" strike="noStrike" noProof="1" dirty="0">
                <a:solidFill>
                  <a:schemeClr val="bg1"/>
                </a:solidFill>
                <a:uFillTx/>
                <a:latin typeface="Arial" panose="020B0604020202020204" pitchFamily="34" charset="0"/>
                <a:ea typeface="宋体" panose="02010600030101010101" pitchFamily="2" charset="-122"/>
                <a:cs typeface="+mn-cs"/>
              </a:rPr>
              <a:t>，</a:t>
            </a:r>
            <a:r>
              <a:rPr lang="en-US" altLang="zh-CN" sz="2400" i="1" strike="noStrike" noProof="1">
                <a:solidFill>
                  <a:schemeClr val="bg1"/>
                </a:solidFill>
                <a:uFillTx/>
                <a:latin typeface="Arial" panose="020B0604020202020204" pitchFamily="34" charset="0"/>
                <a:ea typeface="宋体" panose="02010600030101010101" pitchFamily="2" charset="-122"/>
                <a:cs typeface="+mn-cs"/>
              </a:rPr>
              <a:t>N</a:t>
            </a:r>
            <a:r>
              <a:rPr lang="en-US" altLang="zh-CN" sz="2400" strike="noStrike" noProof="1" dirty="0">
                <a:solidFill>
                  <a:schemeClr val="bg1"/>
                </a:solidFill>
                <a:uFillTx/>
                <a:latin typeface="Arial" panose="020B0604020202020204" pitchFamily="34" charset="0"/>
                <a:ea typeface="宋体" panose="02010600030101010101" pitchFamily="2" charset="-122"/>
                <a:cs typeface="+mn-cs"/>
              </a:rPr>
              <a:t>)</a:t>
            </a:r>
            <a:r>
              <a:rPr lang="zh-CN" altLang="en-US" sz="2400" strike="noStrike" noProof="1" dirty="0">
                <a:solidFill>
                  <a:schemeClr val="bg1"/>
                </a:solidFill>
                <a:uFillTx/>
                <a:latin typeface="Arial" panose="020B0604020202020204" pitchFamily="34" charset="0"/>
                <a:ea typeface="宋体" panose="02010600030101010101" pitchFamily="2" charset="-122"/>
                <a:cs typeface="+mn-cs"/>
              </a:rPr>
              <a:t>中挑选一个迭代规则迭代 一次</a:t>
            </a:r>
            <a:endParaRPr lang="zh-CN" altLang="en-US" sz="2400" strike="noStrike" noProof="1" dirty="0">
              <a:solidFill>
                <a:schemeClr val="bg1"/>
              </a:solidFill>
              <a:uFillTx/>
            </a:endParaRPr>
          </a:p>
          <a:p>
            <a:pPr lvl="1" fontAlgn="base"/>
            <a:r>
              <a:rPr lang="zh-CN" altLang="en-US" sz="2400" strike="noStrike" noProof="1" dirty="0">
                <a:solidFill>
                  <a:schemeClr val="bg1"/>
                </a:solidFill>
                <a:uFillTx/>
                <a:latin typeface="Arial" panose="020B0604020202020204" pitchFamily="34" charset="0"/>
                <a:ea typeface="宋体" panose="02010600030101010101" pitchFamily="2" charset="-122"/>
                <a:cs typeface="+mn-cs"/>
              </a:rPr>
              <a:t>然后再随机地在</a:t>
            </a:r>
            <a:r>
              <a:rPr lang="en-US" altLang="zh-CN" sz="2400" i="1" strike="noStrike" noProof="1" err="1">
                <a:solidFill>
                  <a:schemeClr val="bg1"/>
                </a:solidFill>
                <a:uFillTx/>
                <a:latin typeface="Arial" panose="020B0604020202020204" pitchFamily="34" charset="0"/>
                <a:ea typeface="宋体" panose="02010600030101010101" pitchFamily="2" charset="-122"/>
                <a:cs typeface="+mn-cs"/>
              </a:rPr>
              <a:t>R_i</a:t>
            </a:r>
            <a:r>
              <a:rPr lang="en-US" altLang="zh-CN" sz="2400" strike="noStrike" noProof="1" err="1">
                <a:solidFill>
                  <a:schemeClr val="bg1"/>
                </a:solidFill>
                <a:uFillTx/>
                <a:latin typeface="Arial" panose="020B0604020202020204" pitchFamily="34" charset="0"/>
                <a:ea typeface="宋体" panose="02010600030101010101" pitchFamily="2" charset="-122"/>
                <a:cs typeface="+mn-cs"/>
              </a:rPr>
              <a:t>(</a:t>
            </a:r>
            <a:r>
              <a:rPr lang="en-US" altLang="zh-CN" sz="2400" i="1" strike="noStrike" noProof="1" err="1">
                <a:solidFill>
                  <a:schemeClr val="bg1"/>
                </a:solidFill>
                <a:uFillTx/>
                <a:latin typeface="Arial" panose="020B0604020202020204" pitchFamily="34" charset="0"/>
                <a:ea typeface="宋体" panose="02010600030101010101" pitchFamily="2" charset="-122"/>
                <a:cs typeface="+mn-cs"/>
              </a:rPr>
              <a:t>i</a:t>
            </a:r>
            <a:r>
              <a:rPr lang="en-US" altLang="zh-CN" sz="2400" strike="noStrike" noProof="1">
                <a:solidFill>
                  <a:schemeClr val="bg1"/>
                </a:solidFill>
                <a:uFillTx/>
                <a:latin typeface="Arial" panose="020B0604020202020204" pitchFamily="34" charset="0"/>
                <a:ea typeface="宋体" panose="02010600030101010101" pitchFamily="2" charset="-122"/>
                <a:cs typeface="+mn-cs"/>
              </a:rPr>
              <a:t>=1,</a:t>
            </a:r>
            <a:r>
              <a:rPr lang="en-US" altLang="zh-CN" sz="2400" strike="noStrike" noProof="1">
                <a:solidFill>
                  <a:schemeClr val="bg1"/>
                </a:solidFill>
                <a:uFillTx/>
                <a:latin typeface="Arial" panose="020B0604020202020204" pitchFamily="34" charset="0"/>
                <a:ea typeface="宋体" panose="02010600030101010101" pitchFamily="2" charset="-122"/>
                <a:cs typeface="+mn-cs"/>
              </a:rPr>
              <a:t>…</a:t>
            </a:r>
            <a:r>
              <a:rPr lang="zh-CN" altLang="en-US" sz="2400" strike="noStrike" noProof="1" dirty="0">
                <a:solidFill>
                  <a:schemeClr val="bg1"/>
                </a:solidFill>
                <a:uFillTx/>
                <a:latin typeface="Arial" panose="020B0604020202020204" pitchFamily="34" charset="0"/>
                <a:ea typeface="宋体" panose="02010600030101010101" pitchFamily="2" charset="-122"/>
                <a:cs typeface="+mn-cs"/>
              </a:rPr>
              <a:t>，</a:t>
            </a:r>
            <a:r>
              <a:rPr lang="en-US" altLang="zh-CN" sz="2400" i="1" strike="noStrike" noProof="1">
                <a:solidFill>
                  <a:schemeClr val="bg1"/>
                </a:solidFill>
                <a:uFillTx/>
                <a:latin typeface="Arial" panose="020B0604020202020204" pitchFamily="34" charset="0"/>
                <a:ea typeface="宋体" panose="02010600030101010101" pitchFamily="2" charset="-122"/>
                <a:cs typeface="+mn-cs"/>
              </a:rPr>
              <a:t>N</a:t>
            </a:r>
            <a:r>
              <a:rPr lang="en-US" altLang="zh-CN" sz="2400" strike="noStrike" noProof="1" dirty="0">
                <a:solidFill>
                  <a:schemeClr val="bg1"/>
                </a:solidFill>
                <a:uFillTx/>
                <a:latin typeface="Arial" panose="020B0604020202020204" pitchFamily="34" charset="0"/>
                <a:ea typeface="宋体" panose="02010600030101010101" pitchFamily="2" charset="-122"/>
                <a:cs typeface="+mn-cs"/>
              </a:rPr>
              <a:t>)</a:t>
            </a:r>
            <a:r>
              <a:rPr lang="zh-CN" altLang="en-US" sz="2400" strike="noStrike" noProof="1" dirty="0">
                <a:solidFill>
                  <a:schemeClr val="bg1"/>
                </a:solidFill>
                <a:uFillTx/>
                <a:latin typeface="Arial" panose="020B0604020202020204" pitchFamily="34" charset="0"/>
                <a:ea typeface="宋体" panose="02010600030101010101" pitchFamily="2" charset="-122"/>
                <a:cs typeface="+mn-cs"/>
              </a:rPr>
              <a:t>中选一个规则迭代一次</a:t>
            </a:r>
            <a:endParaRPr lang="zh-CN" altLang="en-US" sz="2400" strike="noStrike" noProof="1" dirty="0">
              <a:solidFill>
                <a:schemeClr val="bg1"/>
              </a:solidFill>
              <a:uFillTx/>
            </a:endParaRPr>
          </a:p>
          <a:p>
            <a:pPr lvl="1" fontAlgn="base"/>
            <a:r>
              <a:rPr lang="zh-CN" altLang="en-US" sz="2400" strike="noStrike" noProof="1" dirty="0">
                <a:solidFill>
                  <a:schemeClr val="bg1"/>
                </a:solidFill>
                <a:uFillTx/>
                <a:latin typeface="Arial" panose="020B0604020202020204" pitchFamily="34" charset="0"/>
                <a:ea typeface="宋体" panose="02010600030101010101" pitchFamily="2" charset="-122"/>
                <a:cs typeface="+mn-cs"/>
              </a:rPr>
              <a:t>不断重复此过程</a:t>
            </a:r>
            <a:endParaRPr lang="zh-CN" altLang="en-US" sz="2400" strike="noStrike" noProof="1" dirty="0">
              <a:solidFill>
                <a:schemeClr val="bg1"/>
              </a:solidFill>
              <a:uFillTx/>
            </a:endParaRPr>
          </a:p>
          <a:p>
            <a:pPr lvl="1" fontAlgn="base"/>
            <a:r>
              <a:rPr lang="zh-CN" altLang="en-US" sz="2400" strike="noStrike" noProof="1" dirty="0">
                <a:solidFill>
                  <a:schemeClr val="bg1"/>
                </a:solidFill>
                <a:uFillTx/>
                <a:latin typeface="Arial" panose="020B0604020202020204" pitchFamily="34" charset="0"/>
                <a:ea typeface="宋体" panose="02010600030101010101" pitchFamily="2" charset="-122"/>
                <a:cs typeface="+mn-cs"/>
              </a:rPr>
              <a:t>最后生成的极限图形</a:t>
            </a:r>
            <a:r>
              <a:rPr lang="en-US" altLang="zh-CN" sz="2400" strike="noStrike" noProof="1" dirty="0">
                <a:solidFill>
                  <a:schemeClr val="bg1"/>
                </a:solidFill>
                <a:uFillTx/>
                <a:latin typeface="Arial" panose="020B0604020202020204" pitchFamily="34" charset="0"/>
                <a:ea typeface="宋体" panose="02010600030101010101" pitchFamily="2" charset="-122"/>
                <a:cs typeface="+mn-cs"/>
              </a:rPr>
              <a:t>M</a:t>
            </a:r>
            <a:r>
              <a:rPr lang="zh-CN" altLang="en-US" sz="2400" strike="noStrike" noProof="1" dirty="0">
                <a:solidFill>
                  <a:schemeClr val="bg1"/>
                </a:solidFill>
                <a:uFillTx/>
                <a:latin typeface="Arial" panose="020B0604020202020204" pitchFamily="34" charset="0"/>
                <a:ea typeface="宋体" panose="02010600030101010101" pitchFamily="2" charset="-122"/>
                <a:cs typeface="+mn-cs"/>
              </a:rPr>
              <a:t>就是欲求的植物形态图</a:t>
            </a:r>
            <a:r>
              <a:rPr lang="zh-CN" altLang="en-US" sz="2400" strike="noStrike" noProof="1" dirty="0">
                <a:latin typeface="Arial" panose="020B0604020202020204" pitchFamily="34" charset="0"/>
                <a:ea typeface="宋体" panose="02010600030101010101" pitchFamily="2" charset="-122"/>
                <a:cs typeface="+mn-cs"/>
              </a:rPr>
              <a:t>。</a:t>
            </a:r>
            <a:endParaRPr lang="zh-CN" altLang="en-US" sz="2400" strike="noStrike" noProof="1" dirty="0"/>
          </a:p>
        </p:txBody>
      </p:sp>
    </p:spTree>
  </p:cSld>
  <p:clrMapOvr>
    <a:masterClrMapping/>
  </p:clrMapOvr>
  <p:transition>
    <p:pull dir="l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5BA43DE-E500-495E-A7E5-720921D88996}"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79876" name="Rectangle 3"/>
          <p:cNvSpPr>
            <a:spLocks noGrp="1"/>
          </p:cNvSpPr>
          <p:nvPr>
            <p:ph idx="1" hasCustomPrompt="1"/>
          </p:nvPr>
        </p:nvSpPr>
        <p:spPr>
          <a:xfrm>
            <a:off x="685800" y="1219200"/>
            <a:ext cx="7772400" cy="5029200"/>
          </a:xfrm>
        </p:spPr>
        <p:txBody>
          <a:bodyPr vert="horz" wrap="square" lIns="91440" tIns="45720" rIns="91440" bIns="45720" anchor="t"/>
          <a:p>
            <a:pPr marL="342900" marR="0" lvl="0" indent="-342900" algn="l" defTabSz="914400" rtl="0" eaLnBrk="1" fontAlgn="base" latinLnBrk="0" hangingPunct="1">
              <a:lnSpc>
                <a:spcPct val="100000"/>
              </a:lnSpc>
              <a:spcBef>
                <a:spcPct val="20000"/>
              </a:spcBef>
              <a:spcAft>
                <a:spcPct val="0"/>
              </a:spcAft>
              <a:buClrTx/>
              <a:buSzTx/>
              <a:buFontTx/>
              <a:buChar char="•"/>
            </a:pPr>
            <a:r>
              <a:rPr kumimoji="1" lang="zh-CN" altLang="en-US" sz="3200" b="0" i="0" u="none" strike="noStrike" kern="1200" cap="none" spc="0" normalizeH="0" baseline="0" noProof="1" dirty="0">
                <a:solidFill>
                  <a:schemeClr val="bg1"/>
                </a:solidFill>
                <a:latin typeface="+mn-lt"/>
                <a:ea typeface="+mn-ea"/>
                <a:cs typeface="+mn-cs"/>
                <a:sym typeface="+mn-ea"/>
              </a:rPr>
              <a:t>基本思想：</a:t>
            </a:r>
            <a:endParaRPr kumimoji="1" lang="zh-CN" altLang="en-US" sz="3200" b="0" i="0" u="none" strike="noStrike" kern="1200" cap="none" spc="0" normalizeH="0" baseline="0" noProof="1" dirty="0">
              <a:solidFill>
                <a:schemeClr val="bg1"/>
              </a:solidFill>
              <a:latin typeface="+mn-lt"/>
              <a:ea typeface="+mn-ea"/>
              <a:cs typeface="+mn-cs"/>
            </a:endParaRPr>
          </a:p>
          <a:p>
            <a:pPr lvl="1">
              <a:spcBef>
                <a:spcPct val="50000"/>
              </a:spcBef>
            </a:pPr>
            <a:r>
              <a:rPr lang="zh-CN" altLang="en-US" dirty="0">
                <a:sym typeface="+mn-ea"/>
              </a:rPr>
              <a:t>语法规则：通过对所给字符根据语法规则的迭代生成新的字符串，每次迭代结果称为一代</a:t>
            </a:r>
            <a:endParaRPr lang="zh-CN" altLang="en-US" dirty="0"/>
          </a:p>
          <a:p>
            <a:pPr lvl="1">
              <a:spcBef>
                <a:spcPct val="50000"/>
              </a:spcBef>
            </a:pPr>
            <a:r>
              <a:rPr lang="zh-CN" altLang="en-US" dirty="0">
                <a:sym typeface="+mn-ea"/>
              </a:rPr>
              <a:t>字符解释：将字符串中的字符解释为适当的几何体素，就可以得到一个基于语法规则生成的物体</a:t>
            </a:r>
            <a:endParaRPr kumimoji="1" lang="zh-CN" altLang="en-US" sz="2800" b="0" i="0" u="none" strike="noStrike" kern="1200" cap="none" spc="0" normalizeH="0" baseline="0" noProof="1" dirty="0">
              <a:solidFill>
                <a:schemeClr val="bg1"/>
              </a:solidFill>
              <a:latin typeface="宋体" panose="02010600030101010101" pitchFamily="2" charset="-122"/>
              <a:ea typeface="+mn-ea"/>
              <a:cs typeface="+mn-cs"/>
            </a:endParaRPr>
          </a:p>
        </p:txBody>
      </p:sp>
      <p:sp>
        <p:nvSpPr>
          <p:cNvPr id="3" name="Rectangle 2"/>
          <p:cNvSpPr>
            <a:spLocks noGrp="1" noChangeArrowheads="1"/>
          </p:cNvSpPr>
          <p:nvPr>
            <p:ph type="title"/>
          </p:nvPr>
        </p:nvSpPr>
        <p:spPr>
          <a:xfrm>
            <a:off x="685800" y="93663"/>
            <a:ext cx="7772400" cy="762000"/>
          </a:xfrm>
        </p:spPr>
        <p:txBody>
          <a:bodyPr vert="horz" wrap="square" lIns="91440" tIns="45720" rIns="91440" bIns="45720" numCol="1" anchor="ctr" anchorCtr="0" compatLnSpc="1"/>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L</a:t>
            </a: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系统</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Tree>
  </p:cSld>
  <p:clrMapOvr>
    <a:masterClrMapping/>
  </p:clrMapOvr>
  <p:transition>
    <p:pull dir="l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5BA43DE-E500-495E-A7E5-720921D88996}"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 name="Rectangle 2"/>
          <p:cNvSpPr>
            <a:spLocks noGrp="1" noChangeArrowheads="1"/>
          </p:cNvSpPr>
          <p:nvPr>
            <p:ph type="title"/>
          </p:nvPr>
        </p:nvSpPr>
        <p:spPr>
          <a:xfrm>
            <a:off x="685800" y="93663"/>
            <a:ext cx="7772400" cy="762000"/>
          </a:xfrm>
        </p:spPr>
        <p:txBody>
          <a:bodyPr vert="horz" wrap="square" lIns="91440" tIns="45720" rIns="91440" bIns="45720" numCol="1" anchor="ctr" anchorCtr="0" compatLnSpc="1"/>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L</a:t>
            </a: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系统</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185347" name="文本占位符 185346"/>
          <p:cNvSpPr>
            <a:spLocks noGrp="1"/>
          </p:cNvSpPr>
          <p:nvPr>
            <p:ph type="body" idx="1"/>
          </p:nvPr>
        </p:nvSpPr>
        <p:spPr>
          <a:xfrm>
            <a:off x="685800" y="1484313"/>
            <a:ext cx="7772400" cy="4616450"/>
          </a:xfrm>
        </p:spPr>
        <p:txBody>
          <a:bodyPr/>
          <a:p>
            <a:pPr marL="609600" indent="-609600">
              <a:spcBef>
                <a:spcPct val="50000"/>
              </a:spcBef>
            </a:pPr>
            <a:r>
              <a:rPr lang="zh-CN" altLang="en-US" sz="2800" dirty="0"/>
              <a:t>字符集：“</a:t>
            </a:r>
            <a:r>
              <a:rPr lang="en-US" altLang="zh-CN" sz="2800"/>
              <a:t>A”, “B”, “[” “]”, “(”, “)” </a:t>
            </a:r>
            <a:endParaRPr lang="en-US" altLang="zh-CN" sz="2800"/>
          </a:p>
          <a:p>
            <a:pPr marL="609600" indent="-609600">
              <a:spcBef>
                <a:spcPct val="50000"/>
              </a:spcBef>
            </a:pPr>
            <a:r>
              <a:rPr lang="zh-CN" altLang="en-US" sz="2800" dirty="0"/>
              <a:t>语法规则：</a:t>
            </a:r>
            <a:endParaRPr lang="zh-CN" altLang="en-US" sz="2800" dirty="0"/>
          </a:p>
          <a:p>
            <a:pPr marL="990600" lvl="1" indent="-533400">
              <a:spcBef>
                <a:spcPct val="25000"/>
              </a:spcBef>
            </a:pPr>
            <a:r>
              <a:rPr lang="en-US" altLang="zh-CN" sz="2400"/>
              <a:t>A→AA;  B→A[B]AA(B)</a:t>
            </a:r>
            <a:endParaRPr lang="en-US" altLang="zh-CN" sz="2400"/>
          </a:p>
          <a:p>
            <a:pPr marL="990600" lvl="1" indent="-533400">
              <a:spcBef>
                <a:spcPct val="25000"/>
              </a:spcBef>
            </a:pPr>
            <a:r>
              <a:rPr lang="zh-CN" altLang="en-US" sz="2400" dirty="0"/>
              <a:t>迭代两次</a:t>
            </a:r>
            <a:endParaRPr lang="zh-CN" altLang="en-US" sz="2400" dirty="0"/>
          </a:p>
          <a:p>
            <a:pPr marL="1371600" lvl="2" indent="-457200">
              <a:spcBef>
                <a:spcPct val="25000"/>
              </a:spcBef>
            </a:pPr>
            <a:r>
              <a:rPr lang="en-US" altLang="zh-CN" sz="2000"/>
              <a:t>B</a:t>
            </a:r>
            <a:endParaRPr lang="en-US" altLang="zh-CN" sz="2000"/>
          </a:p>
          <a:p>
            <a:pPr marL="1371600" lvl="2" indent="-457200">
              <a:spcBef>
                <a:spcPct val="25000"/>
              </a:spcBef>
            </a:pPr>
            <a:r>
              <a:rPr lang="en-US" altLang="zh-CN" sz="2000"/>
              <a:t>A[B]AA(B)</a:t>
            </a:r>
            <a:endParaRPr lang="en-US" altLang="zh-CN" sz="2000"/>
          </a:p>
          <a:p>
            <a:pPr marL="1371600" lvl="2" indent="-457200">
              <a:spcBef>
                <a:spcPct val="25000"/>
              </a:spcBef>
            </a:pPr>
            <a:r>
              <a:rPr lang="en-US" altLang="zh-CN" sz="2000"/>
              <a:t>AA[A[B]AA(B)]AAAA(A[B]AA(B))</a:t>
            </a:r>
            <a:endParaRPr lang="zh-CN" altLang="en-US" sz="2000" dirty="0"/>
          </a:p>
          <a:p>
            <a:pPr marL="609600" indent="-609600">
              <a:spcBef>
                <a:spcPct val="50000"/>
              </a:spcBef>
            </a:pPr>
            <a:r>
              <a:rPr lang="zh-CN" altLang="en-US" sz="2800" dirty="0"/>
              <a:t>字符解释：“</a:t>
            </a:r>
            <a:r>
              <a:rPr lang="en-US" altLang="zh-CN" sz="2800"/>
              <a:t>A”</a:t>
            </a:r>
            <a:r>
              <a:rPr lang="zh-CN" altLang="en-US" sz="2800" dirty="0"/>
              <a:t>表示一个主干，“</a:t>
            </a:r>
            <a:r>
              <a:rPr lang="en-US" altLang="zh-CN" sz="2800"/>
              <a:t>B”</a:t>
            </a:r>
            <a:r>
              <a:rPr lang="zh-CN" altLang="en-US" sz="2800" dirty="0"/>
              <a:t>表示一个分支，“</a:t>
            </a:r>
            <a:r>
              <a:rPr lang="en-US" altLang="zh-CN" sz="2800"/>
              <a:t>[]”</a:t>
            </a:r>
            <a:r>
              <a:rPr lang="zh-CN" altLang="en-US" sz="2800" dirty="0"/>
              <a:t>表示分支向左</a:t>
            </a:r>
            <a:r>
              <a:rPr lang="en-US" altLang="zh-CN" sz="2800"/>
              <a:t>45°</a:t>
            </a:r>
            <a:r>
              <a:rPr lang="zh-CN" altLang="en-US" sz="2800" dirty="0"/>
              <a:t>，“</a:t>
            </a:r>
            <a:r>
              <a:rPr lang="en-US" altLang="zh-CN" sz="2800"/>
              <a:t>()”</a:t>
            </a:r>
            <a:r>
              <a:rPr lang="zh-CN" altLang="en-US" sz="2800" dirty="0"/>
              <a:t>表示分支向右</a:t>
            </a:r>
            <a:r>
              <a:rPr lang="en-US" altLang="zh-CN" sz="2800"/>
              <a:t>45° </a:t>
            </a:r>
            <a:endParaRPr lang="zh-CN" altLang="en-US" sz="2800" dirty="0"/>
          </a:p>
        </p:txBody>
      </p:sp>
    </p:spTree>
  </p:cSld>
  <p:clrMapOvr>
    <a:masterClrMapping/>
  </p:clrMapOvr>
  <p:transition>
    <p:pull dir="l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5BA43DE-E500-495E-A7E5-720921D88996}"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 name="Rectangle 2"/>
          <p:cNvSpPr>
            <a:spLocks noGrp="1" noChangeArrowheads="1"/>
          </p:cNvSpPr>
          <p:nvPr>
            <p:ph type="title"/>
          </p:nvPr>
        </p:nvSpPr>
        <p:spPr>
          <a:xfrm>
            <a:off x="685800" y="93663"/>
            <a:ext cx="7772400" cy="762000"/>
          </a:xfrm>
        </p:spPr>
        <p:txBody>
          <a:bodyPr vert="horz" wrap="square" lIns="91440" tIns="45720" rIns="91440" bIns="45720" numCol="1" anchor="ctr" anchorCtr="0" compatLnSpc="1"/>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L</a:t>
            </a: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系统</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graphicFrame>
        <p:nvGraphicFramePr>
          <p:cNvPr id="187396" name="对象 187395"/>
          <p:cNvGraphicFramePr/>
          <p:nvPr/>
        </p:nvGraphicFramePr>
        <p:xfrm>
          <a:off x="1331913" y="1484313"/>
          <a:ext cx="6408737" cy="3890962"/>
        </p:xfrm>
        <a:graphic>
          <a:graphicData uri="http://schemas.openxmlformats.org/presentationml/2006/ole">
            <mc:AlternateContent xmlns:mc="http://schemas.openxmlformats.org/markup-compatibility/2006">
              <mc:Choice xmlns:v="urn:schemas-microsoft-com:vml" Requires="v">
                <p:oleObj spid="_x0000_s3083" name="" r:id="rId1" imgW="8591550" imgH="5857875" progId="PBrush">
                  <p:embed/>
                </p:oleObj>
              </mc:Choice>
              <mc:Fallback>
                <p:oleObj name="" r:id="rId1" imgW="8591550" imgH="5857875" progId="PBrush">
                  <p:embed/>
                  <p:pic>
                    <p:nvPicPr>
                      <p:cNvPr id="0" name="图片 3082"/>
                      <p:cNvPicPr/>
                      <p:nvPr/>
                    </p:nvPicPr>
                    <p:blipFill>
                      <a:blip r:embed="rId2"/>
                      <a:srcRect b="12289"/>
                      <a:stretch>
                        <a:fillRect/>
                      </a:stretch>
                    </p:blipFill>
                    <p:spPr>
                      <a:xfrm>
                        <a:off x="1331913" y="1484313"/>
                        <a:ext cx="6408737" cy="3890962"/>
                      </a:xfrm>
                      <a:prstGeom prst="rect">
                        <a:avLst/>
                      </a:prstGeom>
                      <a:noFill/>
                      <a:ln w="38100">
                        <a:miter/>
                      </a:ln>
                    </p:spPr>
                  </p:pic>
                </p:oleObj>
              </mc:Fallback>
            </mc:AlternateContent>
          </a:graphicData>
        </a:graphic>
      </p:graphicFrame>
      <p:sp>
        <p:nvSpPr>
          <p:cNvPr id="187399" name="文本框 187398"/>
          <p:cNvSpPr txBox="1"/>
          <p:nvPr/>
        </p:nvSpPr>
        <p:spPr>
          <a:xfrm>
            <a:off x="1331913" y="5734050"/>
            <a:ext cx="1943100" cy="366713"/>
          </a:xfrm>
          <a:prstGeom prst="rect">
            <a:avLst/>
          </a:prstGeom>
          <a:noFill/>
          <a:ln w="9525">
            <a:noFill/>
          </a:ln>
        </p:spPr>
        <p:txBody>
          <a:bodyPr>
            <a:spAutoFit/>
          </a:bodyPr>
          <a:p>
            <a:pPr algn="ctr">
              <a:spcBef>
                <a:spcPct val="50000"/>
              </a:spcBef>
            </a:pPr>
            <a:r>
              <a:rPr lang="en-US" altLang="zh-CN">
                <a:latin typeface="Arial" panose="020B0604020202020204" pitchFamily="34" charset="0"/>
                <a:ea typeface="黑体" panose="02010609060101010101" pitchFamily="49" charset="-122"/>
              </a:rPr>
              <a:t>(a) </a:t>
            </a:r>
            <a:r>
              <a:rPr lang="zh-CN" altLang="en-US" dirty="0">
                <a:latin typeface="Arial" panose="020B0604020202020204" pitchFamily="34" charset="0"/>
                <a:ea typeface="黑体" panose="02010609060101010101" pitchFamily="49" charset="-122"/>
              </a:rPr>
              <a:t>初始字符</a:t>
            </a:r>
            <a:endParaRPr lang="zh-CN" altLang="en-US" dirty="0">
              <a:latin typeface="Arial" panose="020B0604020202020204" pitchFamily="34" charset="0"/>
              <a:ea typeface="黑体" panose="02010609060101010101" pitchFamily="49" charset="-122"/>
            </a:endParaRPr>
          </a:p>
        </p:txBody>
      </p:sp>
      <p:sp>
        <p:nvSpPr>
          <p:cNvPr id="187400" name="文本框 187399"/>
          <p:cNvSpPr txBox="1"/>
          <p:nvPr/>
        </p:nvSpPr>
        <p:spPr>
          <a:xfrm>
            <a:off x="2989263" y="5734050"/>
            <a:ext cx="1943100" cy="366713"/>
          </a:xfrm>
          <a:prstGeom prst="rect">
            <a:avLst/>
          </a:prstGeom>
          <a:noFill/>
          <a:ln w="9525">
            <a:noFill/>
          </a:ln>
        </p:spPr>
        <p:txBody>
          <a:bodyPr>
            <a:spAutoFit/>
          </a:bodyPr>
          <a:p>
            <a:pPr algn="ctr">
              <a:spcBef>
                <a:spcPct val="50000"/>
              </a:spcBef>
            </a:pPr>
            <a:r>
              <a:rPr lang="en-US" altLang="zh-CN">
                <a:latin typeface="Arial" panose="020B0604020202020204" pitchFamily="34" charset="0"/>
                <a:ea typeface="黑体" panose="02010609060101010101" pitchFamily="49" charset="-122"/>
              </a:rPr>
              <a:t>(b) </a:t>
            </a:r>
            <a:r>
              <a:rPr lang="zh-CN" altLang="en-US" dirty="0">
                <a:latin typeface="Arial" panose="020B0604020202020204" pitchFamily="34" charset="0"/>
                <a:ea typeface="黑体" panose="02010609060101010101" pitchFamily="49" charset="-122"/>
              </a:rPr>
              <a:t>一代结果</a:t>
            </a:r>
            <a:endParaRPr lang="zh-CN" altLang="en-US" dirty="0">
              <a:latin typeface="Arial" panose="020B0604020202020204" pitchFamily="34" charset="0"/>
              <a:ea typeface="黑体" panose="02010609060101010101" pitchFamily="49" charset="-122"/>
            </a:endParaRPr>
          </a:p>
        </p:txBody>
      </p:sp>
      <p:sp>
        <p:nvSpPr>
          <p:cNvPr id="187402" name="文本框 187401"/>
          <p:cNvSpPr txBox="1"/>
          <p:nvPr/>
        </p:nvSpPr>
        <p:spPr>
          <a:xfrm>
            <a:off x="5364163" y="5734050"/>
            <a:ext cx="1943100" cy="366713"/>
          </a:xfrm>
          <a:prstGeom prst="rect">
            <a:avLst/>
          </a:prstGeom>
          <a:noFill/>
          <a:ln w="9525">
            <a:noFill/>
          </a:ln>
        </p:spPr>
        <p:txBody>
          <a:bodyPr>
            <a:spAutoFit/>
          </a:bodyPr>
          <a:p>
            <a:pPr algn="ctr">
              <a:spcBef>
                <a:spcPct val="50000"/>
              </a:spcBef>
            </a:pPr>
            <a:r>
              <a:rPr lang="en-US" altLang="zh-CN">
                <a:latin typeface="Arial" panose="020B0604020202020204" pitchFamily="34" charset="0"/>
                <a:ea typeface="黑体" panose="02010609060101010101" pitchFamily="49" charset="-122"/>
              </a:rPr>
              <a:t>(c) </a:t>
            </a:r>
            <a:r>
              <a:rPr lang="zh-CN" altLang="en-US" dirty="0">
                <a:latin typeface="Arial" panose="020B0604020202020204" pitchFamily="34" charset="0"/>
                <a:ea typeface="黑体" panose="02010609060101010101" pitchFamily="49" charset="-122"/>
              </a:rPr>
              <a:t>二代结果</a:t>
            </a:r>
            <a:endParaRPr lang="zh-CN" altLang="en-US" dirty="0">
              <a:latin typeface="Arial" panose="020B0604020202020204" pitchFamily="34" charset="0"/>
              <a:ea typeface="黑体" panose="02010609060101010101" pitchFamily="49" charset="-122"/>
            </a:endParaRPr>
          </a:p>
        </p:txBody>
      </p:sp>
      <p:sp>
        <p:nvSpPr>
          <p:cNvPr id="2" name="文本框 1"/>
          <p:cNvSpPr txBox="1"/>
          <p:nvPr/>
        </p:nvSpPr>
        <p:spPr>
          <a:xfrm>
            <a:off x="387350" y="1628775"/>
            <a:ext cx="4664075" cy="630555"/>
          </a:xfrm>
          <a:prstGeom prst="rect">
            <a:avLst/>
          </a:prstGeom>
          <a:noFill/>
        </p:spPr>
        <p:txBody>
          <a:bodyPr wrap="square" rtlCol="0" anchor="t">
            <a:spAutoFit/>
          </a:bodyPr>
          <a:p>
            <a:pPr marL="1371600" lvl="2" indent="-457200">
              <a:spcBef>
                <a:spcPct val="25000"/>
              </a:spcBef>
            </a:pPr>
            <a:r>
              <a:rPr lang="en-US" altLang="zh-CN">
                <a:solidFill>
                  <a:schemeClr val="tx1"/>
                </a:solidFill>
                <a:sym typeface="+mn-ea"/>
              </a:rPr>
              <a:t>A</a:t>
            </a:r>
            <a:r>
              <a:rPr lang="en-US" altLang="zh-CN">
                <a:solidFill>
                  <a:schemeClr val="tx1"/>
                </a:solidFill>
                <a:uFillTx/>
                <a:sym typeface="+mn-ea"/>
              </a:rPr>
              <a:t>[B]AA(B)</a:t>
            </a:r>
            <a:endParaRPr lang="en-US" altLang="zh-CN">
              <a:solidFill>
                <a:schemeClr val="tx1"/>
              </a:solidFill>
              <a:uFillTx/>
              <a:sym typeface="+mn-ea"/>
            </a:endParaRPr>
          </a:p>
          <a:p>
            <a:pPr marL="1371600" lvl="2" indent="-457200">
              <a:spcBef>
                <a:spcPct val="25000"/>
              </a:spcBef>
            </a:pPr>
            <a:r>
              <a:rPr lang="en-US" altLang="zh-CN">
                <a:solidFill>
                  <a:schemeClr val="tx1"/>
                </a:solidFill>
                <a:uFillTx/>
                <a:sym typeface="+mn-ea"/>
              </a:rPr>
              <a:t>AA[A[B]AA(B)]AAAA(A[B]AA(B))</a:t>
            </a:r>
            <a:endParaRPr lang="en-US" altLang="zh-CN">
              <a:solidFill>
                <a:schemeClr val="tx1"/>
              </a:solidFill>
              <a:uFillTx/>
              <a:sym typeface="+mn-ea"/>
            </a:endParaRPr>
          </a:p>
        </p:txBody>
      </p:sp>
    </p:spTree>
  </p:cSld>
  <p:clrMapOvr>
    <a:masterClrMapping/>
  </p:clrMapOvr>
  <p:transition>
    <p:pull dir="l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5BA43DE-E500-495E-A7E5-720921D88996}"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 name="Rectangle 2"/>
          <p:cNvSpPr>
            <a:spLocks noGrp="1" noChangeArrowheads="1"/>
          </p:cNvSpPr>
          <p:nvPr>
            <p:ph type="title"/>
          </p:nvPr>
        </p:nvSpPr>
        <p:spPr>
          <a:xfrm>
            <a:off x="685800" y="93663"/>
            <a:ext cx="7772400" cy="762000"/>
          </a:xfrm>
        </p:spPr>
        <p:txBody>
          <a:bodyPr vert="horz" wrap="square" lIns="91440" tIns="45720" rIns="91440" bIns="45720" numCol="1" anchor="ctr" anchorCtr="0" compatLnSpc="1"/>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L</a:t>
            </a: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系统</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pic>
        <p:nvPicPr>
          <p:cNvPr id="200708" name="内容占位符 200707"/>
          <p:cNvPicPr>
            <a:picLocks noChangeAspect="1"/>
          </p:cNvPicPr>
          <p:nvPr>
            <p:ph idx="1"/>
          </p:nvPr>
        </p:nvPicPr>
        <p:blipFill>
          <a:blip r:embed="rId1"/>
          <a:stretch>
            <a:fillRect/>
          </a:stretch>
        </p:blipFill>
        <p:spPr>
          <a:xfrm>
            <a:off x="684213" y="1484313"/>
            <a:ext cx="3544887" cy="4581525"/>
          </a:xfrm>
        </p:spPr>
      </p:pic>
      <p:pic>
        <p:nvPicPr>
          <p:cNvPr id="200714" name="内容占位符 200713"/>
          <p:cNvPicPr>
            <a:picLocks noChangeAspect="1"/>
          </p:cNvPicPr>
          <p:nvPr/>
        </p:nvPicPr>
        <p:blipFill>
          <a:blip r:embed="rId2"/>
          <a:stretch>
            <a:fillRect/>
          </a:stretch>
        </p:blipFill>
        <p:spPr>
          <a:xfrm>
            <a:off x="4859338" y="1412875"/>
            <a:ext cx="3406775" cy="4581525"/>
          </a:xfrm>
          <a:prstGeom prst="rect">
            <a:avLst/>
          </a:prstGeom>
          <a:noFill/>
          <a:ln w="9525">
            <a:noFill/>
          </a:ln>
        </p:spPr>
      </p:pic>
    </p:spTree>
  </p:cSld>
  <p:clrMapOvr>
    <a:masterClrMapping/>
  </p:clrMapOvr>
  <p:transition>
    <p:pull dir="l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5BA43DE-E500-495E-A7E5-720921D88996}"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 name="Rectangle 2"/>
          <p:cNvSpPr>
            <a:spLocks noGrp="1" noChangeArrowheads="1"/>
          </p:cNvSpPr>
          <p:nvPr>
            <p:ph type="title"/>
          </p:nvPr>
        </p:nvSpPr>
        <p:spPr>
          <a:xfrm>
            <a:off x="685800" y="93663"/>
            <a:ext cx="7772400" cy="762000"/>
          </a:xfrm>
        </p:spPr>
        <p:txBody>
          <a:bodyPr vert="horz" wrap="square" lIns="91440" tIns="45720" rIns="91440" bIns="45720" numCol="1" anchor="ctr" anchorCtr="0" compatLnSpc="1"/>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L</a:t>
            </a: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系统</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190467" name="文本占位符 190466"/>
          <p:cNvSpPr>
            <a:spLocks noGrp="1"/>
          </p:cNvSpPr>
          <p:nvPr>
            <p:ph type="body" idx="1"/>
          </p:nvPr>
        </p:nvSpPr>
        <p:spPr/>
        <p:txBody>
          <a:bodyPr/>
          <a:p>
            <a:pPr>
              <a:spcBef>
                <a:spcPct val="50000"/>
              </a:spcBef>
            </a:pPr>
            <a:r>
              <a:rPr lang="zh-CN" altLang="en-US" dirty="0"/>
              <a:t>在</a:t>
            </a:r>
            <a:r>
              <a:rPr lang="en-US" altLang="zh-CN"/>
              <a:t>L-</a:t>
            </a:r>
            <a:r>
              <a:rPr lang="zh-CN" altLang="en-US" dirty="0"/>
              <a:t>系统中引入更多控制</a:t>
            </a:r>
            <a:endParaRPr lang="zh-CN" altLang="en-US" dirty="0"/>
          </a:p>
          <a:p>
            <a:pPr lvl="1">
              <a:spcBef>
                <a:spcPct val="50000"/>
              </a:spcBef>
            </a:pPr>
            <a:r>
              <a:rPr lang="zh-CN" altLang="en-US" dirty="0"/>
              <a:t>不同“代”之中的字符的不同解释</a:t>
            </a:r>
            <a:endParaRPr lang="zh-CN" altLang="en-US" dirty="0"/>
          </a:p>
          <a:p>
            <a:pPr lvl="2">
              <a:spcBef>
                <a:spcPct val="50000"/>
              </a:spcBef>
            </a:pPr>
            <a:r>
              <a:rPr lang="en-US" altLang="zh-CN">
                <a:latin typeface="Times New Roman" panose="02020603050405020304" pitchFamily="18" charset="0"/>
              </a:rPr>
              <a:t>(</a:t>
            </a:r>
            <a:r>
              <a:rPr lang="en-US" altLang="zh-CN" i="1">
                <a:latin typeface="Times New Roman" panose="02020603050405020304" pitchFamily="18" charset="0"/>
              </a:rPr>
              <a:t>n</a:t>
            </a:r>
            <a:r>
              <a:rPr lang="en-US" altLang="zh-CN">
                <a:latin typeface="Times New Roman" panose="02020603050405020304" pitchFamily="18" charset="0"/>
              </a:rPr>
              <a:t>+1)</a:t>
            </a:r>
            <a:r>
              <a:rPr lang="zh-CN" altLang="en-US" dirty="0"/>
              <a:t>代的树枝要比</a:t>
            </a:r>
            <a:r>
              <a:rPr lang="en-US" altLang="zh-CN" i="1">
                <a:latin typeface="Times New Roman" panose="02020603050405020304" pitchFamily="18" charset="0"/>
              </a:rPr>
              <a:t>n</a:t>
            </a:r>
            <a:r>
              <a:rPr lang="en-US" altLang="zh-CN">
                <a:latin typeface="Times New Roman" panose="02020603050405020304" pitchFamily="18" charset="0"/>
              </a:rPr>
              <a:t>-</a:t>
            </a:r>
            <a:r>
              <a:rPr lang="zh-CN" altLang="en-US" dirty="0"/>
              <a:t>代的树枝细一些、短一些</a:t>
            </a:r>
            <a:endParaRPr lang="zh-CN" altLang="en-US" dirty="0"/>
          </a:p>
          <a:p>
            <a:pPr lvl="1">
              <a:spcBef>
                <a:spcPct val="50000"/>
              </a:spcBef>
            </a:pPr>
            <a:r>
              <a:rPr lang="zh-CN" altLang="en-US" dirty="0"/>
              <a:t>终止节点处赋予树叶和花朵</a:t>
            </a:r>
            <a:endParaRPr lang="zh-CN" altLang="en-US" dirty="0"/>
          </a:p>
          <a:p>
            <a:pPr>
              <a:spcBef>
                <a:spcPct val="50000"/>
              </a:spcBef>
            </a:pPr>
            <a:r>
              <a:rPr lang="zh-CN" altLang="en-US" dirty="0"/>
              <a:t>通过设计不同的语法规则和字符解释集，可以构造出各种美丽的树木和花草 </a:t>
            </a:r>
            <a:endParaRPr lang="zh-CN" altLang="en-US" dirty="0"/>
          </a:p>
        </p:txBody>
      </p:sp>
    </p:spTree>
  </p:cSld>
  <p:clrMapOvr>
    <a:masterClrMapping/>
  </p:clrMapOvr>
  <p:transition>
    <p:pull dir="l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5BA43DE-E500-495E-A7E5-720921D88996}"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 name="Rectangle 2"/>
          <p:cNvSpPr>
            <a:spLocks noGrp="1" noChangeArrowheads="1"/>
          </p:cNvSpPr>
          <p:nvPr>
            <p:ph type="title"/>
          </p:nvPr>
        </p:nvSpPr>
        <p:spPr>
          <a:xfrm>
            <a:off x="685800" y="93663"/>
            <a:ext cx="7772400" cy="762000"/>
          </a:xfrm>
        </p:spPr>
        <p:txBody>
          <a:bodyPr vert="horz" wrap="square" lIns="91440" tIns="45720" rIns="91440" bIns="45720" numCol="1" anchor="ctr" anchorCtr="0" compatLnSpc="1"/>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L</a:t>
            </a: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系统</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pic>
        <p:nvPicPr>
          <p:cNvPr id="191492" name="图片 191491" descr="fig 2"/>
          <p:cNvPicPr>
            <a:picLocks noChangeAspect="1"/>
          </p:cNvPicPr>
          <p:nvPr/>
        </p:nvPicPr>
        <p:blipFill>
          <a:blip r:embed="rId1"/>
          <a:stretch>
            <a:fillRect/>
          </a:stretch>
        </p:blipFill>
        <p:spPr>
          <a:xfrm>
            <a:off x="3419475" y="1557338"/>
            <a:ext cx="4941888" cy="4319587"/>
          </a:xfrm>
          <a:prstGeom prst="rect">
            <a:avLst/>
          </a:prstGeom>
          <a:noFill/>
          <a:ln w="9525">
            <a:noFill/>
          </a:ln>
        </p:spPr>
      </p:pic>
      <p:pic>
        <p:nvPicPr>
          <p:cNvPr id="191493" name="图片 191492" descr="fig 2"/>
          <p:cNvPicPr>
            <a:picLocks noChangeAspect="1"/>
          </p:cNvPicPr>
          <p:nvPr/>
        </p:nvPicPr>
        <p:blipFill>
          <a:blip r:embed="rId2"/>
          <a:stretch>
            <a:fillRect/>
          </a:stretch>
        </p:blipFill>
        <p:spPr>
          <a:xfrm>
            <a:off x="539750" y="1557338"/>
            <a:ext cx="2795588" cy="4314825"/>
          </a:xfrm>
          <a:prstGeom prst="rect">
            <a:avLst/>
          </a:prstGeom>
          <a:noFill/>
          <a:ln w="9525">
            <a:noFill/>
          </a:ln>
        </p:spPr>
      </p:pic>
    </p:spTree>
  </p:cSld>
  <p:clrMapOvr>
    <a:masterClrMapping/>
  </p:clrMapOvr>
  <p:transition>
    <p:pull dir="l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5BA43DE-E500-495E-A7E5-720921D88996}"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91138" name="文本占位符 582658"/>
          <p:cNvSpPr>
            <a:spLocks noGrp="1"/>
          </p:cNvSpPr>
          <p:nvPr>
            <p:ph idx="1" hasCustomPrompt="1"/>
          </p:nvPr>
        </p:nvSpPr>
        <p:spPr>
          <a:xfrm>
            <a:off x="323850" y="1557338"/>
            <a:ext cx="8497888" cy="3384550"/>
          </a:xfrm>
        </p:spPr>
        <p:txBody>
          <a:bodyPr anchor="t" anchorCtr="0"/>
          <a:p>
            <a:pPr lvl="1">
              <a:spcBef>
                <a:spcPct val="50000"/>
              </a:spcBef>
            </a:pPr>
            <a:r>
              <a:rPr lang="zh-CN" altLang="en-US" dirty="0">
                <a:solidFill>
                  <a:schemeClr val="bg1"/>
                </a:solidFill>
                <a:uFillTx/>
                <a:sym typeface="+mn-ea"/>
              </a:rPr>
              <a:t>由一组随时间变化的粒子组成</a:t>
            </a:r>
            <a:endParaRPr lang="zh-CN" altLang="en-US" dirty="0">
              <a:solidFill>
                <a:schemeClr val="bg1"/>
              </a:solidFill>
              <a:uFillTx/>
            </a:endParaRPr>
          </a:p>
          <a:p>
            <a:pPr lvl="1">
              <a:spcBef>
                <a:spcPct val="50000"/>
              </a:spcBef>
            </a:pPr>
            <a:r>
              <a:rPr lang="zh-CN" altLang="en-US" dirty="0">
                <a:solidFill>
                  <a:schemeClr val="bg1"/>
                </a:solidFill>
                <a:uFillTx/>
                <a:sym typeface="+mn-ea"/>
              </a:rPr>
              <a:t>粒子的变化由某种随机统计规律控制</a:t>
            </a:r>
            <a:endParaRPr lang="zh-CN" altLang="en-US" dirty="0">
              <a:solidFill>
                <a:schemeClr val="bg1"/>
              </a:solidFill>
              <a:uFillTx/>
            </a:endParaRPr>
          </a:p>
          <a:p>
            <a:pPr lvl="1">
              <a:spcBef>
                <a:spcPct val="50000"/>
              </a:spcBef>
            </a:pPr>
            <a:r>
              <a:rPr lang="zh-CN" altLang="en-US" dirty="0">
                <a:solidFill>
                  <a:schemeClr val="bg1"/>
                </a:solidFill>
                <a:uFillTx/>
                <a:sym typeface="+mn-ea"/>
              </a:rPr>
              <a:t>粒子有生命：产生、发展（运动）、消亡</a:t>
            </a:r>
            <a:endParaRPr lang="zh-CN" altLang="en-US" dirty="0">
              <a:solidFill>
                <a:schemeClr val="bg1"/>
              </a:solidFill>
              <a:uFillTx/>
            </a:endParaRPr>
          </a:p>
          <a:p>
            <a:pPr lvl="1">
              <a:spcBef>
                <a:spcPct val="50000"/>
              </a:spcBef>
            </a:pPr>
            <a:r>
              <a:rPr lang="zh-CN" altLang="en-US" dirty="0">
                <a:solidFill>
                  <a:schemeClr val="bg1"/>
                </a:solidFill>
                <a:uFillTx/>
                <a:sym typeface="+mn-ea"/>
              </a:rPr>
              <a:t>按照确定或随机运动规律进行运动 </a:t>
            </a:r>
            <a:endParaRPr lang="zh-CN" altLang="en-US" dirty="0">
              <a:solidFill>
                <a:schemeClr val="bg1"/>
              </a:solidFill>
              <a:uFillTx/>
            </a:endParaRPr>
          </a:p>
          <a:p>
            <a:pPr algn="just">
              <a:lnSpc>
                <a:spcPct val="150000"/>
              </a:lnSpc>
            </a:pPr>
            <a:endParaRPr lang="zh-CN" altLang="en-US" dirty="0">
              <a:solidFill>
                <a:schemeClr val="bg1"/>
              </a:solidFill>
              <a:uFillTx/>
              <a:latin typeface="宋体" panose="02010600030101010101" pitchFamily="2" charset="-122"/>
            </a:endParaRPr>
          </a:p>
        </p:txBody>
      </p:sp>
      <p:sp>
        <p:nvSpPr>
          <p:cNvPr id="7" name="Rectangle 2"/>
          <p:cNvSpPr>
            <a:spLocks noGrp="1" noChangeArrowheads="1"/>
          </p:cNvSpPr>
          <p:nvPr>
            <p:ph type="title"/>
          </p:nvPr>
        </p:nvSpPr>
        <p:spPr>
          <a:xfrm>
            <a:off x="685800" y="93663"/>
            <a:ext cx="7772400" cy="762000"/>
          </a:xfrm>
        </p:spPr>
        <p:txBody>
          <a:bodyPr vert="horz" wrap="square" lIns="91440" tIns="45720" rIns="91440" bIns="45720" numCol="1" anchor="ctr" anchorCtr="0" compatLnSpc="1"/>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1" dirty="0">
                <a:solidFill>
                  <a:srgbClr val="FFCC00"/>
                </a:solidFill>
                <a:effectLst>
                  <a:outerShdw blurRad="38100" dist="38100" dir="2700000" algn="tl">
                    <a:srgbClr val="000000"/>
                  </a:outerShdw>
                </a:effectLst>
                <a:latin typeface="宋体" panose="02010600030101010101" pitchFamily="2" charset="-122"/>
                <a:ea typeface="+mj-ea"/>
                <a:cs typeface="+mj-cs"/>
                <a:sym typeface="+mn-ea"/>
              </a:rPr>
              <a:t>粒子系统</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2" name="文本框 1"/>
          <p:cNvSpPr txBox="1"/>
          <p:nvPr/>
        </p:nvSpPr>
        <p:spPr>
          <a:xfrm>
            <a:off x="899795" y="4796790"/>
            <a:ext cx="7349490" cy="410845"/>
          </a:xfrm>
          <a:prstGeom prst="rect">
            <a:avLst/>
          </a:prstGeom>
          <a:noFill/>
        </p:spPr>
        <p:txBody>
          <a:bodyPr wrap="none" rtlCol="0" anchor="t">
            <a:spAutoFit/>
          </a:bodyPr>
          <a:p>
            <a:pPr>
              <a:spcBef>
                <a:spcPct val="50000"/>
              </a:spcBef>
            </a:pPr>
            <a:r>
              <a:rPr lang="zh-CN" altLang="en-US" sz="3200" b="1" dirty="0">
                <a:solidFill>
                  <a:schemeClr val="bg1"/>
                </a:solidFill>
                <a:uFillTx/>
                <a:sym typeface="+mn-ea"/>
              </a:rPr>
              <a:t>模拟火、雾、烟、焰火等外形随时间的变化而变动的模糊物体</a:t>
            </a:r>
            <a:endParaRPr lang="zh-CN" altLang="en-US" sz="3200" b="1" dirty="0">
              <a:solidFill>
                <a:schemeClr val="bg1"/>
              </a:solidFill>
              <a:uFillTx/>
              <a:sym typeface="+mn-ea"/>
            </a:endParaRPr>
          </a:p>
        </p:txBody>
      </p:sp>
    </p:spTree>
  </p:cSld>
  <p:clrMapOvr>
    <a:masterClrMapping/>
  </p:clrMapOvr>
  <p:transition>
    <p:pull dir="l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5BA43DE-E500-495E-A7E5-720921D88996}"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91138" name="文本占位符 582658"/>
          <p:cNvSpPr>
            <a:spLocks noGrp="1"/>
          </p:cNvSpPr>
          <p:nvPr>
            <p:ph idx="1" hasCustomPrompt="1"/>
          </p:nvPr>
        </p:nvSpPr>
        <p:spPr>
          <a:xfrm>
            <a:off x="323850" y="1557338"/>
            <a:ext cx="8497888" cy="3384550"/>
          </a:xfrm>
        </p:spPr>
        <p:txBody>
          <a:bodyPr anchor="t" anchorCtr="0"/>
          <a:p>
            <a:pPr marL="609600" indent="-609600">
              <a:spcBef>
                <a:spcPct val="50000"/>
              </a:spcBef>
              <a:spcAft>
                <a:spcPct val="50000"/>
              </a:spcAft>
            </a:pPr>
            <a:r>
              <a:rPr lang="zh-CN" altLang="en-US" sz="3200" dirty="0">
                <a:sym typeface="+mn-ea"/>
              </a:rPr>
              <a:t>粒子系统是一个动态变化的系统，生成其中每一瞬间画面的步骤</a:t>
            </a:r>
            <a:endParaRPr lang="zh-CN" altLang="en-US" sz="3200" dirty="0"/>
          </a:p>
          <a:p>
            <a:pPr marL="990600" lvl="1" indent="-533400">
              <a:spcBef>
                <a:spcPct val="50000"/>
              </a:spcBef>
              <a:buFont typeface="Wingdings" panose="05000000000000000000" pitchFamily="2" charset="2"/>
              <a:buAutoNum type="arabicPeriod"/>
            </a:pPr>
            <a:r>
              <a:rPr lang="zh-CN" altLang="en-US" dirty="0">
                <a:solidFill>
                  <a:schemeClr val="bg1"/>
                </a:solidFill>
                <a:uFillTx/>
                <a:sym typeface="+mn-ea"/>
              </a:rPr>
              <a:t>产生新的粒子并加入系统中 </a:t>
            </a:r>
            <a:endParaRPr lang="zh-CN" altLang="en-US" dirty="0">
              <a:solidFill>
                <a:schemeClr val="bg1"/>
              </a:solidFill>
              <a:uFillTx/>
            </a:endParaRPr>
          </a:p>
          <a:p>
            <a:pPr marL="990600" lvl="1" indent="-533400">
              <a:spcBef>
                <a:spcPct val="50000"/>
              </a:spcBef>
              <a:buFont typeface="Wingdings" panose="05000000000000000000" pitchFamily="2" charset="2"/>
              <a:buAutoNum type="arabicPeriod"/>
            </a:pPr>
            <a:r>
              <a:rPr lang="zh-CN" altLang="en-US" dirty="0">
                <a:solidFill>
                  <a:schemeClr val="bg1"/>
                </a:solidFill>
                <a:uFillTx/>
                <a:sym typeface="+mn-ea"/>
              </a:rPr>
              <a:t>赋予每一个新粒子一定的属性（</a:t>
            </a:r>
            <a:r>
              <a:rPr lang="zh-CN" altLang="en-US" sz="2400" dirty="0">
                <a:solidFill>
                  <a:schemeClr val="bg1"/>
                </a:solidFill>
                <a:uFillTx/>
                <a:sym typeface="+mn-ea"/>
              </a:rPr>
              <a:t>初始形状、初始大小、初始速度、初始运动方向和生命周期等）</a:t>
            </a:r>
            <a:endParaRPr lang="zh-CN" altLang="en-US" sz="2400" dirty="0">
              <a:solidFill>
                <a:schemeClr val="bg1"/>
              </a:solidFill>
              <a:uFillTx/>
            </a:endParaRPr>
          </a:p>
          <a:p>
            <a:pPr marL="990600" lvl="1" indent="-533400">
              <a:spcBef>
                <a:spcPct val="50000"/>
              </a:spcBef>
              <a:buFont typeface="Wingdings" panose="05000000000000000000" pitchFamily="2" charset="2"/>
              <a:buAutoNum type="arabicPeriod"/>
            </a:pPr>
            <a:r>
              <a:rPr lang="zh-CN" altLang="en-US" dirty="0">
                <a:solidFill>
                  <a:schemeClr val="bg1"/>
                </a:solidFill>
                <a:uFillTx/>
                <a:sym typeface="+mn-ea"/>
              </a:rPr>
              <a:t>删除那些已经超过其生命周期的粒子</a:t>
            </a:r>
            <a:endParaRPr lang="zh-CN" altLang="en-US" dirty="0">
              <a:solidFill>
                <a:schemeClr val="bg1"/>
              </a:solidFill>
              <a:uFillTx/>
            </a:endParaRPr>
          </a:p>
          <a:p>
            <a:pPr marL="990600" lvl="1" indent="-533400">
              <a:spcBef>
                <a:spcPct val="50000"/>
              </a:spcBef>
              <a:buFont typeface="Wingdings" panose="05000000000000000000" pitchFamily="2" charset="2"/>
              <a:buAutoNum type="arabicPeriod"/>
            </a:pPr>
            <a:r>
              <a:rPr lang="zh-CN" altLang="en-US" dirty="0">
                <a:solidFill>
                  <a:schemeClr val="bg1"/>
                </a:solidFill>
                <a:uFillTx/>
                <a:sym typeface="+mn-ea"/>
              </a:rPr>
              <a:t>根据粒子运动属性对粒子进行移动和变换</a:t>
            </a:r>
            <a:endParaRPr lang="zh-CN" altLang="en-US" dirty="0">
              <a:solidFill>
                <a:schemeClr val="bg1"/>
              </a:solidFill>
              <a:uFillTx/>
            </a:endParaRPr>
          </a:p>
          <a:p>
            <a:pPr marL="990600" lvl="1" indent="-533400">
              <a:spcBef>
                <a:spcPct val="50000"/>
              </a:spcBef>
              <a:buFont typeface="Wingdings" panose="05000000000000000000" pitchFamily="2" charset="2"/>
              <a:buAutoNum type="arabicPeriod"/>
            </a:pPr>
            <a:r>
              <a:rPr lang="zh-CN" altLang="en-US" dirty="0">
                <a:solidFill>
                  <a:schemeClr val="bg1"/>
                </a:solidFill>
                <a:uFillTx/>
                <a:sym typeface="+mn-ea"/>
              </a:rPr>
              <a:t>绘制并显示出所有有生命粒子组成的画面 </a:t>
            </a:r>
            <a:endParaRPr lang="zh-CN" altLang="en-US" dirty="0">
              <a:solidFill>
                <a:schemeClr val="bg1"/>
              </a:solidFill>
              <a:uFillTx/>
              <a:latin typeface="宋体" panose="02010600030101010101" pitchFamily="2" charset="-122"/>
              <a:sym typeface="+mn-ea"/>
            </a:endParaRPr>
          </a:p>
        </p:txBody>
      </p:sp>
      <p:sp>
        <p:nvSpPr>
          <p:cNvPr id="7" name="Rectangle 2"/>
          <p:cNvSpPr>
            <a:spLocks noGrp="1" noChangeArrowheads="1"/>
          </p:cNvSpPr>
          <p:nvPr>
            <p:ph type="title"/>
          </p:nvPr>
        </p:nvSpPr>
        <p:spPr>
          <a:xfrm>
            <a:off x="685800" y="93663"/>
            <a:ext cx="7772400" cy="762000"/>
          </a:xfrm>
        </p:spPr>
        <p:txBody>
          <a:bodyPr vert="horz" wrap="square" lIns="91440" tIns="45720" rIns="91440" bIns="45720" numCol="1" anchor="ctr" anchorCtr="0" compatLnSpc="1"/>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1" dirty="0">
                <a:solidFill>
                  <a:srgbClr val="FFCC00"/>
                </a:solidFill>
                <a:effectLst>
                  <a:outerShdw blurRad="38100" dist="38100" dir="2700000" algn="tl">
                    <a:srgbClr val="000000"/>
                  </a:outerShdw>
                </a:effectLst>
                <a:latin typeface="宋体" panose="02010600030101010101" pitchFamily="2" charset="-122"/>
                <a:ea typeface="+mj-ea"/>
                <a:cs typeface="+mj-cs"/>
                <a:sym typeface="+mn-ea"/>
              </a:rPr>
              <a:t>粒子系统</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Tree>
  </p:cSld>
  <p:clrMapOvr>
    <a:masterClrMapping/>
  </p:clrMapOvr>
  <p:transition>
    <p:pull dir="l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7DE064A-9ED1-408C-B672-ECA22E4539F4}"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319490" name="Rectangle 2"/>
          <p:cNvSpPr>
            <a:spLocks noGrp="1" noChangeArrowheads="1"/>
          </p:cNvSpPr>
          <p:nvPr>
            <p:ph type="title"/>
          </p:nvPr>
        </p:nvSpPr>
        <p:spPr>
          <a:xfrm>
            <a:off x="1219200" y="0"/>
            <a:ext cx="72390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rPr>
              <a:t>形  体</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sp>
        <p:nvSpPr>
          <p:cNvPr id="12291" name="Rectangle 3"/>
          <p:cNvSpPr>
            <a:spLocks noGrp="1"/>
          </p:cNvSpPr>
          <p:nvPr>
            <p:ph idx="1" hasCustomPrompt="1"/>
          </p:nvPr>
        </p:nvSpPr>
        <p:spPr>
          <a:xfrm>
            <a:off x="685800" y="1143000"/>
            <a:ext cx="7772400" cy="4953000"/>
          </a:xfrm>
        </p:spPr>
        <p:txBody>
          <a:bodyPr wrap="square" lIns="91440" tIns="45720" rIns="91440" bIns="45720" anchor="t" anchorCtr="0"/>
          <a:p>
            <a:pPr eaLnBrk="1" hangingPunct="1">
              <a:lnSpc>
                <a:spcPct val="120000"/>
              </a:lnSpc>
            </a:pPr>
            <a:r>
              <a:rPr lang="zh-CN" altLang="en-US" sz="2800" dirty="0">
                <a:latin typeface="宋体" panose="02010600030101010101" pitchFamily="2" charset="-122"/>
                <a:ea typeface="宋体" panose="02010600030101010101" pitchFamily="2" charset="-122"/>
              </a:rPr>
              <a:t>边</a:t>
            </a:r>
            <a:br>
              <a:rPr lang="zh-CN" altLang="en-US" sz="2400" dirty="0">
                <a:latin typeface="宋体" panose="02010600030101010101" pitchFamily="2" charset="-122"/>
                <a:ea typeface="宋体" panose="02010600030101010101" pitchFamily="2" charset="-122"/>
              </a:rPr>
            </a:br>
            <a:r>
              <a:rPr lang="zh-CN" altLang="en-US" sz="24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形体内两个相邻面的交线称为边，一条边有且仅有两个相邻面。两个端点确定一条边，这两个端点分别称为该边的起点和终点。</a:t>
            </a:r>
            <a:endParaRPr lang="zh-CN" altLang="en-US" dirty="0">
              <a:latin typeface="宋体" panose="02010600030101010101" pitchFamily="2" charset="-122"/>
              <a:ea typeface="宋体" panose="02010600030101010101" pitchFamily="2" charset="-122"/>
            </a:endParaRPr>
          </a:p>
        </p:txBody>
      </p:sp>
      <p:grpSp>
        <p:nvGrpSpPr>
          <p:cNvPr id="12292" name="Group 4"/>
          <p:cNvGrpSpPr/>
          <p:nvPr/>
        </p:nvGrpSpPr>
        <p:grpSpPr>
          <a:xfrm>
            <a:off x="6400800" y="457200"/>
            <a:ext cx="1752600" cy="1295400"/>
            <a:chOff x="3264" y="912"/>
            <a:chExt cx="1104" cy="816"/>
          </a:xfrm>
        </p:grpSpPr>
        <p:sp>
          <p:nvSpPr>
            <p:cNvPr id="12293" name="Rectangle 5"/>
            <p:cNvSpPr/>
            <p:nvPr/>
          </p:nvSpPr>
          <p:spPr>
            <a:xfrm>
              <a:off x="3264" y="1056"/>
              <a:ext cx="672" cy="624"/>
            </a:xfrm>
            <a:prstGeom prst="rect">
              <a:avLst/>
            </a:prstGeom>
            <a:solidFill>
              <a:srgbClr val="CCFFCC"/>
            </a:solidFill>
            <a:ln w="9525"/>
            <a:scene3d>
              <a:camera prst="legacyObliqueTopRight">
                <a:rot lat="0" lon="0" rev="0"/>
              </a:camera>
              <a:lightRig rig="legacyFlat3" dir="r"/>
            </a:scene3d>
            <a:sp3d extrusionH="887400" prstMaterial="legacyMatte">
              <a:bevelT w="13500" h="13500" prst="angle"/>
              <a:bevelB w="13500" h="13500" prst="angle"/>
              <a:extrusionClr>
                <a:srgbClr val="CCFFCC"/>
              </a:extrusionClr>
            </a:sp3d>
          </p:spPr>
          <p:txBody>
            <a:bodyPr wrap="none" lIns="92075" tIns="46038" rIns="92075" bIns="46038" anchor="ctr" anchorCtr="0">
              <a:flatTx/>
            </a:bodyPr>
            <a:p>
              <a:pPr algn="ctr">
                <a:lnSpc>
                  <a:spcPct val="144000"/>
                </a:lnSpc>
                <a:spcBef>
                  <a:spcPct val="50000"/>
                </a:spcBef>
              </a:pPr>
              <a:endParaRPr lang="zh-CN" altLang="en-US" dirty="0">
                <a:latin typeface="宋体" panose="02010600030101010101" pitchFamily="2" charset="-122"/>
                <a:ea typeface="宋体" panose="02010600030101010101" pitchFamily="2" charset="-122"/>
              </a:endParaRPr>
            </a:p>
          </p:txBody>
        </p:sp>
        <p:sp>
          <p:nvSpPr>
            <p:cNvPr id="12294" name="Line 6"/>
            <p:cNvSpPr/>
            <p:nvPr/>
          </p:nvSpPr>
          <p:spPr>
            <a:xfrm flipV="1">
              <a:off x="3936" y="1056"/>
              <a:ext cx="0" cy="624"/>
            </a:xfrm>
            <a:prstGeom prst="line">
              <a:avLst/>
            </a:prstGeom>
            <a:ln w="28575" cap="flat" cmpd="sng">
              <a:solidFill>
                <a:srgbClr val="FFFF00"/>
              </a:solidFill>
              <a:prstDash val="solid"/>
              <a:round/>
              <a:headEnd type="none" w="med" len="med"/>
              <a:tailEnd type="triangle" w="med" len="med"/>
            </a:ln>
          </p:spPr>
        </p:sp>
        <p:sp>
          <p:nvSpPr>
            <p:cNvPr id="12295" name="Text Box 7"/>
            <p:cNvSpPr txBox="1"/>
            <p:nvPr/>
          </p:nvSpPr>
          <p:spPr>
            <a:xfrm>
              <a:off x="3696" y="912"/>
              <a:ext cx="43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solidFill>
                    <a:schemeClr val="bg2"/>
                  </a:solidFill>
                  <a:latin typeface="Arial" panose="020B0604020202020204" pitchFamily="34" charset="0"/>
                  <a:ea typeface="黑体" panose="02010609060101010101" pitchFamily="49" charset="-122"/>
                </a:rPr>
                <a:t>v</a:t>
              </a:r>
              <a:r>
                <a:rPr lang="en-US" altLang="zh-CN" sz="2000" b="1" baseline="-12000" dirty="0">
                  <a:solidFill>
                    <a:schemeClr val="bg2"/>
                  </a:solidFill>
                  <a:latin typeface="Arial" panose="020B0604020202020204" pitchFamily="34" charset="0"/>
                  <a:ea typeface="黑体" panose="02010609060101010101" pitchFamily="49" charset="-122"/>
                </a:rPr>
                <a:t>1</a:t>
              </a:r>
              <a:endParaRPr lang="en-US" altLang="zh-CN" sz="2000" b="1" baseline="-12000" dirty="0">
                <a:solidFill>
                  <a:schemeClr val="bg2"/>
                </a:solidFill>
                <a:latin typeface="Arial" panose="020B0604020202020204" pitchFamily="34" charset="0"/>
                <a:ea typeface="黑体" panose="02010609060101010101" pitchFamily="49" charset="-122"/>
              </a:endParaRPr>
            </a:p>
          </p:txBody>
        </p:sp>
        <p:sp>
          <p:nvSpPr>
            <p:cNvPr id="12296" name="Text Box 8"/>
            <p:cNvSpPr txBox="1"/>
            <p:nvPr/>
          </p:nvSpPr>
          <p:spPr>
            <a:xfrm>
              <a:off x="3696" y="1478"/>
              <a:ext cx="43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solidFill>
                    <a:schemeClr val="bg2"/>
                  </a:solidFill>
                  <a:latin typeface="Arial" panose="020B0604020202020204" pitchFamily="34" charset="0"/>
                  <a:ea typeface="黑体" panose="02010609060101010101" pitchFamily="49" charset="-122"/>
                </a:rPr>
                <a:t>v</a:t>
              </a:r>
              <a:r>
                <a:rPr lang="en-US" altLang="zh-CN" sz="2000" b="1" baseline="-12000" dirty="0">
                  <a:solidFill>
                    <a:schemeClr val="bg2"/>
                  </a:solidFill>
                  <a:latin typeface="Arial" panose="020B0604020202020204" pitchFamily="34" charset="0"/>
                  <a:ea typeface="黑体" panose="02010609060101010101" pitchFamily="49" charset="-122"/>
                </a:rPr>
                <a:t>2</a:t>
              </a:r>
              <a:endParaRPr lang="en-US" altLang="zh-CN" sz="2000" b="1" baseline="-12000" dirty="0">
                <a:solidFill>
                  <a:schemeClr val="bg2"/>
                </a:solidFill>
                <a:latin typeface="Arial" panose="020B0604020202020204" pitchFamily="34" charset="0"/>
                <a:ea typeface="黑体" panose="02010609060101010101" pitchFamily="49" charset="-122"/>
              </a:endParaRPr>
            </a:p>
          </p:txBody>
        </p:sp>
        <p:sp>
          <p:nvSpPr>
            <p:cNvPr id="12297" name="Text Box 9"/>
            <p:cNvSpPr txBox="1"/>
            <p:nvPr/>
          </p:nvSpPr>
          <p:spPr>
            <a:xfrm>
              <a:off x="3696" y="1200"/>
              <a:ext cx="43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solidFill>
                    <a:schemeClr val="bg2"/>
                  </a:solidFill>
                  <a:latin typeface="Arial" panose="020B0604020202020204" pitchFamily="34" charset="0"/>
                  <a:ea typeface="黑体" panose="02010609060101010101" pitchFamily="49" charset="-122"/>
                </a:rPr>
                <a:t>e</a:t>
              </a:r>
              <a:endParaRPr lang="en-US" altLang="zh-CN" sz="2000" b="1" baseline="-12000" dirty="0">
                <a:solidFill>
                  <a:schemeClr val="bg2"/>
                </a:solidFill>
                <a:latin typeface="Arial" panose="020B0604020202020204" pitchFamily="34" charset="0"/>
                <a:ea typeface="黑体" panose="02010609060101010101" pitchFamily="49" charset="-122"/>
              </a:endParaRPr>
            </a:p>
          </p:txBody>
        </p:sp>
        <p:sp>
          <p:nvSpPr>
            <p:cNvPr id="12298" name="Text Box 10"/>
            <p:cNvSpPr txBox="1"/>
            <p:nvPr/>
          </p:nvSpPr>
          <p:spPr>
            <a:xfrm>
              <a:off x="3456" y="1248"/>
              <a:ext cx="43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solidFill>
                    <a:schemeClr val="bg2"/>
                  </a:solidFill>
                  <a:latin typeface="Arial" panose="020B0604020202020204" pitchFamily="34" charset="0"/>
                  <a:ea typeface="黑体" panose="02010609060101010101" pitchFamily="49" charset="-122"/>
                </a:rPr>
                <a:t>f</a:t>
              </a:r>
              <a:r>
                <a:rPr lang="en-US" altLang="zh-CN" sz="2000" b="1" baseline="-12000" dirty="0">
                  <a:solidFill>
                    <a:schemeClr val="bg2"/>
                  </a:solidFill>
                  <a:latin typeface="Arial" panose="020B0604020202020204" pitchFamily="34" charset="0"/>
                  <a:ea typeface="黑体" panose="02010609060101010101" pitchFamily="49" charset="-122"/>
                </a:rPr>
                <a:t>1</a:t>
              </a:r>
              <a:endParaRPr lang="en-US" altLang="zh-CN" sz="2000" b="1" baseline="-12000" dirty="0">
                <a:solidFill>
                  <a:schemeClr val="bg2"/>
                </a:solidFill>
                <a:latin typeface="Arial" panose="020B0604020202020204" pitchFamily="34" charset="0"/>
                <a:ea typeface="黑体" panose="02010609060101010101" pitchFamily="49" charset="-122"/>
              </a:endParaRPr>
            </a:p>
          </p:txBody>
        </p:sp>
        <p:sp>
          <p:nvSpPr>
            <p:cNvPr id="12299" name="Text Box 11"/>
            <p:cNvSpPr txBox="1"/>
            <p:nvPr/>
          </p:nvSpPr>
          <p:spPr>
            <a:xfrm>
              <a:off x="3936" y="1152"/>
              <a:ext cx="432" cy="250"/>
            </a:xfrm>
            <a:prstGeom prst="rect">
              <a:avLst/>
            </a:prstGeom>
            <a:noFill/>
            <a:ln w="9525">
              <a:noFill/>
            </a:ln>
          </p:spPr>
          <p:txBody>
            <a:bodyPr lIns="92075" tIns="46038" rIns="92075" bIns="46038" anchor="t" anchorCtr="0">
              <a:spAutoFit/>
            </a:bodyPr>
            <a:p>
              <a:pPr>
                <a:spcBef>
                  <a:spcPct val="50000"/>
                </a:spcBef>
                <a:buClr>
                  <a:schemeClr val="accent2"/>
                </a:buClr>
                <a:buSzPct val="80000"/>
              </a:pPr>
              <a:r>
                <a:rPr lang="en-US" altLang="zh-CN" sz="2000" b="1" baseline="0" dirty="0">
                  <a:solidFill>
                    <a:schemeClr val="bg2"/>
                  </a:solidFill>
                  <a:latin typeface="Arial" panose="020B0604020202020204" pitchFamily="34" charset="0"/>
                  <a:ea typeface="黑体" panose="02010609060101010101" pitchFamily="49" charset="-122"/>
                </a:rPr>
                <a:t>f</a:t>
              </a:r>
              <a:r>
                <a:rPr lang="en-US" altLang="zh-CN" sz="2000" b="1" baseline="-12000" dirty="0">
                  <a:solidFill>
                    <a:schemeClr val="bg2"/>
                  </a:solidFill>
                  <a:latin typeface="Arial" panose="020B0604020202020204" pitchFamily="34" charset="0"/>
                  <a:ea typeface="黑体" panose="02010609060101010101" pitchFamily="49" charset="-122"/>
                </a:rPr>
                <a:t>2</a:t>
              </a:r>
              <a:endParaRPr lang="en-US" altLang="zh-CN" sz="2000" b="1" baseline="-12000" dirty="0">
                <a:solidFill>
                  <a:schemeClr val="bg2"/>
                </a:solidFill>
                <a:latin typeface="Arial" panose="020B0604020202020204" pitchFamily="34" charset="0"/>
                <a:ea typeface="黑体" panose="02010609060101010101" pitchFamily="49" charset="-122"/>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txBox="1">
            <a:spLocks noGrp="1"/>
          </p:cNvSpPr>
          <p:nvPr>
            <p:ph type="sldNum" sz="quarter" idx="10"/>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55BA43DE-E500-495E-A7E5-720921D88996}" type="slidenum">
              <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fld>
            <a:endParaRPr kumimoji="1" lang="en-US" altLang="zh-CN"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endParaRPr>
          </a:p>
        </p:txBody>
      </p:sp>
      <p:sp>
        <p:nvSpPr>
          <p:cNvPr id="7" name="Rectangle 2"/>
          <p:cNvSpPr>
            <a:spLocks noGrp="1" noChangeArrowheads="1"/>
          </p:cNvSpPr>
          <p:nvPr>
            <p:ph type="title"/>
          </p:nvPr>
        </p:nvSpPr>
        <p:spPr>
          <a:xfrm>
            <a:off x="685800" y="93663"/>
            <a:ext cx="7772400" cy="762000"/>
          </a:xfrm>
        </p:spPr>
        <p:txBody>
          <a:bodyPr vert="horz" wrap="square" lIns="91440" tIns="45720" rIns="91440" bIns="45720" numCol="1" anchor="ctr" anchorCtr="0" compatLnSpc="1"/>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1200" cap="none" spc="0" normalizeH="0" baseline="0" noProof="1" dirty="0">
                <a:solidFill>
                  <a:srgbClr val="FFCC00"/>
                </a:solidFill>
                <a:effectLst>
                  <a:outerShdw blurRad="38100" dist="38100" dir="2700000" algn="tl">
                    <a:srgbClr val="000000"/>
                  </a:outerShdw>
                </a:effectLst>
                <a:latin typeface="宋体" panose="02010600030101010101" pitchFamily="2" charset="-122"/>
                <a:ea typeface="+mj-ea"/>
                <a:cs typeface="+mj-cs"/>
                <a:sym typeface="+mn-ea"/>
              </a:rPr>
              <a:t>粒子系统</a:t>
            </a:r>
            <a:endParaRPr kumimoji="1" lang="zh-CN" altLang="en-US" sz="4400" b="0" i="0" u="none" strike="noStrike" kern="1200" cap="none" spc="0" normalizeH="0" baseline="0" noProof="0" smtClean="0">
              <a:ln>
                <a:noFill/>
              </a:ln>
              <a:solidFill>
                <a:srgbClr val="FFCC00"/>
              </a:solidFill>
              <a:effectLst>
                <a:outerShdw blurRad="38100" dist="38100" dir="2700000" algn="tl">
                  <a:srgbClr val="000000"/>
                </a:outerShdw>
              </a:effectLst>
              <a:uLnTx/>
              <a:uFillTx/>
              <a:latin typeface="宋体" panose="02010600030101010101" pitchFamily="2" charset="-122"/>
              <a:ea typeface="+mj-ea"/>
              <a:cs typeface="+mj-cs"/>
            </a:endParaRPr>
          </a:p>
        </p:txBody>
      </p:sp>
      <p:pic>
        <p:nvPicPr>
          <p:cNvPr id="194564" name="内容占位符 194563" descr="Particle_Fire"/>
          <p:cNvPicPr>
            <a:picLocks noChangeAspect="1"/>
          </p:cNvPicPr>
          <p:nvPr>
            <p:ph idx="1"/>
          </p:nvPr>
        </p:nvPicPr>
        <p:blipFill>
          <a:blip r:embed="rId1"/>
          <a:stretch>
            <a:fillRect/>
          </a:stretch>
        </p:blipFill>
        <p:spPr>
          <a:xfrm>
            <a:off x="468313" y="1484313"/>
            <a:ext cx="3497262" cy="4032250"/>
          </a:xfrm>
        </p:spPr>
      </p:pic>
      <p:pic>
        <p:nvPicPr>
          <p:cNvPr id="194568" name="图片 194567"/>
          <p:cNvPicPr>
            <a:picLocks noChangeAspect="1"/>
          </p:cNvPicPr>
          <p:nvPr/>
        </p:nvPicPr>
        <p:blipFill>
          <a:blip r:embed="rId2"/>
          <a:srcRect l="33223" b="19687"/>
          <a:stretch>
            <a:fillRect/>
          </a:stretch>
        </p:blipFill>
        <p:spPr>
          <a:xfrm>
            <a:off x="3995738" y="1484313"/>
            <a:ext cx="4479925" cy="4041775"/>
          </a:xfrm>
          <a:prstGeom prst="rect">
            <a:avLst/>
          </a:prstGeom>
          <a:noFill/>
          <a:ln w="9525">
            <a:noFill/>
          </a:ln>
        </p:spPr>
      </p:pic>
      <p:sp>
        <p:nvSpPr>
          <p:cNvPr id="194566" name="文本框 194565"/>
          <p:cNvSpPr txBox="1"/>
          <p:nvPr/>
        </p:nvSpPr>
        <p:spPr>
          <a:xfrm>
            <a:off x="827088" y="5661025"/>
            <a:ext cx="2879725" cy="370840"/>
          </a:xfrm>
          <a:prstGeom prst="rect">
            <a:avLst/>
          </a:prstGeom>
          <a:noFill/>
          <a:ln w="9525">
            <a:noFill/>
          </a:ln>
        </p:spPr>
        <p:txBody>
          <a:bodyPr>
            <a:spAutoFit/>
          </a:bodyPr>
          <a:p>
            <a:pPr algn="ctr" eaLnBrk="1" hangingPunct="1">
              <a:spcBef>
                <a:spcPct val="50000"/>
              </a:spcBef>
            </a:pPr>
            <a:r>
              <a:rPr lang="zh-CN" altLang="en-US" sz="2800" dirty="0">
                <a:solidFill>
                  <a:schemeClr val="bg1"/>
                </a:solidFill>
                <a:uFillTx/>
                <a:latin typeface="Arial" panose="020B0604020202020204" pitchFamily="34" charset="0"/>
                <a:ea typeface="黑体" panose="02010609060101010101" pitchFamily="49" charset="-122"/>
              </a:rPr>
              <a:t>粒子系统生成的火焰</a:t>
            </a:r>
            <a:endParaRPr lang="zh-CN" altLang="en-US" sz="2800" dirty="0">
              <a:solidFill>
                <a:schemeClr val="bg1"/>
              </a:solidFill>
              <a:uFillTx/>
              <a:latin typeface="Arial" panose="020B0604020202020204" pitchFamily="34" charset="0"/>
              <a:ea typeface="黑体" panose="02010609060101010101" pitchFamily="49" charset="-122"/>
            </a:endParaRPr>
          </a:p>
        </p:txBody>
      </p:sp>
      <p:sp>
        <p:nvSpPr>
          <p:cNvPr id="194569" name="文本框 194568"/>
          <p:cNvSpPr txBox="1"/>
          <p:nvPr/>
        </p:nvSpPr>
        <p:spPr>
          <a:xfrm>
            <a:off x="4716463" y="5661025"/>
            <a:ext cx="2879725" cy="370840"/>
          </a:xfrm>
          <a:prstGeom prst="rect">
            <a:avLst/>
          </a:prstGeom>
          <a:noFill/>
          <a:ln w="9525">
            <a:noFill/>
          </a:ln>
        </p:spPr>
        <p:txBody>
          <a:bodyPr>
            <a:spAutoFit/>
          </a:bodyPr>
          <a:p>
            <a:pPr algn="ctr" eaLnBrk="1" hangingPunct="1">
              <a:spcBef>
                <a:spcPct val="50000"/>
              </a:spcBef>
            </a:pPr>
            <a:r>
              <a:rPr lang="zh-CN" altLang="en-US" sz="2800" dirty="0">
                <a:solidFill>
                  <a:schemeClr val="bg1"/>
                </a:solidFill>
                <a:uFillTx/>
                <a:latin typeface="Arial" panose="020B0604020202020204" pitchFamily="34" charset="0"/>
                <a:ea typeface="黑体" panose="02010609060101010101" pitchFamily="49" charset="-122"/>
              </a:rPr>
              <a:t>粒子系统生成的瀑布</a:t>
            </a:r>
            <a:endParaRPr lang="zh-CN" altLang="en-US" sz="2800" dirty="0">
              <a:solidFill>
                <a:schemeClr val="bg1"/>
              </a:solidFill>
              <a:uFillTx/>
              <a:latin typeface="Arial" panose="020B0604020202020204" pitchFamily="34" charset="0"/>
              <a:ea typeface="黑体" panose="02010609060101010101" pitchFamily="49" charset="-122"/>
            </a:endParaRPr>
          </a:p>
        </p:txBody>
      </p:sp>
    </p:spTree>
  </p:cSld>
  <p:clrMapOvr>
    <a:masterClrMapping/>
  </p:clrMapOvr>
  <p:transition>
    <p:pull dir="lu"/>
  </p:transition>
</p:sld>
</file>

<file path=ppt/tags/tag1.xml><?xml version="1.0" encoding="utf-8"?>
<p:tagLst xmlns:p="http://schemas.openxmlformats.org/presentationml/2006/main">
  <p:tag name="KSO_WM_UNIT_PLACING_PICTURE_USER_VIEWPORT" val="{&quot;height&quot;:5164,&quot;width&quot;:4347}"/>
</p:tagLst>
</file>

<file path=ppt/tags/tag2.xml><?xml version="1.0" encoding="utf-8"?>
<p:tagLst xmlns:p="http://schemas.openxmlformats.org/presentationml/2006/main">
  <p:tag name="KSO_WM_UNIT_PLACING_PICTURE_USER_VIEWPORT" val="{&quot;height&quot;:5687.499212598425,&quot;width&quot;:6305}"/>
</p:tagLst>
</file>

<file path=ppt/theme/theme1.xml><?xml version="1.0" encoding="utf-8"?>
<a:theme xmlns:a="http://schemas.openxmlformats.org/drawingml/2006/main" name="投影">
  <a:themeElements>
    <a:clrScheme name="投影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投影">
      <a:majorFont>
        <a:latin typeface="Times New Roman"/>
        <a:ea typeface="隶书"/>
        <a:cs typeface=""/>
      </a:majorFont>
      <a:minorFont>
        <a:latin typeface="Times New Roman"/>
        <a:ea typeface="隶书"/>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9525" cap="flat" cmpd="sng" algn="ctr">
          <a:solidFill>
            <a:schemeClr val="bg1"/>
          </a:solidFill>
          <a:prstDash val="solid"/>
          <a:round/>
          <a:headEnd type="none" w="sm" len="sm"/>
          <a:tailEnd type="none" w="sm" len="sm"/>
        </a:ln>
      </a:spPr>
      <a:bodyPr vert="horz" wrap="square" lIns="91440" tIns="0" rIns="91440" bIns="45720" numCol="1" anchor="ctr" anchorCtr="0" compatLnSpc="1">
        <a:spAutoFit/>
      </a:bodyPr>
      <a:lstStyle>
        <a:defPPr marL="0" marR="0" indent="0" algn="ctr" defTabSz="914400" rtl="0" eaLnBrk="1" fontAlgn="base" latinLnBrk="0" hangingPunct="1">
          <a:lnSpc>
            <a:spcPct val="144000"/>
          </a:lnSpc>
          <a:spcBef>
            <a:spcPct val="50000"/>
          </a:spcBef>
          <a:spcAft>
            <a:spcPct val="0"/>
          </a:spcAft>
          <a:buClrTx/>
          <a:buSzTx/>
          <a:buFontTx/>
          <a:buNone/>
          <a:defRPr kumimoji="1" lang="zh-CN" altLang="en-US" sz="2400" b="0" i="0" u="none" strike="noStrike" cap="none" normalizeH="0" baseline="-25000" smtClean="0">
            <a:ln>
              <a:noFill/>
            </a:ln>
            <a:solidFill>
              <a:schemeClr val="bg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bg1"/>
          </a:solidFill>
          <a:prstDash val="solid"/>
          <a:round/>
          <a:headEnd type="none" w="sm" len="sm"/>
          <a:tailEnd type="none" w="sm" len="sm"/>
        </a:ln>
      </a:spPr>
      <a:bodyPr vert="horz" wrap="square" lIns="91440" tIns="0" rIns="91440" bIns="45720" numCol="1" anchor="ctr" anchorCtr="0" compatLnSpc="1">
        <a:spAutoFit/>
      </a:bodyPr>
      <a:lstStyle>
        <a:defPPr marL="0" marR="0" indent="0" algn="ctr" defTabSz="914400" rtl="0" eaLnBrk="1" fontAlgn="base" latinLnBrk="0" hangingPunct="1">
          <a:lnSpc>
            <a:spcPct val="144000"/>
          </a:lnSpc>
          <a:spcBef>
            <a:spcPct val="50000"/>
          </a:spcBef>
          <a:spcAft>
            <a:spcPct val="0"/>
          </a:spcAft>
          <a:buClrTx/>
          <a:buSzTx/>
          <a:buFontTx/>
          <a:buNone/>
          <a:defRPr kumimoji="1" lang="zh-CN" altLang="en-US" sz="2400" b="0" i="0" u="none" strike="noStrike" cap="none" normalizeH="0" baseline="-25000" smtClean="0">
            <a:ln>
              <a:noFill/>
            </a:ln>
            <a:solidFill>
              <a:schemeClr val="bg1"/>
            </a:solidFill>
            <a:effectLst/>
            <a:latin typeface="宋体" panose="02010600030101010101" pitchFamily="2" charset="-122"/>
            <a:ea typeface="宋体" panose="02010600030101010101" pitchFamily="2" charset="-122"/>
          </a:defRPr>
        </a:defPPr>
      </a:lstStyle>
    </a:lnDef>
  </a:objectDefaults>
  <a:extraClrSchemeLst>
    <a:extraClrScheme>
      <a:clrScheme name="投影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投影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投影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投影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投影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投影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投影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F:\图形学课件\研究生图形学\投影.ppt</Template>
  <TotalTime>0</TotalTime>
  <Words>10164</Words>
  <Application>WPS 演示</Application>
  <PresentationFormat>全屏显示(4:3)</PresentationFormat>
  <Paragraphs>1266</Paragraphs>
  <Slides>90</Slides>
  <Notes>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17</vt:i4>
      </vt:variant>
      <vt:variant>
        <vt:lpstr>幻灯片标题</vt:lpstr>
      </vt:variant>
      <vt:variant>
        <vt:i4>90</vt:i4>
      </vt:variant>
    </vt:vector>
  </HeadingPairs>
  <TitlesOfParts>
    <vt:vector size="122" baseType="lpstr">
      <vt:lpstr>Arial</vt:lpstr>
      <vt:lpstr>宋体</vt:lpstr>
      <vt:lpstr>Wingdings</vt:lpstr>
      <vt:lpstr>Times New Roman</vt:lpstr>
      <vt:lpstr>隶书</vt:lpstr>
      <vt:lpstr>黑体</vt:lpstr>
      <vt:lpstr>微软雅黑</vt:lpstr>
      <vt:lpstr>Arial Unicode MS</vt:lpstr>
      <vt:lpstr>楷体_GB2312</vt:lpstr>
      <vt:lpstr>新宋体</vt:lpstr>
      <vt:lpstr>Dotum</vt:lpstr>
      <vt:lpstr>MS Sans Serif</vt:lpstr>
      <vt:lpstr>Segoe Print</vt:lpstr>
      <vt:lpstr>Wingdings</vt:lpstr>
      <vt:lpstr>投影</vt:lpstr>
      <vt:lpstr>Equation.3</vt:lpstr>
      <vt:lpstr>Equation.3</vt:lpstr>
      <vt:lpstr>Equation.3</vt:lpstr>
      <vt:lpstr>Paint.Picture</vt:lpstr>
      <vt:lpstr>Paint.Picture</vt:lpstr>
      <vt:lpstr>Paint.Picture</vt:lpstr>
      <vt:lpstr>Paint.Picture</vt:lpstr>
      <vt:lpstr>Paint.Picture</vt:lpstr>
      <vt:lpstr>PBrush</vt:lpstr>
      <vt:lpstr>Equation.3</vt:lpstr>
      <vt:lpstr>Equation.3</vt:lpstr>
      <vt:lpstr>Equation.3</vt:lpstr>
      <vt:lpstr>Equation.3</vt:lpstr>
      <vt:lpstr>Equation.3</vt:lpstr>
      <vt:lpstr>Equation.3</vt:lpstr>
      <vt:lpstr>Equation.3</vt:lpstr>
      <vt:lpstr>Equation.3</vt:lpstr>
      <vt:lpstr>第6章 实体几何造型基础</vt:lpstr>
      <vt:lpstr>引  言</vt:lpstr>
      <vt:lpstr>形  体</vt:lpstr>
      <vt:lpstr>PowerPoint 演示文稿</vt:lpstr>
      <vt:lpstr>PowerPoint 演示文稿</vt:lpstr>
      <vt:lpstr>形  体</vt:lpstr>
      <vt:lpstr>形  体</vt:lpstr>
      <vt:lpstr>形  体</vt:lpstr>
      <vt:lpstr>形  体</vt:lpstr>
      <vt:lpstr>形  体</vt:lpstr>
      <vt:lpstr>形  体</vt:lpstr>
      <vt:lpstr>表示形体的两种模型</vt:lpstr>
      <vt:lpstr>线框模型</vt:lpstr>
      <vt:lpstr>PowerPoint 演示文稿</vt:lpstr>
      <vt:lpstr>线框模型</vt:lpstr>
      <vt:lpstr>表面模型</vt:lpstr>
      <vt:lpstr>表面模型</vt:lpstr>
      <vt:lpstr>实体模型</vt:lpstr>
      <vt:lpstr>表示形体的两种模型</vt:lpstr>
      <vt:lpstr>表示形体的两种模型</vt:lpstr>
      <vt:lpstr>实体的定义</vt:lpstr>
      <vt:lpstr>实体的定义</vt:lpstr>
      <vt:lpstr>实体的定义</vt:lpstr>
      <vt:lpstr>实体的定义</vt:lpstr>
      <vt:lpstr>实体的定义-举例说明</vt:lpstr>
      <vt:lpstr>正则集合运算</vt:lpstr>
      <vt:lpstr>正则集合运算</vt:lpstr>
      <vt:lpstr>正则集合运算</vt:lpstr>
      <vt:lpstr>正则集合运算</vt:lpstr>
      <vt:lpstr>正则集合运算</vt:lpstr>
      <vt:lpstr>正则集合运算</vt:lpstr>
      <vt:lpstr>正则集合运算</vt:lpstr>
      <vt:lpstr>正则集合运算</vt:lpstr>
      <vt:lpstr>一些非正则形体的实例</vt:lpstr>
      <vt:lpstr>PowerPoint 演示文稿</vt:lpstr>
      <vt:lpstr>形体表示模型</vt:lpstr>
      <vt:lpstr>分解表示-空间位置枚举表示</vt:lpstr>
      <vt:lpstr>分解表示-空间位置枚举表示</vt:lpstr>
      <vt:lpstr>分解表示-八叉树表示</vt:lpstr>
      <vt:lpstr>分解表示-八叉树表示</vt:lpstr>
      <vt:lpstr>分解表示-八叉树表示</vt:lpstr>
      <vt:lpstr>分解表示-线性八叉树表示</vt:lpstr>
      <vt:lpstr>分解表示-单元分解表示</vt:lpstr>
      <vt:lpstr>分解表示-单元分解表示</vt:lpstr>
      <vt:lpstr>构造表示</vt:lpstr>
      <vt:lpstr>构造表示-推移表示</vt:lpstr>
      <vt:lpstr>构造表示-推移表示</vt:lpstr>
      <vt:lpstr>构造表示-推移表示</vt:lpstr>
      <vt:lpstr>构造表示-推移表示</vt:lpstr>
      <vt:lpstr>构造表示-推移表示</vt:lpstr>
      <vt:lpstr>构造表示-构造实体几何表示(CSG)</vt:lpstr>
      <vt:lpstr>构造表示-构造实体几何表示(CSG)</vt:lpstr>
      <vt:lpstr>构造表示-构造实体几何表示(CSG)</vt:lpstr>
      <vt:lpstr>构造表示-构造实体几何表示(CSG)</vt:lpstr>
      <vt:lpstr>构造表示-特征表示</vt:lpstr>
      <vt:lpstr>构造表示-特征表示</vt:lpstr>
      <vt:lpstr>构造表示的特点</vt:lpstr>
      <vt:lpstr>边界表示</vt:lpstr>
      <vt:lpstr>边界表示</vt:lpstr>
      <vt:lpstr>边界表示</vt:lpstr>
      <vt:lpstr>边界表示</vt:lpstr>
      <vt:lpstr>边界表示</vt:lpstr>
      <vt:lpstr>边界表示的数据结构</vt:lpstr>
      <vt:lpstr>边界表示的数据结构</vt:lpstr>
      <vt:lpstr>边界表示模型</vt:lpstr>
      <vt:lpstr>边界表示的数据结构-翼边数据结构</vt:lpstr>
      <vt:lpstr>翼边数据结构</vt:lpstr>
      <vt:lpstr>边界表示的数据结构-翼边数据结构</vt:lpstr>
      <vt:lpstr>边界表示的数据结构-翼边数据结构</vt:lpstr>
      <vt:lpstr>边界表示的数据结构-翼边数据结构</vt:lpstr>
      <vt:lpstr>边界表示的数据结构-翼边数据结构</vt:lpstr>
      <vt:lpstr>边界表示的数据结构-翼边数据结构</vt:lpstr>
      <vt:lpstr>边界表示</vt:lpstr>
      <vt:lpstr>边界表示</vt:lpstr>
      <vt:lpstr>不规则形体的建模方法</vt:lpstr>
      <vt:lpstr>不规则形体的建模方法</vt:lpstr>
      <vt:lpstr>不规则形体的建模方法</vt:lpstr>
      <vt:lpstr>随机插值模型</vt:lpstr>
      <vt:lpstr>随机插值模型</vt:lpstr>
      <vt:lpstr>迭代函数系统</vt:lpstr>
      <vt:lpstr>迭代函数系统</vt:lpstr>
      <vt:lpstr>L系统</vt:lpstr>
      <vt:lpstr>L系统</vt:lpstr>
      <vt:lpstr>L系统</vt:lpstr>
      <vt:lpstr>L系统</vt:lpstr>
      <vt:lpstr>L系统</vt:lpstr>
      <vt:lpstr>L系统</vt:lpstr>
      <vt:lpstr>粒子系统</vt:lpstr>
      <vt:lpstr>粒子系统</vt:lpstr>
      <vt:lpstr>粒子系统</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第九章 实体的表示</dc:title>
  <dc:creator/>
  <cp:lastModifiedBy>刘惠义</cp:lastModifiedBy>
  <cp:revision>225</cp:revision>
  <dcterms:created xsi:type="dcterms:W3CDTF">2000-04-16T14:23:00Z</dcterms:created>
  <dcterms:modified xsi:type="dcterms:W3CDTF">2022-03-28T04:08:27Z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A5FE6B4B45CF444BAF023562C8E40894</vt:lpwstr>
  </property>
</Properties>
</file>